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2" r:id="rId7"/>
    <p:sldId id="263" r:id="rId8"/>
    <p:sldId id="313" r:id="rId9"/>
    <p:sldId id="265" r:id="rId10"/>
    <p:sldId id="266" r:id="rId11"/>
    <p:sldId id="304" r:id="rId12"/>
    <p:sldId id="305" r:id="rId13"/>
    <p:sldId id="269" r:id="rId14"/>
    <p:sldId id="271" r:id="rId15"/>
    <p:sldId id="268" r:id="rId16"/>
    <p:sldId id="272" r:id="rId17"/>
    <p:sldId id="270" r:id="rId18"/>
    <p:sldId id="274" r:id="rId19"/>
    <p:sldId id="275" r:id="rId20"/>
    <p:sldId id="276" r:id="rId21"/>
    <p:sldId id="301" r:id="rId22"/>
    <p:sldId id="277" r:id="rId23"/>
    <p:sldId id="278" r:id="rId24"/>
    <p:sldId id="279" r:id="rId25"/>
    <p:sldId id="281" r:id="rId26"/>
    <p:sldId id="280" r:id="rId27"/>
    <p:sldId id="282" r:id="rId28"/>
    <p:sldId id="284" r:id="rId29"/>
    <p:sldId id="283" r:id="rId30"/>
    <p:sldId id="285" r:id="rId31"/>
    <p:sldId id="286" r:id="rId32"/>
    <p:sldId id="287" r:id="rId33"/>
    <p:sldId id="288" r:id="rId34"/>
    <p:sldId id="290" r:id="rId35"/>
    <p:sldId id="292" r:id="rId36"/>
    <p:sldId id="312" r:id="rId37"/>
    <p:sldId id="311" r:id="rId38"/>
    <p:sldId id="306" r:id="rId39"/>
    <p:sldId id="307" r:id="rId40"/>
    <p:sldId id="309" r:id="rId41"/>
    <p:sldId id="308" r:id="rId42"/>
    <p:sldId id="293" r:id="rId43"/>
    <p:sldId id="291" r:id="rId44"/>
    <p:sldId id="294" r:id="rId45"/>
    <p:sldId id="302" r:id="rId46"/>
    <p:sldId id="295" r:id="rId47"/>
    <p:sldId id="296" r:id="rId48"/>
    <p:sldId id="297" r:id="rId49"/>
    <p:sldId id="298" r:id="rId50"/>
    <p:sldId id="310" r:id="rId51"/>
    <p:sldId id="30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F0F"/>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81350" autoAdjust="0"/>
  </p:normalViewPr>
  <p:slideViewPr>
    <p:cSldViewPr snapToGrid="0" snapToObjects="1">
      <p:cViewPr varScale="1">
        <p:scale>
          <a:sx n="59" d="100"/>
          <a:sy n="59" d="100"/>
        </p:scale>
        <p:origin x="-1452" y="-90"/>
      </p:cViewPr>
      <p:guideLst>
        <p:guide orient="horz" pos="3760"/>
        <p:guide pos="32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7692307692306"/>
          <c:y val="6.1135371179039298E-2"/>
          <c:w val="0.77538461538461545"/>
          <c:h val="0.67685589519650691"/>
        </c:manualLayout>
      </c:layout>
      <c:lineChart>
        <c:grouping val="standard"/>
        <c:varyColors val="0"/>
        <c:ser>
          <c:idx val="0"/>
          <c:order val="0"/>
          <c:tx>
            <c:v>U.S. Case Shiller</c:v>
          </c:tx>
          <c:marker>
            <c:symbol val="none"/>
          </c:marker>
          <c:cat>
            <c:numRef>
              <c:f>CaseShillerNSA!$A$159:$A$319</c:f>
              <c:numCache>
                <c:formatCode>mmm\-yy</c:formatCode>
                <c:ptCount val="16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39265</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numCache>
            </c:numRef>
          </c:cat>
          <c:val>
            <c:numRef>
              <c:f>CaseShillerNSA!$W$159:$W$317</c:f>
              <c:numCache>
                <c:formatCode>0.00</c:formatCode>
                <c:ptCount val="159"/>
                <c:pt idx="0">
                  <c:v>100</c:v>
                </c:pt>
                <c:pt idx="1">
                  <c:v>100.76</c:v>
                </c:pt>
                <c:pt idx="2">
                  <c:v>101.95</c:v>
                </c:pt>
                <c:pt idx="3">
                  <c:v>103.5</c:v>
                </c:pt>
                <c:pt idx="4">
                  <c:v>105.2</c:v>
                </c:pt>
                <c:pt idx="5">
                  <c:v>106.76</c:v>
                </c:pt>
                <c:pt idx="6">
                  <c:v>107.77</c:v>
                </c:pt>
                <c:pt idx="7">
                  <c:v>108.64</c:v>
                </c:pt>
                <c:pt idx="8">
                  <c:v>109.35</c:v>
                </c:pt>
                <c:pt idx="9">
                  <c:v>110.04</c:v>
                </c:pt>
                <c:pt idx="10">
                  <c:v>110.81</c:v>
                </c:pt>
                <c:pt idx="11">
                  <c:v>111.58</c:v>
                </c:pt>
                <c:pt idx="12">
                  <c:v>112.39</c:v>
                </c:pt>
                <c:pt idx="13">
                  <c:v>113.07</c:v>
                </c:pt>
                <c:pt idx="14">
                  <c:v>114.14</c:v>
                </c:pt>
                <c:pt idx="15">
                  <c:v>115.29</c:v>
                </c:pt>
                <c:pt idx="16">
                  <c:v>116.24</c:v>
                </c:pt>
                <c:pt idx="17">
                  <c:v>117.29</c:v>
                </c:pt>
                <c:pt idx="18">
                  <c:v>118.2</c:v>
                </c:pt>
                <c:pt idx="19">
                  <c:v>119.09</c:v>
                </c:pt>
                <c:pt idx="20">
                  <c:v>119.84</c:v>
                </c:pt>
                <c:pt idx="21">
                  <c:v>120.31</c:v>
                </c:pt>
                <c:pt idx="22">
                  <c:v>120.53</c:v>
                </c:pt>
                <c:pt idx="23">
                  <c:v>120.43</c:v>
                </c:pt>
                <c:pt idx="24">
                  <c:v>120.64</c:v>
                </c:pt>
                <c:pt idx="25">
                  <c:v>121.06</c:v>
                </c:pt>
                <c:pt idx="26">
                  <c:v>122.3</c:v>
                </c:pt>
                <c:pt idx="27">
                  <c:v>123.92</c:v>
                </c:pt>
                <c:pt idx="28">
                  <c:v>125.86</c:v>
                </c:pt>
                <c:pt idx="29">
                  <c:v>127.82</c:v>
                </c:pt>
                <c:pt idx="30">
                  <c:v>129.66</c:v>
                </c:pt>
                <c:pt idx="31">
                  <c:v>131.22</c:v>
                </c:pt>
                <c:pt idx="32">
                  <c:v>132.43</c:v>
                </c:pt>
                <c:pt idx="33">
                  <c:v>133.55000000000001</c:v>
                </c:pt>
                <c:pt idx="34">
                  <c:v>134.41</c:v>
                </c:pt>
                <c:pt idx="35">
                  <c:v>135.15</c:v>
                </c:pt>
                <c:pt idx="36">
                  <c:v>135.63999999999999</c:v>
                </c:pt>
                <c:pt idx="37">
                  <c:v>136.19</c:v>
                </c:pt>
                <c:pt idx="38">
                  <c:v>137.19999999999999</c:v>
                </c:pt>
                <c:pt idx="39">
                  <c:v>138.56</c:v>
                </c:pt>
                <c:pt idx="40">
                  <c:v>140.06</c:v>
                </c:pt>
                <c:pt idx="41">
                  <c:v>141.38999999999999</c:v>
                </c:pt>
                <c:pt idx="42">
                  <c:v>142.99</c:v>
                </c:pt>
                <c:pt idx="43">
                  <c:v>144.56</c:v>
                </c:pt>
                <c:pt idx="44">
                  <c:v>146.28</c:v>
                </c:pt>
                <c:pt idx="45">
                  <c:v>147.82</c:v>
                </c:pt>
                <c:pt idx="46">
                  <c:v>149.22</c:v>
                </c:pt>
                <c:pt idx="47">
                  <c:v>150.49</c:v>
                </c:pt>
                <c:pt idx="48">
                  <c:v>151.69</c:v>
                </c:pt>
                <c:pt idx="49">
                  <c:v>153.1</c:v>
                </c:pt>
                <c:pt idx="50">
                  <c:v>155.49</c:v>
                </c:pt>
                <c:pt idx="51">
                  <c:v>158.47</c:v>
                </c:pt>
                <c:pt idx="52">
                  <c:v>161.6</c:v>
                </c:pt>
                <c:pt idx="53">
                  <c:v>164.82</c:v>
                </c:pt>
                <c:pt idx="54">
                  <c:v>167.43</c:v>
                </c:pt>
                <c:pt idx="55">
                  <c:v>169.31</c:v>
                </c:pt>
                <c:pt idx="56">
                  <c:v>170.96</c:v>
                </c:pt>
                <c:pt idx="57">
                  <c:v>172.41</c:v>
                </c:pt>
                <c:pt idx="58">
                  <c:v>173.65</c:v>
                </c:pt>
                <c:pt idx="59">
                  <c:v>174.83</c:v>
                </c:pt>
                <c:pt idx="60">
                  <c:v>176.44</c:v>
                </c:pt>
                <c:pt idx="61">
                  <c:v>178.5</c:v>
                </c:pt>
                <c:pt idx="62">
                  <c:v>181.3</c:v>
                </c:pt>
                <c:pt idx="63">
                  <c:v>184.24</c:v>
                </c:pt>
                <c:pt idx="64">
                  <c:v>187.21</c:v>
                </c:pt>
                <c:pt idx="65">
                  <c:v>190.1</c:v>
                </c:pt>
                <c:pt idx="66">
                  <c:v>192.67</c:v>
                </c:pt>
                <c:pt idx="67">
                  <c:v>194.98</c:v>
                </c:pt>
                <c:pt idx="68">
                  <c:v>197.36</c:v>
                </c:pt>
                <c:pt idx="69">
                  <c:v>199.4</c:v>
                </c:pt>
                <c:pt idx="70">
                  <c:v>200.97</c:v>
                </c:pt>
                <c:pt idx="71">
                  <c:v>201.97</c:v>
                </c:pt>
                <c:pt idx="72">
                  <c:v>202.44</c:v>
                </c:pt>
                <c:pt idx="73">
                  <c:v>203.19</c:v>
                </c:pt>
                <c:pt idx="74">
                  <c:v>203.65</c:v>
                </c:pt>
                <c:pt idx="75">
                  <c:v>204.82</c:v>
                </c:pt>
                <c:pt idx="76">
                  <c:v>205.86</c:v>
                </c:pt>
                <c:pt idx="77">
                  <c:v>206.38</c:v>
                </c:pt>
                <c:pt idx="78">
                  <c:v>206.52</c:v>
                </c:pt>
                <c:pt idx="79">
                  <c:v>206.18</c:v>
                </c:pt>
                <c:pt idx="80">
                  <c:v>205.8</c:v>
                </c:pt>
                <c:pt idx="81">
                  <c:v>205.41</c:v>
                </c:pt>
                <c:pt idx="82">
                  <c:v>204.65</c:v>
                </c:pt>
                <c:pt idx="83">
                  <c:v>203.33</c:v>
                </c:pt>
                <c:pt idx="84">
                  <c:v>202.31</c:v>
                </c:pt>
                <c:pt idx="85">
                  <c:v>201.57</c:v>
                </c:pt>
                <c:pt idx="86">
                  <c:v>201.01</c:v>
                </c:pt>
                <c:pt idx="87">
                  <c:v>200.54</c:v>
                </c:pt>
                <c:pt idx="88">
                  <c:v>200.12</c:v>
                </c:pt>
                <c:pt idx="89">
                  <c:v>199.44</c:v>
                </c:pt>
                <c:pt idx="90">
                  <c:v>198.72</c:v>
                </c:pt>
                <c:pt idx="91">
                  <c:v>197.37</c:v>
                </c:pt>
                <c:pt idx="92">
                  <c:v>195.69</c:v>
                </c:pt>
                <c:pt idx="93">
                  <c:v>192.98</c:v>
                </c:pt>
                <c:pt idx="94">
                  <c:v>188.94</c:v>
                </c:pt>
                <c:pt idx="95">
                  <c:v>184.97</c:v>
                </c:pt>
                <c:pt idx="96">
                  <c:v>180.68</c:v>
                </c:pt>
                <c:pt idx="97">
                  <c:v>175.96</c:v>
                </c:pt>
                <c:pt idx="98">
                  <c:v>172.2</c:v>
                </c:pt>
                <c:pt idx="99">
                  <c:v>169.98</c:v>
                </c:pt>
                <c:pt idx="100">
                  <c:v>168.6</c:v>
                </c:pt>
                <c:pt idx="101">
                  <c:v>167.78</c:v>
                </c:pt>
                <c:pt idx="102">
                  <c:v>166.36</c:v>
                </c:pt>
                <c:pt idx="103">
                  <c:v>164.65</c:v>
                </c:pt>
                <c:pt idx="104">
                  <c:v>161.63999999999999</c:v>
                </c:pt>
                <c:pt idx="105">
                  <c:v>158.09</c:v>
                </c:pt>
                <c:pt idx="106">
                  <c:v>154.5</c:v>
                </c:pt>
                <c:pt idx="107">
                  <c:v>150.54</c:v>
                </c:pt>
                <c:pt idx="108">
                  <c:v>146.34</c:v>
                </c:pt>
                <c:pt idx="109">
                  <c:v>143.11000000000001</c:v>
                </c:pt>
                <c:pt idx="110">
                  <c:v>140.06</c:v>
                </c:pt>
                <c:pt idx="111">
                  <c:v>139.26</c:v>
                </c:pt>
                <c:pt idx="112">
                  <c:v>139.97999999999999</c:v>
                </c:pt>
                <c:pt idx="113">
                  <c:v>141.97</c:v>
                </c:pt>
                <c:pt idx="114">
                  <c:v>144.32</c:v>
                </c:pt>
                <c:pt idx="115">
                  <c:v>146.11000000000001</c:v>
                </c:pt>
                <c:pt idx="116">
                  <c:v>146.63</c:v>
                </c:pt>
                <c:pt idx="117">
                  <c:v>146.49</c:v>
                </c:pt>
                <c:pt idx="118">
                  <c:v>146.16999999999999</c:v>
                </c:pt>
                <c:pt idx="119">
                  <c:v>145.88999999999999</c:v>
                </c:pt>
                <c:pt idx="120">
                  <c:v>145.31</c:v>
                </c:pt>
                <c:pt idx="121">
                  <c:v>144.06</c:v>
                </c:pt>
                <c:pt idx="122">
                  <c:v>143.34</c:v>
                </c:pt>
                <c:pt idx="123">
                  <c:v>144.56</c:v>
                </c:pt>
                <c:pt idx="124">
                  <c:v>146.46</c:v>
                </c:pt>
                <c:pt idx="125">
                  <c:v>147.99</c:v>
                </c:pt>
                <c:pt idx="126">
                  <c:v>148.88</c:v>
                </c:pt>
                <c:pt idx="127">
                  <c:v>148.49</c:v>
                </c:pt>
                <c:pt idx="128">
                  <c:v>147.26</c:v>
                </c:pt>
                <c:pt idx="129">
                  <c:v>145.24</c:v>
                </c:pt>
                <c:pt idx="130">
                  <c:v>143.77000000000001</c:v>
                </c:pt>
                <c:pt idx="131">
                  <c:v>142.38999999999999</c:v>
                </c:pt>
                <c:pt idx="132">
                  <c:v>140.78</c:v>
                </c:pt>
                <c:pt idx="133">
                  <c:v>139.05000000000001</c:v>
                </c:pt>
                <c:pt idx="134">
                  <c:v>137.63999999999999</c:v>
                </c:pt>
                <c:pt idx="135">
                  <c:v>138.43</c:v>
                </c:pt>
                <c:pt idx="136">
                  <c:v>139.88</c:v>
                </c:pt>
                <c:pt idx="137">
                  <c:v>141.5</c:v>
                </c:pt>
                <c:pt idx="138">
                  <c:v>142.88999999999999</c:v>
                </c:pt>
                <c:pt idx="139">
                  <c:v>142.97</c:v>
                </c:pt>
                <c:pt idx="140">
                  <c:v>141.96</c:v>
                </c:pt>
                <c:pt idx="141">
                  <c:v>140.05000000000001</c:v>
                </c:pt>
                <c:pt idx="142">
                  <c:v>138.19</c:v>
                </c:pt>
                <c:pt idx="143">
                  <c:v>136.6</c:v>
                </c:pt>
                <c:pt idx="144">
                  <c:v>135.22</c:v>
                </c:pt>
                <c:pt idx="145">
                  <c:v>134.08000000000001</c:v>
                </c:pt>
                <c:pt idx="146">
                  <c:v>134.07</c:v>
                </c:pt>
                <c:pt idx="147">
                  <c:v>135.97999999999999</c:v>
                </c:pt>
                <c:pt idx="148">
                  <c:v>139.19999999999999</c:v>
                </c:pt>
                <c:pt idx="149">
                  <c:v>142.37</c:v>
                </c:pt>
                <c:pt idx="150">
                  <c:v>144.58000000000001</c:v>
                </c:pt>
                <c:pt idx="151">
                  <c:v>145.81</c:v>
                </c:pt>
                <c:pt idx="152">
                  <c:v>146.22</c:v>
                </c:pt>
                <c:pt idx="153">
                  <c:v>146.03</c:v>
                </c:pt>
                <c:pt idx="154">
                  <c:v>145.81</c:v>
                </c:pt>
                <c:pt idx="155">
                  <c:v>146.06</c:v>
                </c:pt>
                <c:pt idx="156">
                  <c:v>146.19999999999999</c:v>
                </c:pt>
                <c:pt idx="157">
                  <c:v>146.62</c:v>
                </c:pt>
                <c:pt idx="158">
                  <c:v>148.65</c:v>
                </c:pt>
              </c:numCache>
            </c:numRef>
          </c:val>
          <c:smooth val="0"/>
        </c:ser>
        <c:ser>
          <c:idx val="1"/>
          <c:order val="1"/>
          <c:tx>
            <c:v>Canada Terranet</c:v>
          </c:tx>
          <c:marker>
            <c:symbol val="none"/>
          </c:marker>
          <c:cat>
            <c:numRef>
              <c:f>CaseShillerNSA!$A$159:$A$319</c:f>
              <c:numCache>
                <c:formatCode>mmm\-yy</c:formatCode>
                <c:ptCount val="16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39265</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numCache>
            </c:numRef>
          </c:cat>
          <c:val>
            <c:numRef>
              <c:f>Terranet!$C$2:$C$161</c:f>
              <c:numCache>
                <c:formatCode>#,##0.0_);\(#,##0.0\)</c:formatCode>
                <c:ptCount val="160"/>
                <c:pt idx="0">
                  <c:v>100</c:v>
                </c:pt>
                <c:pt idx="1">
                  <c:v>100.67498165810711</c:v>
                </c:pt>
                <c:pt idx="2">
                  <c:v>100.95377842993396</c:v>
                </c:pt>
                <c:pt idx="3">
                  <c:v>101.7461482024945</c:v>
                </c:pt>
                <c:pt idx="4">
                  <c:v>102.2450476889215</c:v>
                </c:pt>
                <c:pt idx="5">
                  <c:v>102.9200293470286</c:v>
                </c:pt>
                <c:pt idx="6">
                  <c:v>103.34556126192223</c:v>
                </c:pt>
                <c:pt idx="7">
                  <c:v>103.56566397652236</c:v>
                </c:pt>
                <c:pt idx="8">
                  <c:v>103.77109317681584</c:v>
                </c:pt>
                <c:pt idx="9">
                  <c:v>103.87380777696258</c:v>
                </c:pt>
                <c:pt idx="10">
                  <c:v>104.12325752017605</c:v>
                </c:pt>
                <c:pt idx="11">
                  <c:v>104.34336023477621</c:v>
                </c:pt>
                <c:pt idx="12">
                  <c:v>104.71019809244314</c:v>
                </c:pt>
                <c:pt idx="13">
                  <c:v>105.13573000733676</c:v>
                </c:pt>
                <c:pt idx="14">
                  <c:v>105.41452677916361</c:v>
                </c:pt>
                <c:pt idx="15">
                  <c:v>105.8547322083639</c:v>
                </c:pt>
                <c:pt idx="16">
                  <c:v>106.47101980924431</c:v>
                </c:pt>
                <c:pt idx="17">
                  <c:v>107.32208363903153</c:v>
                </c:pt>
                <c:pt idx="18">
                  <c:v>107.92369772560527</c:v>
                </c:pt>
                <c:pt idx="19">
                  <c:v>108.36390315480556</c:v>
                </c:pt>
                <c:pt idx="20">
                  <c:v>108.7160674981658</c:v>
                </c:pt>
                <c:pt idx="21">
                  <c:v>109.22964049889947</c:v>
                </c:pt>
                <c:pt idx="22">
                  <c:v>109.50843727072632</c:v>
                </c:pt>
                <c:pt idx="23">
                  <c:v>109.68451944240644</c:v>
                </c:pt>
                <c:pt idx="24">
                  <c:v>110.08070432868671</c:v>
                </c:pt>
                <c:pt idx="25">
                  <c:v>111.10785033015406</c:v>
                </c:pt>
                <c:pt idx="26">
                  <c:v>112.42846661775494</c:v>
                </c:pt>
                <c:pt idx="27">
                  <c:v>113.82245047688919</c:v>
                </c:pt>
                <c:pt idx="28">
                  <c:v>114.90829053558326</c:v>
                </c:pt>
                <c:pt idx="29">
                  <c:v>116.11151870873073</c:v>
                </c:pt>
                <c:pt idx="30">
                  <c:v>117.05062362435801</c:v>
                </c:pt>
                <c:pt idx="31">
                  <c:v>117.90168745414525</c:v>
                </c:pt>
                <c:pt idx="32">
                  <c:v>118.35656639765222</c:v>
                </c:pt>
                <c:pt idx="33">
                  <c:v>118.91415994130594</c:v>
                </c:pt>
                <c:pt idx="34">
                  <c:v>119.32501834189286</c:v>
                </c:pt>
                <c:pt idx="35">
                  <c:v>120.10271460014673</c:v>
                </c:pt>
                <c:pt idx="36">
                  <c:v>120.73367571533382</c:v>
                </c:pt>
                <c:pt idx="37">
                  <c:v>121.76082171680116</c:v>
                </c:pt>
                <c:pt idx="38">
                  <c:v>122.62655906089506</c:v>
                </c:pt>
                <c:pt idx="39">
                  <c:v>123.50696991929566</c:v>
                </c:pt>
                <c:pt idx="40">
                  <c:v>124.31401320616287</c:v>
                </c:pt>
                <c:pt idx="41">
                  <c:v>125.04768892149669</c:v>
                </c:pt>
                <c:pt idx="42">
                  <c:v>125.91342626559062</c:v>
                </c:pt>
                <c:pt idx="43">
                  <c:v>126.61775495231107</c:v>
                </c:pt>
                <c:pt idx="44">
                  <c:v>127.49816581071165</c:v>
                </c:pt>
                <c:pt idx="45">
                  <c:v>128.36390315480557</c:v>
                </c:pt>
                <c:pt idx="46">
                  <c:v>128.87747615553923</c:v>
                </c:pt>
                <c:pt idx="47">
                  <c:v>129.39104915627294</c:v>
                </c:pt>
                <c:pt idx="48">
                  <c:v>129.81658107116652</c:v>
                </c:pt>
                <c:pt idx="49">
                  <c:v>130.97578870139398</c:v>
                </c:pt>
                <c:pt idx="50">
                  <c:v>132.20836390315478</c:v>
                </c:pt>
                <c:pt idx="51">
                  <c:v>133.39691856199559</c:v>
                </c:pt>
                <c:pt idx="52">
                  <c:v>134.84959647835657</c:v>
                </c:pt>
                <c:pt idx="53">
                  <c:v>135.86206896551721</c:v>
                </c:pt>
                <c:pt idx="54">
                  <c:v>136.8745414526779</c:v>
                </c:pt>
                <c:pt idx="55">
                  <c:v>137.13866471019807</c:v>
                </c:pt>
                <c:pt idx="56">
                  <c:v>137.44680851063828</c:v>
                </c:pt>
                <c:pt idx="57">
                  <c:v>138.01907556859868</c:v>
                </c:pt>
                <c:pt idx="58">
                  <c:v>138.59134262655905</c:v>
                </c:pt>
                <c:pt idx="59">
                  <c:v>139.51577402787967</c:v>
                </c:pt>
                <c:pt idx="60">
                  <c:v>139.72120322817315</c:v>
                </c:pt>
                <c:pt idx="61">
                  <c:v>140.68965517241378</c:v>
                </c:pt>
                <c:pt idx="62">
                  <c:v>141.26192223037415</c:v>
                </c:pt>
                <c:pt idx="63">
                  <c:v>143.2428466617755</c:v>
                </c:pt>
                <c:pt idx="64">
                  <c:v>145.13573000733675</c:v>
                </c:pt>
                <c:pt idx="65">
                  <c:v>146.73514306676446</c:v>
                </c:pt>
                <c:pt idx="66">
                  <c:v>146.61775495231106</c:v>
                </c:pt>
                <c:pt idx="67">
                  <c:v>148.58400586940573</c:v>
                </c:pt>
                <c:pt idx="68">
                  <c:v>148.9655172413793</c:v>
                </c:pt>
                <c:pt idx="69">
                  <c:v>149.87527512839324</c:v>
                </c:pt>
                <c:pt idx="70">
                  <c:v>150.60895084372706</c:v>
                </c:pt>
                <c:pt idx="71">
                  <c:v>151.21056493030079</c:v>
                </c:pt>
                <c:pt idx="72">
                  <c:v>151.7094644167278</c:v>
                </c:pt>
                <c:pt idx="73">
                  <c:v>153.20616287600879</c:v>
                </c:pt>
                <c:pt idx="74">
                  <c:v>155.30447542186351</c:v>
                </c:pt>
                <c:pt idx="75">
                  <c:v>157.54952311078503</c:v>
                </c:pt>
                <c:pt idx="76">
                  <c:v>160.20542920029345</c:v>
                </c:pt>
                <c:pt idx="77">
                  <c:v>162.50917094644166</c:v>
                </c:pt>
                <c:pt idx="78">
                  <c:v>166.23624358033749</c:v>
                </c:pt>
                <c:pt idx="79">
                  <c:v>169.21496698459279</c:v>
                </c:pt>
                <c:pt idx="80">
                  <c:v>169.97798972853997</c:v>
                </c:pt>
                <c:pt idx="81">
                  <c:v>169.96331621423329</c:v>
                </c:pt>
                <c:pt idx="82">
                  <c:v>170.53558327219366</c:v>
                </c:pt>
                <c:pt idx="83">
                  <c:v>170.1980924431401</c:v>
                </c:pt>
                <c:pt idx="84">
                  <c:v>169.58180484225969</c:v>
                </c:pt>
                <c:pt idx="85">
                  <c:v>168.76008804108585</c:v>
                </c:pt>
                <c:pt idx="86">
                  <c:v>170.25678650036681</c:v>
                </c:pt>
                <c:pt idx="87">
                  <c:v>173.55832721936903</c:v>
                </c:pt>
                <c:pt idx="88">
                  <c:v>176.80117388114451</c:v>
                </c:pt>
                <c:pt idx="89">
                  <c:v>179.53044754218632</c:v>
                </c:pt>
                <c:pt idx="90">
                  <c:v>182.12765957446808</c:v>
                </c:pt>
                <c:pt idx="91">
                  <c:v>183.96184886280261</c:v>
                </c:pt>
                <c:pt idx="92">
                  <c:v>184.98899486426996</c:v>
                </c:pt>
                <c:pt idx="93">
                  <c:v>185.13573000733675</c:v>
                </c:pt>
                <c:pt idx="94">
                  <c:v>185.75201760821716</c:v>
                </c:pt>
                <c:pt idx="95">
                  <c:v>185.31181217901687</c:v>
                </c:pt>
                <c:pt idx="96">
                  <c:v>185.76669112252381</c:v>
                </c:pt>
                <c:pt idx="97">
                  <c:v>185.29713866471019</c:v>
                </c:pt>
                <c:pt idx="98">
                  <c:v>186.30961115187085</c:v>
                </c:pt>
                <c:pt idx="99">
                  <c:v>187.46881878209831</c:v>
                </c:pt>
                <c:pt idx="100">
                  <c:v>189.24431401320615</c:v>
                </c:pt>
                <c:pt idx="101">
                  <c:v>190.6529713866471</c:v>
                </c:pt>
                <c:pt idx="102">
                  <c:v>191.51870873074103</c:v>
                </c:pt>
                <c:pt idx="103">
                  <c:v>191.91489361702125</c:v>
                </c:pt>
                <c:pt idx="104">
                  <c:v>191.01980924431402</c:v>
                </c:pt>
                <c:pt idx="105">
                  <c:v>188.9655172413793</c:v>
                </c:pt>
                <c:pt idx="106">
                  <c:v>186.80851063829786</c:v>
                </c:pt>
                <c:pt idx="107">
                  <c:v>184.25531914893614</c:v>
                </c:pt>
                <c:pt idx="108">
                  <c:v>181.39398385913427</c:v>
                </c:pt>
                <c:pt idx="109">
                  <c:v>177.78429933969184</c:v>
                </c:pt>
                <c:pt idx="110">
                  <c:v>175.52457813646367</c:v>
                </c:pt>
                <c:pt idx="111">
                  <c:v>174.89361702127658</c:v>
                </c:pt>
                <c:pt idx="112">
                  <c:v>176.15553925165074</c:v>
                </c:pt>
                <c:pt idx="113">
                  <c:v>178.85546588407922</c:v>
                </c:pt>
                <c:pt idx="114">
                  <c:v>181.76082171680116</c:v>
                </c:pt>
                <c:pt idx="115">
                  <c:v>185.3411592076302</c:v>
                </c:pt>
                <c:pt idx="116">
                  <c:v>187.65957446808511</c:v>
                </c:pt>
                <c:pt idx="117">
                  <c:v>190.05135730007336</c:v>
                </c:pt>
                <c:pt idx="118">
                  <c:v>191.66544387380776</c:v>
                </c:pt>
                <c:pt idx="119">
                  <c:v>193.91049156272925</c:v>
                </c:pt>
                <c:pt idx="120">
                  <c:v>194.9523110785033</c:v>
                </c:pt>
                <c:pt idx="121">
                  <c:v>195.34849596478355</c:v>
                </c:pt>
                <c:pt idx="122">
                  <c:v>195.84739545121056</c:v>
                </c:pt>
                <c:pt idx="123">
                  <c:v>197.43213499633163</c:v>
                </c:pt>
                <c:pt idx="124">
                  <c:v>200.02934702861333</c:v>
                </c:pt>
                <c:pt idx="125">
                  <c:v>203.11078503301539</c:v>
                </c:pt>
                <c:pt idx="126">
                  <c:v>204.22597212032284</c:v>
                </c:pt>
                <c:pt idx="127">
                  <c:v>204.59280997798973</c:v>
                </c:pt>
                <c:pt idx="128">
                  <c:v>202.40645634629493</c:v>
                </c:pt>
                <c:pt idx="129">
                  <c:v>201.49669845928096</c:v>
                </c:pt>
                <c:pt idx="130">
                  <c:v>201.12986060161404</c:v>
                </c:pt>
                <c:pt idx="131">
                  <c:v>201.77549523110781</c:v>
                </c:pt>
                <c:pt idx="132">
                  <c:v>202.53851797505499</c:v>
                </c:pt>
                <c:pt idx="133">
                  <c:v>202.69992663242843</c:v>
                </c:pt>
                <c:pt idx="134">
                  <c:v>203.87380777696256</c:v>
                </c:pt>
                <c:pt idx="135">
                  <c:v>206.11885546588405</c:v>
                </c:pt>
                <c:pt idx="136">
                  <c:v>208.76008804108585</c:v>
                </c:pt>
                <c:pt idx="137">
                  <c:v>212.28173147468814</c:v>
                </c:pt>
                <c:pt idx="138">
                  <c:v>214.98165810711663</c:v>
                </c:pt>
                <c:pt idx="139">
                  <c:v>217.82831988261188</c:v>
                </c:pt>
                <c:pt idx="140">
                  <c:v>217.90168745414525</c:v>
                </c:pt>
                <c:pt idx="141">
                  <c:v>217.90168745414525</c:v>
                </c:pt>
                <c:pt idx="142">
                  <c:v>217.37344093910485</c:v>
                </c:pt>
                <c:pt idx="143">
                  <c:v>216.90388848129123</c:v>
                </c:pt>
                <c:pt idx="144">
                  <c:v>217.30007336757154</c:v>
                </c:pt>
                <c:pt idx="145">
                  <c:v>217.03595011005135</c:v>
                </c:pt>
                <c:pt idx="146">
                  <c:v>218.1071166544387</c:v>
                </c:pt>
                <c:pt idx="147">
                  <c:v>219.9266324284666</c:v>
                </c:pt>
                <c:pt idx="148">
                  <c:v>222.56786500366837</c:v>
                </c:pt>
                <c:pt idx="149">
                  <c:v>225.35583272193688</c:v>
                </c:pt>
                <c:pt idx="150">
                  <c:v>226.70579603815111</c:v>
                </c:pt>
                <c:pt idx="151">
                  <c:v>226.91122523844456</c:v>
                </c:pt>
                <c:pt idx="152">
                  <c:v>226.11885546588405</c:v>
                </c:pt>
                <c:pt idx="153">
                  <c:v>225.47322083639028</c:v>
                </c:pt>
                <c:pt idx="154">
                  <c:v>224.75421863536315</c:v>
                </c:pt>
                <c:pt idx="155">
                  <c:v>223.55099046221568</c:v>
                </c:pt>
                <c:pt idx="156">
                  <c:v>222.80264123257521</c:v>
                </c:pt>
                <c:pt idx="157">
                  <c:v>222.39178283198825</c:v>
                </c:pt>
                <c:pt idx="158">
                  <c:v>223.56566397652239</c:v>
                </c:pt>
                <c:pt idx="159">
                  <c:v>223.88848129126924</c:v>
                </c:pt>
              </c:numCache>
            </c:numRef>
          </c:val>
          <c:smooth val="0"/>
        </c:ser>
        <c:dLbls>
          <c:showLegendKey val="0"/>
          <c:showVal val="0"/>
          <c:showCatName val="0"/>
          <c:showSerName val="0"/>
          <c:showPercent val="0"/>
          <c:showBubbleSize val="0"/>
        </c:dLbls>
        <c:marker val="1"/>
        <c:smooth val="0"/>
        <c:axId val="225986816"/>
        <c:axId val="225996800"/>
      </c:lineChart>
      <c:dateAx>
        <c:axId val="225986816"/>
        <c:scaling>
          <c:orientation val="minMax"/>
        </c:scaling>
        <c:delete val="0"/>
        <c:axPos val="b"/>
        <c:numFmt formatCode="mmm\-yy" sourceLinked="0"/>
        <c:majorTickMark val="in"/>
        <c:minorTickMark val="none"/>
        <c:tickLblPos val="low"/>
        <c:spPr>
          <a:ln w="3175">
            <a:solidFill>
              <a:srgbClr val="000000"/>
            </a:solidFill>
            <a:prstDash val="solid"/>
          </a:ln>
        </c:spPr>
        <c:txPr>
          <a:bodyPr rot="0" vert="horz"/>
          <a:lstStyle/>
          <a:p>
            <a:pPr>
              <a:defRPr/>
            </a:pPr>
            <a:endParaRPr lang="en-US"/>
          </a:p>
        </c:txPr>
        <c:crossAx val="225996800"/>
        <c:crosses val="autoZero"/>
        <c:auto val="1"/>
        <c:lblOffset val="100"/>
        <c:baseTimeUnit val="months"/>
        <c:majorUnit val="2"/>
        <c:majorTimeUnit val="years"/>
        <c:minorUnit val="1"/>
        <c:minorTimeUnit val="years"/>
      </c:dateAx>
      <c:valAx>
        <c:axId val="225996800"/>
        <c:scaling>
          <c:orientation val="minMax"/>
          <c:min val="50"/>
        </c:scaling>
        <c:delete val="0"/>
        <c:axPos val="l"/>
        <c:majorGridlines>
          <c:spPr>
            <a:ln w="3175">
              <a:solidFill>
                <a:srgbClr val="000000"/>
              </a:solidFill>
              <a:prstDash val="sysDash"/>
            </a:ln>
          </c:spPr>
        </c:majorGridlines>
        <c:title>
          <c:tx>
            <c:rich>
              <a:bodyPr/>
              <a:lstStyle/>
              <a:p>
                <a:pPr>
                  <a:defRPr/>
                </a:pPr>
                <a:r>
                  <a:rPr lang="en-US"/>
                  <a:t>Home Price Index (Jan 2000 = 100)</a:t>
                </a:r>
              </a:p>
            </c:rich>
          </c:tx>
          <c:layout>
            <c:manualLayout>
              <c:xMode val="edge"/>
              <c:yMode val="edge"/>
              <c:x val="3.0769230769230769E-3"/>
              <c:y val="9.606986899563319E-2"/>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225986816"/>
        <c:crosses val="autoZero"/>
        <c:crossBetween val="midCat"/>
      </c:valAx>
      <c:spPr>
        <a:noFill/>
        <a:ln w="25400">
          <a:noFill/>
        </a:ln>
      </c:spPr>
    </c:plotArea>
    <c:legend>
      <c:legendPos val="r"/>
      <c:layout>
        <c:manualLayout>
          <c:xMode val="edge"/>
          <c:yMode val="edge"/>
          <c:x val="3.7948717948717951E-2"/>
          <c:y val="0.86608442503639005"/>
          <c:w val="0.92237948717948715"/>
          <c:h val="0.1222707423580786"/>
        </c:manualLayout>
      </c:layout>
      <c:overlay val="0"/>
      <c:spPr>
        <a:solidFill>
          <a:srgbClr val="FFFFFF"/>
        </a:solidFill>
        <a:ln w="25400">
          <a:noFill/>
        </a:ln>
      </c:spPr>
    </c:legend>
    <c:plotVisOnly val="1"/>
    <c:dispBlanksAs val="gap"/>
    <c:showDLblsOverMax val="0"/>
  </c:chart>
  <c:spPr>
    <a:noFill/>
    <a:ln w="9525">
      <a:noFill/>
    </a:ln>
  </c:spPr>
  <c:txPr>
    <a:bodyPr/>
    <a:lstStyle/>
    <a:p>
      <a:pPr>
        <a:defRPr sz="800" b="0" i="0" u="none" strike="noStrike" baseline="0">
          <a:solidFill>
            <a:srgbClr val="000000"/>
          </a:solidFill>
          <a:latin typeface="+mn-lt"/>
          <a:ea typeface="Trebuchet MS"/>
          <a:cs typeface="Trebuchet M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1978723892891"/>
          <c:y val="8.4468498394455485E-2"/>
          <c:w val="0.77538461538461545"/>
          <c:h val="0.67685589519650691"/>
        </c:manualLayout>
      </c:layout>
      <c:lineChart>
        <c:grouping val="standard"/>
        <c:varyColors val="0"/>
        <c:ser>
          <c:idx val="0"/>
          <c:order val="0"/>
          <c:tx>
            <c:v>U.S. Case Shiller</c:v>
          </c:tx>
          <c:marker>
            <c:symbol val="none"/>
          </c:marker>
          <c:cat>
            <c:numRef>
              <c:f>CaseShillerNSA!$A$159:$A$319</c:f>
              <c:numCache>
                <c:formatCode>mmm\-yy</c:formatCode>
                <c:ptCount val="16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39265</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numCache>
            </c:numRef>
          </c:cat>
          <c:val>
            <c:numRef>
              <c:f>CaseShillerNSA!$W$159:$W$317</c:f>
              <c:numCache>
                <c:formatCode>0.00</c:formatCode>
                <c:ptCount val="159"/>
                <c:pt idx="0">
                  <c:v>100</c:v>
                </c:pt>
                <c:pt idx="1">
                  <c:v>100.76</c:v>
                </c:pt>
                <c:pt idx="2">
                  <c:v>101.95</c:v>
                </c:pt>
                <c:pt idx="3">
                  <c:v>103.5</c:v>
                </c:pt>
                <c:pt idx="4">
                  <c:v>105.2</c:v>
                </c:pt>
                <c:pt idx="5">
                  <c:v>106.76</c:v>
                </c:pt>
                <c:pt idx="6">
                  <c:v>107.77</c:v>
                </c:pt>
                <c:pt idx="7">
                  <c:v>108.64</c:v>
                </c:pt>
                <c:pt idx="8">
                  <c:v>109.35</c:v>
                </c:pt>
                <c:pt idx="9">
                  <c:v>110.04</c:v>
                </c:pt>
                <c:pt idx="10">
                  <c:v>110.81</c:v>
                </c:pt>
                <c:pt idx="11">
                  <c:v>111.58</c:v>
                </c:pt>
                <c:pt idx="12">
                  <c:v>112.39</c:v>
                </c:pt>
                <c:pt idx="13">
                  <c:v>113.07</c:v>
                </c:pt>
                <c:pt idx="14">
                  <c:v>114.14</c:v>
                </c:pt>
                <c:pt idx="15">
                  <c:v>115.29</c:v>
                </c:pt>
                <c:pt idx="16">
                  <c:v>116.24</c:v>
                </c:pt>
                <c:pt idx="17">
                  <c:v>117.29</c:v>
                </c:pt>
                <c:pt idx="18">
                  <c:v>118.2</c:v>
                </c:pt>
                <c:pt idx="19">
                  <c:v>119.09</c:v>
                </c:pt>
                <c:pt idx="20">
                  <c:v>119.84</c:v>
                </c:pt>
                <c:pt idx="21">
                  <c:v>120.31</c:v>
                </c:pt>
                <c:pt idx="22">
                  <c:v>120.53</c:v>
                </c:pt>
                <c:pt idx="23">
                  <c:v>120.43</c:v>
                </c:pt>
                <c:pt idx="24">
                  <c:v>120.64</c:v>
                </c:pt>
                <c:pt idx="25">
                  <c:v>121.06</c:v>
                </c:pt>
                <c:pt idx="26">
                  <c:v>122.3</c:v>
                </c:pt>
                <c:pt idx="27">
                  <c:v>123.92</c:v>
                </c:pt>
                <c:pt idx="28">
                  <c:v>125.86</c:v>
                </c:pt>
                <c:pt idx="29">
                  <c:v>127.82</c:v>
                </c:pt>
                <c:pt idx="30">
                  <c:v>129.66</c:v>
                </c:pt>
                <c:pt idx="31">
                  <c:v>131.22</c:v>
                </c:pt>
                <c:pt idx="32">
                  <c:v>132.43</c:v>
                </c:pt>
                <c:pt idx="33">
                  <c:v>133.55000000000001</c:v>
                </c:pt>
                <c:pt idx="34">
                  <c:v>134.41</c:v>
                </c:pt>
                <c:pt idx="35">
                  <c:v>135.15</c:v>
                </c:pt>
                <c:pt idx="36">
                  <c:v>135.63999999999999</c:v>
                </c:pt>
                <c:pt idx="37">
                  <c:v>136.19</c:v>
                </c:pt>
                <c:pt idx="38">
                  <c:v>137.19999999999999</c:v>
                </c:pt>
                <c:pt idx="39">
                  <c:v>138.56</c:v>
                </c:pt>
                <c:pt idx="40">
                  <c:v>140.06</c:v>
                </c:pt>
                <c:pt idx="41">
                  <c:v>141.38999999999999</c:v>
                </c:pt>
                <c:pt idx="42">
                  <c:v>142.99</c:v>
                </c:pt>
                <c:pt idx="43">
                  <c:v>144.56</c:v>
                </c:pt>
                <c:pt idx="44">
                  <c:v>146.28</c:v>
                </c:pt>
                <c:pt idx="45">
                  <c:v>147.82</c:v>
                </c:pt>
                <c:pt idx="46">
                  <c:v>149.22</c:v>
                </c:pt>
                <c:pt idx="47">
                  <c:v>150.49</c:v>
                </c:pt>
                <c:pt idx="48">
                  <c:v>151.69</c:v>
                </c:pt>
                <c:pt idx="49">
                  <c:v>153.1</c:v>
                </c:pt>
                <c:pt idx="50">
                  <c:v>155.49</c:v>
                </c:pt>
                <c:pt idx="51">
                  <c:v>158.47</c:v>
                </c:pt>
                <c:pt idx="52">
                  <c:v>161.6</c:v>
                </c:pt>
                <c:pt idx="53">
                  <c:v>164.82</c:v>
                </c:pt>
                <c:pt idx="54">
                  <c:v>167.43</c:v>
                </c:pt>
                <c:pt idx="55">
                  <c:v>169.31</c:v>
                </c:pt>
                <c:pt idx="56">
                  <c:v>170.96</c:v>
                </c:pt>
                <c:pt idx="57">
                  <c:v>172.41</c:v>
                </c:pt>
                <c:pt idx="58">
                  <c:v>173.65</c:v>
                </c:pt>
                <c:pt idx="59">
                  <c:v>174.83</c:v>
                </c:pt>
                <c:pt idx="60">
                  <c:v>176.44</c:v>
                </c:pt>
                <c:pt idx="61">
                  <c:v>178.5</c:v>
                </c:pt>
                <c:pt idx="62">
                  <c:v>181.3</c:v>
                </c:pt>
                <c:pt idx="63">
                  <c:v>184.24</c:v>
                </c:pt>
                <c:pt idx="64">
                  <c:v>187.21</c:v>
                </c:pt>
                <c:pt idx="65">
                  <c:v>190.1</c:v>
                </c:pt>
                <c:pt idx="66">
                  <c:v>192.67</c:v>
                </c:pt>
                <c:pt idx="67">
                  <c:v>194.98</c:v>
                </c:pt>
                <c:pt idx="68">
                  <c:v>197.36</c:v>
                </c:pt>
                <c:pt idx="69">
                  <c:v>199.4</c:v>
                </c:pt>
                <c:pt idx="70">
                  <c:v>200.97</c:v>
                </c:pt>
                <c:pt idx="71">
                  <c:v>201.97</c:v>
                </c:pt>
                <c:pt idx="72">
                  <c:v>202.44</c:v>
                </c:pt>
                <c:pt idx="73">
                  <c:v>203.19</c:v>
                </c:pt>
                <c:pt idx="74">
                  <c:v>203.65</c:v>
                </c:pt>
                <c:pt idx="75">
                  <c:v>204.82</c:v>
                </c:pt>
                <c:pt idx="76">
                  <c:v>205.86</c:v>
                </c:pt>
                <c:pt idx="77">
                  <c:v>206.38</c:v>
                </c:pt>
                <c:pt idx="78">
                  <c:v>206.52</c:v>
                </c:pt>
                <c:pt idx="79">
                  <c:v>206.18</c:v>
                </c:pt>
                <c:pt idx="80">
                  <c:v>205.8</c:v>
                </c:pt>
                <c:pt idx="81">
                  <c:v>205.41</c:v>
                </c:pt>
                <c:pt idx="82">
                  <c:v>204.65</c:v>
                </c:pt>
                <c:pt idx="83">
                  <c:v>203.33</c:v>
                </c:pt>
                <c:pt idx="84">
                  <c:v>202.31</c:v>
                </c:pt>
                <c:pt idx="85">
                  <c:v>201.57</c:v>
                </c:pt>
                <c:pt idx="86">
                  <c:v>201.01</c:v>
                </c:pt>
                <c:pt idx="87">
                  <c:v>200.54</c:v>
                </c:pt>
                <c:pt idx="88">
                  <c:v>200.12</c:v>
                </c:pt>
                <c:pt idx="89">
                  <c:v>199.44</c:v>
                </c:pt>
                <c:pt idx="90">
                  <c:v>198.72</c:v>
                </c:pt>
                <c:pt idx="91">
                  <c:v>197.37</c:v>
                </c:pt>
                <c:pt idx="92">
                  <c:v>195.69</c:v>
                </c:pt>
                <c:pt idx="93">
                  <c:v>192.98</c:v>
                </c:pt>
                <c:pt idx="94">
                  <c:v>188.94</c:v>
                </c:pt>
                <c:pt idx="95">
                  <c:v>184.97</c:v>
                </c:pt>
                <c:pt idx="96">
                  <c:v>180.68</c:v>
                </c:pt>
                <c:pt idx="97">
                  <c:v>175.96</c:v>
                </c:pt>
                <c:pt idx="98">
                  <c:v>172.2</c:v>
                </c:pt>
                <c:pt idx="99">
                  <c:v>169.98</c:v>
                </c:pt>
                <c:pt idx="100">
                  <c:v>168.6</c:v>
                </c:pt>
                <c:pt idx="101">
                  <c:v>167.78</c:v>
                </c:pt>
                <c:pt idx="102">
                  <c:v>166.36</c:v>
                </c:pt>
                <c:pt idx="103">
                  <c:v>164.65</c:v>
                </c:pt>
                <c:pt idx="104">
                  <c:v>161.63999999999999</c:v>
                </c:pt>
                <c:pt idx="105">
                  <c:v>158.09</c:v>
                </c:pt>
                <c:pt idx="106">
                  <c:v>154.5</c:v>
                </c:pt>
                <c:pt idx="107">
                  <c:v>150.54</c:v>
                </c:pt>
                <c:pt idx="108">
                  <c:v>146.34</c:v>
                </c:pt>
                <c:pt idx="109">
                  <c:v>143.11000000000001</c:v>
                </c:pt>
                <c:pt idx="110">
                  <c:v>140.06</c:v>
                </c:pt>
                <c:pt idx="111">
                  <c:v>139.26</c:v>
                </c:pt>
                <c:pt idx="112">
                  <c:v>139.97999999999999</c:v>
                </c:pt>
                <c:pt idx="113">
                  <c:v>141.97</c:v>
                </c:pt>
                <c:pt idx="114">
                  <c:v>144.32</c:v>
                </c:pt>
                <c:pt idx="115">
                  <c:v>146.11000000000001</c:v>
                </c:pt>
                <c:pt idx="116">
                  <c:v>146.63</c:v>
                </c:pt>
                <c:pt idx="117">
                  <c:v>146.49</c:v>
                </c:pt>
                <c:pt idx="118">
                  <c:v>146.16999999999999</c:v>
                </c:pt>
                <c:pt idx="119">
                  <c:v>145.88999999999999</c:v>
                </c:pt>
                <c:pt idx="120">
                  <c:v>145.31</c:v>
                </c:pt>
                <c:pt idx="121">
                  <c:v>144.06</c:v>
                </c:pt>
                <c:pt idx="122">
                  <c:v>143.34</c:v>
                </c:pt>
                <c:pt idx="123">
                  <c:v>144.56</c:v>
                </c:pt>
                <c:pt idx="124">
                  <c:v>146.46</c:v>
                </c:pt>
                <c:pt idx="125">
                  <c:v>147.99</c:v>
                </c:pt>
                <c:pt idx="126">
                  <c:v>148.88</c:v>
                </c:pt>
                <c:pt idx="127">
                  <c:v>148.49</c:v>
                </c:pt>
                <c:pt idx="128">
                  <c:v>147.26</c:v>
                </c:pt>
                <c:pt idx="129">
                  <c:v>145.24</c:v>
                </c:pt>
                <c:pt idx="130">
                  <c:v>143.77000000000001</c:v>
                </c:pt>
                <c:pt idx="131">
                  <c:v>142.38999999999999</c:v>
                </c:pt>
                <c:pt idx="132">
                  <c:v>140.78</c:v>
                </c:pt>
                <c:pt idx="133">
                  <c:v>139.05000000000001</c:v>
                </c:pt>
                <c:pt idx="134">
                  <c:v>137.63999999999999</c:v>
                </c:pt>
                <c:pt idx="135">
                  <c:v>138.43</c:v>
                </c:pt>
                <c:pt idx="136">
                  <c:v>139.88</c:v>
                </c:pt>
                <c:pt idx="137">
                  <c:v>141.5</c:v>
                </c:pt>
                <c:pt idx="138">
                  <c:v>142.88999999999999</c:v>
                </c:pt>
                <c:pt idx="139">
                  <c:v>142.97</c:v>
                </c:pt>
                <c:pt idx="140">
                  <c:v>141.96</c:v>
                </c:pt>
                <c:pt idx="141">
                  <c:v>140.05000000000001</c:v>
                </c:pt>
                <c:pt idx="142">
                  <c:v>138.19</c:v>
                </c:pt>
                <c:pt idx="143">
                  <c:v>136.6</c:v>
                </c:pt>
                <c:pt idx="144">
                  <c:v>135.22</c:v>
                </c:pt>
                <c:pt idx="145">
                  <c:v>134.08000000000001</c:v>
                </c:pt>
                <c:pt idx="146">
                  <c:v>134.07</c:v>
                </c:pt>
                <c:pt idx="147">
                  <c:v>135.97999999999999</c:v>
                </c:pt>
                <c:pt idx="148">
                  <c:v>139.19999999999999</c:v>
                </c:pt>
                <c:pt idx="149">
                  <c:v>142.37</c:v>
                </c:pt>
                <c:pt idx="150">
                  <c:v>144.58000000000001</c:v>
                </c:pt>
                <c:pt idx="151">
                  <c:v>145.81</c:v>
                </c:pt>
                <c:pt idx="152">
                  <c:v>146.22</c:v>
                </c:pt>
                <c:pt idx="153">
                  <c:v>146.03</c:v>
                </c:pt>
                <c:pt idx="154">
                  <c:v>145.81</c:v>
                </c:pt>
                <c:pt idx="155">
                  <c:v>146.06</c:v>
                </c:pt>
                <c:pt idx="156">
                  <c:v>146.19999999999999</c:v>
                </c:pt>
                <c:pt idx="157">
                  <c:v>146.62</c:v>
                </c:pt>
                <c:pt idx="158">
                  <c:v>148.65</c:v>
                </c:pt>
              </c:numCache>
            </c:numRef>
          </c:val>
          <c:smooth val="0"/>
        </c:ser>
        <c:ser>
          <c:idx val="1"/>
          <c:order val="1"/>
          <c:tx>
            <c:v>Canada Terranet</c:v>
          </c:tx>
          <c:marker>
            <c:symbol val="none"/>
          </c:marker>
          <c:cat>
            <c:numRef>
              <c:f>CaseShillerNSA!$A$159:$A$319</c:f>
              <c:numCache>
                <c:formatCode>mmm\-yy</c:formatCode>
                <c:ptCount val="16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39265</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numCache>
            </c:numRef>
          </c:cat>
          <c:val>
            <c:numRef>
              <c:f>Terranet!$D$2:$D$161</c:f>
              <c:numCache>
                <c:formatCode>#,##0.0_);\(#,##0.0\)</c:formatCode>
                <c:ptCount val="160"/>
                <c:pt idx="0">
                  <c:v>100</c:v>
                </c:pt>
                <c:pt idx="1">
                  <c:v>100.80013875941563</c:v>
                </c:pt>
                <c:pt idx="2">
                  <c:v>101.01653027784262</c:v>
                </c:pt>
                <c:pt idx="3">
                  <c:v>103.98781000763269</c:v>
                </c:pt>
                <c:pt idx="4">
                  <c:v>105.68405164116299</c:v>
                </c:pt>
                <c:pt idx="5">
                  <c:v>105.27285272667268</c:v>
                </c:pt>
                <c:pt idx="6">
                  <c:v>106.08640631507356</c:v>
                </c:pt>
                <c:pt idx="7">
                  <c:v>105.28949331683191</c:v>
                </c:pt>
                <c:pt idx="8">
                  <c:v>107.73444800289356</c:v>
                </c:pt>
                <c:pt idx="9">
                  <c:v>109.31177630344493</c:v>
                </c:pt>
                <c:pt idx="10">
                  <c:v>110.53073196250473</c:v>
                </c:pt>
                <c:pt idx="11">
                  <c:v>108.03310403201397</c:v>
                </c:pt>
                <c:pt idx="12">
                  <c:v>108.31889958067637</c:v>
                </c:pt>
                <c:pt idx="13">
                  <c:v>111.56194183525949</c:v>
                </c:pt>
                <c:pt idx="14">
                  <c:v>114.71902054418683</c:v>
                </c:pt>
                <c:pt idx="15">
                  <c:v>112.22253880781724</c:v>
                </c:pt>
                <c:pt idx="16">
                  <c:v>113.09650422447527</c:v>
                </c:pt>
                <c:pt idx="17">
                  <c:v>112.24382295364697</c:v>
                </c:pt>
                <c:pt idx="18">
                  <c:v>114.30415806493245</c:v>
                </c:pt>
                <c:pt idx="19">
                  <c:v>116.09509398006379</c:v>
                </c:pt>
                <c:pt idx="20">
                  <c:v>118.57477297679635</c:v>
                </c:pt>
                <c:pt idx="21">
                  <c:v>119.82896675768488</c:v>
                </c:pt>
                <c:pt idx="22">
                  <c:v>118.97007516185683</c:v>
                </c:pt>
                <c:pt idx="23">
                  <c:v>120.67645519148661</c:v>
                </c:pt>
                <c:pt idx="24">
                  <c:v>120.81583482886667</c:v>
                </c:pt>
                <c:pt idx="25">
                  <c:v>122.9023641748565</c:v>
                </c:pt>
                <c:pt idx="26">
                  <c:v>123.84291830144164</c:v>
                </c:pt>
                <c:pt idx="27">
                  <c:v>123.24017930286566</c:v>
                </c:pt>
                <c:pt idx="28">
                  <c:v>121.25725333884778</c:v>
                </c:pt>
                <c:pt idx="29">
                  <c:v>121.6849357611907</c:v>
                </c:pt>
                <c:pt idx="30">
                  <c:v>128.06934038656536</c:v>
                </c:pt>
                <c:pt idx="31">
                  <c:v>126.90778361577829</c:v>
                </c:pt>
                <c:pt idx="32">
                  <c:v>129.71075320104603</c:v>
                </c:pt>
                <c:pt idx="33">
                  <c:v>127.98938245219365</c:v>
                </c:pt>
                <c:pt idx="34">
                  <c:v>129.0002425654844</c:v>
                </c:pt>
                <c:pt idx="35">
                  <c:v>130.38016907832767</c:v>
                </c:pt>
                <c:pt idx="36">
                  <c:v>126.70406813277833</c:v>
                </c:pt>
                <c:pt idx="37">
                  <c:v>124.84709988311553</c:v>
                </c:pt>
                <c:pt idx="38">
                  <c:v>124.26959742389069</c:v>
                </c:pt>
                <c:pt idx="39">
                  <c:v>121.98861639725445</c:v>
                </c:pt>
                <c:pt idx="40">
                  <c:v>117.33374573350521</c:v>
                </c:pt>
                <c:pt idx="41">
                  <c:v>116.30756452143076</c:v>
                </c:pt>
                <c:pt idx="42">
                  <c:v>122.12184854255743</c:v>
                </c:pt>
                <c:pt idx="43">
                  <c:v>121.24837160120127</c:v>
                </c:pt>
                <c:pt idx="44">
                  <c:v>119.06227639523671</c:v>
                </c:pt>
                <c:pt idx="45">
                  <c:v>117.00716857774184</c:v>
                </c:pt>
                <c:pt idx="46">
                  <c:v>115.78411560406479</c:v>
                </c:pt>
                <c:pt idx="47">
                  <c:v>115.90592634552523</c:v>
                </c:pt>
                <c:pt idx="48">
                  <c:v>118.81547982285369</c:v>
                </c:pt>
                <c:pt idx="49">
                  <c:v>120.69963040560123</c:v>
                </c:pt>
                <c:pt idx="50">
                  <c:v>119.55273904164689</c:v>
                </c:pt>
                <c:pt idx="51">
                  <c:v>126.42257866618576</c:v>
                </c:pt>
                <c:pt idx="52">
                  <c:v>126.88658763872712</c:v>
                </c:pt>
                <c:pt idx="53">
                  <c:v>125.06178984545987</c:v>
                </c:pt>
                <c:pt idx="54">
                  <c:v>125.86142999523128</c:v>
                </c:pt>
                <c:pt idx="55">
                  <c:v>124.33312049525313</c:v>
                </c:pt>
                <c:pt idx="56">
                  <c:v>119.73317188650326</c:v>
                </c:pt>
                <c:pt idx="57">
                  <c:v>116.07557726354212</c:v>
                </c:pt>
                <c:pt idx="58">
                  <c:v>113.65657865513931</c:v>
                </c:pt>
                <c:pt idx="59">
                  <c:v>115.81187154092726</c:v>
                </c:pt>
                <c:pt idx="60">
                  <c:v>119.6397180484074</c:v>
                </c:pt>
                <c:pt idx="61">
                  <c:v>119.89568721406269</c:v>
                </c:pt>
                <c:pt idx="62">
                  <c:v>118.09063517345456</c:v>
                </c:pt>
                <c:pt idx="63">
                  <c:v>124.48544371469862</c:v>
                </c:pt>
                <c:pt idx="64">
                  <c:v>125.7896454079749</c:v>
                </c:pt>
                <c:pt idx="65">
                  <c:v>124.15582828309495</c:v>
                </c:pt>
                <c:pt idx="66">
                  <c:v>123.87423139247332</c:v>
                </c:pt>
                <c:pt idx="67">
                  <c:v>121.89245263601087</c:v>
                </c:pt>
                <c:pt idx="68">
                  <c:v>119.65391018145185</c:v>
                </c:pt>
                <c:pt idx="69">
                  <c:v>122.37209079134365</c:v>
                </c:pt>
                <c:pt idx="70">
                  <c:v>121.2548200832465</c:v>
                </c:pt>
                <c:pt idx="71">
                  <c:v>121.35277052904863</c:v>
                </c:pt>
                <c:pt idx="72">
                  <c:v>119.34324191632913</c:v>
                </c:pt>
                <c:pt idx="73">
                  <c:v>120.29842293924608</c:v>
                </c:pt>
                <c:pt idx="74">
                  <c:v>125.3462324594169</c:v>
                </c:pt>
                <c:pt idx="75">
                  <c:v>121.5434887179687</c:v>
                </c:pt>
                <c:pt idx="76">
                  <c:v>121.88845970512001</c:v>
                </c:pt>
                <c:pt idx="77">
                  <c:v>125.36966913956444</c:v>
                </c:pt>
                <c:pt idx="78">
                  <c:v>129.88677558010622</c:v>
                </c:pt>
                <c:pt idx="79">
                  <c:v>128.9885759105567</c:v>
                </c:pt>
                <c:pt idx="80">
                  <c:v>131.24897611472318</c:v>
                </c:pt>
                <c:pt idx="81">
                  <c:v>131.73066748781866</c:v>
                </c:pt>
                <c:pt idx="82">
                  <c:v>134.30604710634881</c:v>
                </c:pt>
                <c:pt idx="83">
                  <c:v>137.0259799440351</c:v>
                </c:pt>
                <c:pt idx="84">
                  <c:v>137.84158168302744</c:v>
                </c:pt>
                <c:pt idx="85">
                  <c:v>136.35777816096854</c:v>
                </c:pt>
                <c:pt idx="86">
                  <c:v>135.69744569474639</c:v>
                </c:pt>
                <c:pt idx="87">
                  <c:v>133.01863092432751</c:v>
                </c:pt>
                <c:pt idx="88">
                  <c:v>130.52197994444049</c:v>
                </c:pt>
                <c:pt idx="89">
                  <c:v>132.09046603128053</c:v>
                </c:pt>
                <c:pt idx="90">
                  <c:v>134.15232332078887</c:v>
                </c:pt>
                <c:pt idx="91">
                  <c:v>134.1184665098242</c:v>
                </c:pt>
                <c:pt idx="92">
                  <c:v>126.77987402708411</c:v>
                </c:pt>
                <c:pt idx="93">
                  <c:v>120.58947922502887</c:v>
                </c:pt>
                <c:pt idx="94">
                  <c:v>128.12386213504143</c:v>
                </c:pt>
                <c:pt idx="95">
                  <c:v>127.78183112060945</c:v>
                </c:pt>
                <c:pt idx="96">
                  <c:v>128.66001647742721</c:v>
                </c:pt>
                <c:pt idx="97">
                  <c:v>126.41516235444487</c:v>
                </c:pt>
                <c:pt idx="98">
                  <c:v>131.93124132468623</c:v>
                </c:pt>
                <c:pt idx="99">
                  <c:v>130.49922125179702</c:v>
                </c:pt>
                <c:pt idx="100">
                  <c:v>129.83997620051036</c:v>
                </c:pt>
                <c:pt idx="101">
                  <c:v>134.50653378787212</c:v>
                </c:pt>
                <c:pt idx="102">
                  <c:v>135.52736305374489</c:v>
                </c:pt>
                <c:pt idx="103">
                  <c:v>140.99031172071656</c:v>
                </c:pt>
                <c:pt idx="104">
                  <c:v>140.42508803069816</c:v>
                </c:pt>
                <c:pt idx="105">
                  <c:v>158.24344889507037</c:v>
                </c:pt>
                <c:pt idx="106">
                  <c:v>159.95938358267952</c:v>
                </c:pt>
                <c:pt idx="107">
                  <c:v>155.10075487169237</c:v>
                </c:pt>
                <c:pt idx="108">
                  <c:v>154.04519825484599</c:v>
                </c:pt>
                <c:pt idx="109">
                  <c:v>156.71393138148264</c:v>
                </c:pt>
                <c:pt idx="110">
                  <c:v>152.77026960948376</c:v>
                </c:pt>
                <c:pt idx="111">
                  <c:v>144.04353774284988</c:v>
                </c:pt>
                <c:pt idx="112">
                  <c:v>132.79492443758323</c:v>
                </c:pt>
                <c:pt idx="113">
                  <c:v>143.57601215350874</c:v>
                </c:pt>
                <c:pt idx="114">
                  <c:v>135.27554491472125</c:v>
                </c:pt>
                <c:pt idx="115">
                  <c:v>140.01392357297183</c:v>
                </c:pt>
                <c:pt idx="116">
                  <c:v>138.61586773507634</c:v>
                </c:pt>
                <c:pt idx="117">
                  <c:v>142.39085047249091</c:v>
                </c:pt>
                <c:pt idx="118">
                  <c:v>139.82748004966029</c:v>
                </c:pt>
                <c:pt idx="119">
                  <c:v>141.05016210640682</c:v>
                </c:pt>
                <c:pt idx="120">
                  <c:v>144.12387166132325</c:v>
                </c:pt>
                <c:pt idx="121">
                  <c:v>141.89378631546575</c:v>
                </c:pt>
                <c:pt idx="122">
                  <c:v>137.33259244534437</c:v>
                </c:pt>
                <c:pt idx="123">
                  <c:v>138.79837710668278</c:v>
                </c:pt>
                <c:pt idx="124">
                  <c:v>144.29909038703406</c:v>
                </c:pt>
                <c:pt idx="125">
                  <c:v>149.24343131198637</c:v>
                </c:pt>
                <c:pt idx="126">
                  <c:v>145.23895537833857</c:v>
                </c:pt>
                <c:pt idx="127">
                  <c:v>150.57262125322598</c:v>
                </c:pt>
                <c:pt idx="128">
                  <c:v>143.87507761006057</c:v>
                </c:pt>
                <c:pt idx="129">
                  <c:v>141.86458623481667</c:v>
                </c:pt>
                <c:pt idx="130">
                  <c:v>142.57869253504845</c:v>
                </c:pt>
                <c:pt idx="131">
                  <c:v>139.07862714320436</c:v>
                </c:pt>
                <c:pt idx="132">
                  <c:v>140.02421195733822</c:v>
                </c:pt>
                <c:pt idx="133">
                  <c:v>136.01992452245838</c:v>
                </c:pt>
                <c:pt idx="134">
                  <c:v>136.66684013282676</c:v>
                </c:pt>
                <c:pt idx="135">
                  <c:v>134.54170198273846</c:v>
                </c:pt>
                <c:pt idx="136">
                  <c:v>139.63957819448279</c:v>
                </c:pt>
                <c:pt idx="137">
                  <c:v>141.24747572533639</c:v>
                </c:pt>
                <c:pt idx="138">
                  <c:v>141.8264243552164</c:v>
                </c:pt>
                <c:pt idx="139">
                  <c:v>147.08940420555953</c:v>
                </c:pt>
                <c:pt idx="140">
                  <c:v>158.06488178264297</c:v>
                </c:pt>
                <c:pt idx="141">
                  <c:v>150.61538007052181</c:v>
                </c:pt>
                <c:pt idx="142">
                  <c:v>152.74241232919766</c:v>
                </c:pt>
                <c:pt idx="143">
                  <c:v>152.99671338210013</c:v>
                </c:pt>
                <c:pt idx="144">
                  <c:v>150.469682684113</c:v>
                </c:pt>
                <c:pt idx="145">
                  <c:v>148.38309759924016</c:v>
                </c:pt>
                <c:pt idx="146">
                  <c:v>150.44103695199112</c:v>
                </c:pt>
                <c:pt idx="147">
                  <c:v>149.94928623066664</c:v>
                </c:pt>
                <c:pt idx="148">
                  <c:v>158.7596456770417</c:v>
                </c:pt>
                <c:pt idx="149">
                  <c:v>158.22690762146627</c:v>
                </c:pt>
                <c:pt idx="150">
                  <c:v>157.06097382821287</c:v>
                </c:pt>
                <c:pt idx="151">
                  <c:v>154.57044095081002</c:v>
                </c:pt>
                <c:pt idx="152">
                  <c:v>153.62464128861811</c:v>
                </c:pt>
                <c:pt idx="153">
                  <c:v>155.63087015946437</c:v>
                </c:pt>
                <c:pt idx="154">
                  <c:v>154.35844672353414</c:v>
                </c:pt>
                <c:pt idx="155">
                  <c:v>153.17697191626783</c:v>
                </c:pt>
                <c:pt idx="156">
                  <c:v>153.44899083992266</c:v>
                </c:pt>
                <c:pt idx="157">
                  <c:v>158.29613328727612</c:v>
                </c:pt>
                <c:pt idx="158">
                  <c:v>157.09351925527585</c:v>
                </c:pt>
                <c:pt idx="159">
                  <c:v>157.49044698885126</c:v>
                </c:pt>
              </c:numCache>
            </c:numRef>
          </c:val>
          <c:smooth val="0"/>
        </c:ser>
        <c:dLbls>
          <c:showLegendKey val="0"/>
          <c:showVal val="0"/>
          <c:showCatName val="0"/>
          <c:showSerName val="0"/>
          <c:showPercent val="0"/>
          <c:showBubbleSize val="0"/>
        </c:dLbls>
        <c:marker val="1"/>
        <c:smooth val="0"/>
        <c:axId val="227228288"/>
        <c:axId val="227238272"/>
      </c:lineChart>
      <c:dateAx>
        <c:axId val="227228288"/>
        <c:scaling>
          <c:orientation val="minMax"/>
        </c:scaling>
        <c:delete val="0"/>
        <c:axPos val="b"/>
        <c:numFmt formatCode="mmm\-yy" sourceLinked="0"/>
        <c:majorTickMark val="in"/>
        <c:minorTickMark val="none"/>
        <c:tickLblPos val="low"/>
        <c:spPr>
          <a:ln w="3175">
            <a:solidFill>
              <a:srgbClr val="000000"/>
            </a:solidFill>
            <a:prstDash val="solid"/>
          </a:ln>
        </c:spPr>
        <c:txPr>
          <a:bodyPr rot="0" vert="horz"/>
          <a:lstStyle/>
          <a:p>
            <a:pPr>
              <a:defRPr/>
            </a:pPr>
            <a:endParaRPr lang="en-US"/>
          </a:p>
        </c:txPr>
        <c:crossAx val="227238272"/>
        <c:crosses val="autoZero"/>
        <c:auto val="1"/>
        <c:lblOffset val="100"/>
        <c:baseTimeUnit val="months"/>
        <c:majorUnit val="2"/>
        <c:majorTimeUnit val="years"/>
        <c:minorUnit val="1"/>
        <c:minorTimeUnit val="years"/>
      </c:dateAx>
      <c:valAx>
        <c:axId val="227238272"/>
        <c:scaling>
          <c:orientation val="minMax"/>
          <c:min val="50"/>
        </c:scaling>
        <c:delete val="0"/>
        <c:axPos val="l"/>
        <c:majorGridlines>
          <c:spPr>
            <a:ln w="3175">
              <a:solidFill>
                <a:srgbClr val="000000"/>
              </a:solidFill>
              <a:prstDash val="sysDash"/>
            </a:ln>
          </c:spPr>
        </c:majorGridlines>
        <c:title>
          <c:tx>
            <c:rich>
              <a:bodyPr/>
              <a:lstStyle/>
              <a:p>
                <a:pPr>
                  <a:defRPr/>
                </a:pPr>
                <a:r>
                  <a:rPr lang="en-US"/>
                  <a:t>Home Price Index (Jan 2000 = 100)</a:t>
                </a:r>
              </a:p>
            </c:rich>
          </c:tx>
          <c:layout>
            <c:manualLayout>
              <c:xMode val="edge"/>
              <c:yMode val="edge"/>
              <c:x val="3.0769230769230769E-3"/>
              <c:y val="9.606986899563319E-2"/>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227228288"/>
        <c:crosses val="autoZero"/>
        <c:crossBetween val="midCat"/>
      </c:valAx>
      <c:spPr>
        <a:noFill/>
        <a:ln w="25400">
          <a:noFill/>
        </a:ln>
      </c:spPr>
    </c:plotArea>
    <c:legend>
      <c:legendPos val="r"/>
      <c:layout>
        <c:manualLayout>
          <c:xMode val="edge"/>
          <c:yMode val="edge"/>
          <c:x val="3.7948717948717951E-2"/>
          <c:y val="0.86608442503639005"/>
          <c:w val="0.92237948717948715"/>
          <c:h val="0.1222707423580786"/>
        </c:manualLayout>
      </c:layout>
      <c:overlay val="0"/>
      <c:spPr>
        <a:solidFill>
          <a:srgbClr val="FFFFFF"/>
        </a:solidFill>
        <a:ln w="25400">
          <a:noFill/>
        </a:ln>
      </c:spPr>
    </c:legend>
    <c:plotVisOnly val="1"/>
    <c:dispBlanksAs val="gap"/>
    <c:showDLblsOverMax val="0"/>
  </c:chart>
  <c:spPr>
    <a:noFill/>
    <a:ln w="9525">
      <a:noFill/>
    </a:ln>
  </c:spPr>
  <c:txPr>
    <a:bodyPr/>
    <a:lstStyle/>
    <a:p>
      <a:pPr>
        <a:defRPr sz="800" b="0" i="0" u="none" strike="noStrike" baseline="0">
          <a:solidFill>
            <a:srgbClr val="000000"/>
          </a:solidFill>
          <a:latin typeface="+mn-lt"/>
          <a:ea typeface="Trebuchet MS"/>
          <a:cs typeface="Trebuchet M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84942-EA0C-B043-917A-7A4D3070FEC9}" type="datetimeFigureOut">
              <a:rPr lang="en-US" smtClean="0"/>
              <a:t>6/20/2013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DCE084-612A-F34F-BF7F-F0DE2D80D908}" type="slidenum">
              <a:rPr lang="en-US" smtClean="0"/>
              <a:t>‹#›</a:t>
            </a:fld>
            <a:endParaRPr lang="en-US"/>
          </a:p>
        </p:txBody>
      </p:sp>
    </p:spTree>
    <p:extLst>
      <p:ext uri="{BB962C8B-B14F-4D97-AF65-F5344CB8AC3E}">
        <p14:creationId xmlns:p14="http://schemas.microsoft.com/office/powerpoint/2010/main" val="3747624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859EC-9750-9443-AD20-BB15728338BB}" type="datetimeFigureOut">
              <a:rPr lang="en-US" smtClean="0"/>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E1166-440E-234A-92F6-30F9E0C6A706}" type="slidenum">
              <a:rPr lang="en-US" smtClean="0"/>
              <a:t>‹#›</a:t>
            </a:fld>
            <a:endParaRPr lang="en-US"/>
          </a:p>
        </p:txBody>
      </p:sp>
    </p:spTree>
    <p:extLst>
      <p:ext uri="{BB962C8B-B14F-4D97-AF65-F5344CB8AC3E}">
        <p14:creationId xmlns:p14="http://schemas.microsoft.com/office/powerpoint/2010/main" val="32301388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BE1166-440E-234A-92F6-30F9E0C6A706}" type="slidenum">
              <a:rPr lang="en-US" smtClean="0"/>
              <a:t>4</a:t>
            </a:fld>
            <a:endParaRPr lang="en-US"/>
          </a:p>
        </p:txBody>
      </p:sp>
    </p:spTree>
    <p:extLst>
      <p:ext uri="{BB962C8B-B14F-4D97-AF65-F5344CB8AC3E}">
        <p14:creationId xmlns:p14="http://schemas.microsoft.com/office/powerpoint/2010/main" val="260030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BD8F1D-E4F0-41FA-95DA-2B1D361F5681}" type="slidenum">
              <a:rPr lang="en-CA" smtClean="0"/>
              <a:t>22</a:t>
            </a:fld>
            <a:endParaRPr lang="en-CA"/>
          </a:p>
        </p:txBody>
      </p:sp>
    </p:spTree>
    <p:extLst>
      <p:ext uri="{BB962C8B-B14F-4D97-AF65-F5344CB8AC3E}">
        <p14:creationId xmlns:p14="http://schemas.microsoft.com/office/powerpoint/2010/main" val="325291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23</a:t>
            </a:fld>
            <a:endParaRPr lang="en-CA"/>
          </a:p>
        </p:txBody>
      </p:sp>
    </p:spTree>
    <p:extLst>
      <p:ext uri="{BB962C8B-B14F-4D97-AF65-F5344CB8AC3E}">
        <p14:creationId xmlns:p14="http://schemas.microsoft.com/office/powerpoint/2010/main" val="274969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24</a:t>
            </a:fld>
            <a:endParaRPr lang="en-CA"/>
          </a:p>
        </p:txBody>
      </p:sp>
    </p:spTree>
    <p:extLst>
      <p:ext uri="{BB962C8B-B14F-4D97-AF65-F5344CB8AC3E}">
        <p14:creationId xmlns:p14="http://schemas.microsoft.com/office/powerpoint/2010/main" val="295877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25</a:t>
            </a:fld>
            <a:endParaRPr lang="en-CA"/>
          </a:p>
        </p:txBody>
      </p:sp>
    </p:spTree>
    <p:extLst>
      <p:ext uri="{BB962C8B-B14F-4D97-AF65-F5344CB8AC3E}">
        <p14:creationId xmlns:p14="http://schemas.microsoft.com/office/powerpoint/2010/main" val="46919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26</a:t>
            </a:fld>
            <a:endParaRPr lang="en-CA"/>
          </a:p>
        </p:txBody>
      </p:sp>
    </p:spTree>
    <p:extLst>
      <p:ext uri="{BB962C8B-B14F-4D97-AF65-F5344CB8AC3E}">
        <p14:creationId xmlns:p14="http://schemas.microsoft.com/office/powerpoint/2010/main" val="229035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27</a:t>
            </a:fld>
            <a:endParaRPr lang="en-CA"/>
          </a:p>
        </p:txBody>
      </p:sp>
    </p:spTree>
    <p:extLst>
      <p:ext uri="{BB962C8B-B14F-4D97-AF65-F5344CB8AC3E}">
        <p14:creationId xmlns:p14="http://schemas.microsoft.com/office/powerpoint/2010/main" val="231181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28</a:t>
            </a:fld>
            <a:endParaRPr lang="en-CA"/>
          </a:p>
        </p:txBody>
      </p:sp>
    </p:spTree>
    <p:extLst>
      <p:ext uri="{BB962C8B-B14F-4D97-AF65-F5344CB8AC3E}">
        <p14:creationId xmlns:p14="http://schemas.microsoft.com/office/powerpoint/2010/main" val="151929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29</a:t>
            </a:fld>
            <a:endParaRPr lang="en-CA"/>
          </a:p>
        </p:txBody>
      </p:sp>
    </p:spTree>
    <p:extLst>
      <p:ext uri="{BB962C8B-B14F-4D97-AF65-F5344CB8AC3E}">
        <p14:creationId xmlns:p14="http://schemas.microsoft.com/office/powerpoint/2010/main" val="279736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30</a:t>
            </a:fld>
            <a:endParaRPr lang="en-CA"/>
          </a:p>
        </p:txBody>
      </p:sp>
    </p:spTree>
    <p:extLst>
      <p:ext uri="{BB962C8B-B14F-4D97-AF65-F5344CB8AC3E}">
        <p14:creationId xmlns:p14="http://schemas.microsoft.com/office/powerpoint/2010/main" val="2382514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31</a:t>
            </a:fld>
            <a:endParaRPr lang="en-CA"/>
          </a:p>
        </p:txBody>
      </p:sp>
    </p:spTree>
    <p:extLst>
      <p:ext uri="{BB962C8B-B14F-4D97-AF65-F5344CB8AC3E}">
        <p14:creationId xmlns:p14="http://schemas.microsoft.com/office/powerpoint/2010/main" val="12246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BE1166-440E-234A-92F6-30F9E0C6A706}" type="slidenum">
              <a:rPr lang="en-US" smtClean="0"/>
              <a:t>8</a:t>
            </a:fld>
            <a:endParaRPr lang="en-US"/>
          </a:p>
        </p:txBody>
      </p:sp>
    </p:spTree>
    <p:extLst>
      <p:ext uri="{BB962C8B-B14F-4D97-AF65-F5344CB8AC3E}">
        <p14:creationId xmlns:p14="http://schemas.microsoft.com/office/powerpoint/2010/main" val="3767318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32</a:t>
            </a:fld>
            <a:endParaRPr lang="en-CA"/>
          </a:p>
        </p:txBody>
      </p:sp>
    </p:spTree>
    <p:extLst>
      <p:ext uri="{BB962C8B-B14F-4D97-AF65-F5344CB8AC3E}">
        <p14:creationId xmlns:p14="http://schemas.microsoft.com/office/powerpoint/2010/main" val="4280228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33</a:t>
            </a:fld>
            <a:endParaRPr lang="en-CA"/>
          </a:p>
        </p:txBody>
      </p:sp>
    </p:spTree>
    <p:extLst>
      <p:ext uri="{BB962C8B-B14F-4D97-AF65-F5344CB8AC3E}">
        <p14:creationId xmlns:p14="http://schemas.microsoft.com/office/powerpoint/2010/main" val="630868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43</a:t>
            </a:fld>
            <a:endParaRPr lang="en-CA"/>
          </a:p>
        </p:txBody>
      </p:sp>
    </p:spTree>
    <p:extLst>
      <p:ext uri="{BB962C8B-B14F-4D97-AF65-F5344CB8AC3E}">
        <p14:creationId xmlns:p14="http://schemas.microsoft.com/office/powerpoint/2010/main" val="399160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8EBD8F1D-E4F0-41FA-95DA-2B1D361F5681}" type="slidenum">
              <a:rPr lang="en-CA" smtClean="0"/>
              <a:t>46</a:t>
            </a:fld>
            <a:endParaRPr lang="en-CA"/>
          </a:p>
        </p:txBody>
      </p:sp>
    </p:spTree>
    <p:extLst>
      <p:ext uri="{BB962C8B-B14F-4D97-AF65-F5344CB8AC3E}">
        <p14:creationId xmlns:p14="http://schemas.microsoft.com/office/powerpoint/2010/main" val="77949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BD8F1D-E4F0-41FA-95DA-2B1D361F5681}" type="slidenum">
              <a:rPr lang="en-CA" smtClean="0"/>
              <a:t>9</a:t>
            </a:fld>
            <a:endParaRPr lang="en-CA"/>
          </a:p>
        </p:txBody>
      </p:sp>
    </p:spTree>
    <p:extLst>
      <p:ext uri="{BB962C8B-B14F-4D97-AF65-F5344CB8AC3E}">
        <p14:creationId xmlns:p14="http://schemas.microsoft.com/office/powerpoint/2010/main" val="105089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we may have a low yields</a:t>
            </a:r>
            <a:r>
              <a:rPr lang="en-CA" baseline="0" dirty="0" smtClean="0"/>
              <a:t> problem (seen a US10YR lately??), but our affordability is better.  On the other hand, would you buy Japanese Banks because of this chart?  If not, why is Canada Banking a short?  The average OECD calculated overvaluation is 48% on this chart.  What would a 48% single year correction to do STBANKX?</a:t>
            </a:r>
            <a:endParaRPr lang="en-CA" dirty="0"/>
          </a:p>
        </p:txBody>
      </p:sp>
      <p:sp>
        <p:nvSpPr>
          <p:cNvPr id="4" name="Slide Number Placeholder 3"/>
          <p:cNvSpPr>
            <a:spLocks noGrp="1"/>
          </p:cNvSpPr>
          <p:nvPr>
            <p:ph type="sldNum" sz="quarter" idx="10"/>
          </p:nvPr>
        </p:nvSpPr>
        <p:spPr/>
        <p:txBody>
          <a:bodyPr/>
          <a:lstStyle/>
          <a:p>
            <a:fld id="{8EBD8F1D-E4F0-41FA-95DA-2B1D361F5681}" type="slidenum">
              <a:rPr lang="en-CA" smtClean="0"/>
              <a:t>10</a:t>
            </a:fld>
            <a:endParaRPr lang="en-CA"/>
          </a:p>
        </p:txBody>
      </p:sp>
    </p:spTree>
    <p:extLst>
      <p:ext uri="{BB962C8B-B14F-4D97-AF65-F5344CB8AC3E}">
        <p14:creationId xmlns:p14="http://schemas.microsoft.com/office/powerpoint/2010/main" val="354133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BD8F1D-E4F0-41FA-95DA-2B1D361F5681}" type="slidenum">
              <a:rPr lang="en-CA" smtClean="0"/>
              <a:t>14</a:t>
            </a:fld>
            <a:endParaRPr lang="en-CA"/>
          </a:p>
        </p:txBody>
      </p:sp>
    </p:spTree>
    <p:extLst>
      <p:ext uri="{BB962C8B-B14F-4D97-AF65-F5344CB8AC3E}">
        <p14:creationId xmlns:p14="http://schemas.microsoft.com/office/powerpoint/2010/main" val="258649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BD8F1D-E4F0-41FA-95DA-2B1D361F5681}" type="slidenum">
              <a:rPr lang="en-CA" smtClean="0"/>
              <a:t>15</a:t>
            </a:fld>
            <a:endParaRPr lang="en-CA"/>
          </a:p>
        </p:txBody>
      </p:sp>
    </p:spTree>
    <p:extLst>
      <p:ext uri="{BB962C8B-B14F-4D97-AF65-F5344CB8AC3E}">
        <p14:creationId xmlns:p14="http://schemas.microsoft.com/office/powerpoint/2010/main" val="328014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16</a:t>
            </a:fld>
            <a:endParaRPr lang="en-CA"/>
          </a:p>
        </p:txBody>
      </p:sp>
    </p:spTree>
    <p:extLst>
      <p:ext uri="{BB962C8B-B14F-4D97-AF65-F5344CB8AC3E}">
        <p14:creationId xmlns:p14="http://schemas.microsoft.com/office/powerpoint/2010/main" val="10338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18</a:t>
            </a:fld>
            <a:endParaRPr lang="en-CA"/>
          </a:p>
        </p:txBody>
      </p:sp>
    </p:spTree>
    <p:extLst>
      <p:ext uri="{BB962C8B-B14F-4D97-AF65-F5344CB8AC3E}">
        <p14:creationId xmlns:p14="http://schemas.microsoft.com/office/powerpoint/2010/main" val="166944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EBD8F1D-E4F0-41FA-95DA-2B1D361F5681}" type="slidenum">
              <a:rPr lang="en-CA" smtClean="0"/>
              <a:t>19</a:t>
            </a:fld>
            <a:endParaRPr lang="en-CA"/>
          </a:p>
        </p:txBody>
      </p:sp>
    </p:spTree>
    <p:extLst>
      <p:ext uri="{BB962C8B-B14F-4D97-AF65-F5344CB8AC3E}">
        <p14:creationId xmlns:p14="http://schemas.microsoft.com/office/powerpoint/2010/main" val="3038944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Dundee.jpg"/>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0504"/>
            <a:ext cx="9144000" cy="5482117"/>
          </a:xfrm>
          <a:prstGeom prst="rect">
            <a:avLst/>
          </a:prstGeom>
        </p:spPr>
      </p:pic>
      <p:sp>
        <p:nvSpPr>
          <p:cNvPr id="2" name="Title 1"/>
          <p:cNvSpPr>
            <a:spLocks noGrp="1"/>
          </p:cNvSpPr>
          <p:nvPr>
            <p:ph type="ctrTitle"/>
          </p:nvPr>
        </p:nvSpPr>
        <p:spPr>
          <a:xfrm>
            <a:off x="514350" y="975187"/>
            <a:ext cx="7846215" cy="1617028"/>
          </a:xfrm>
          <a:noFill/>
        </p:spPr>
        <p:txBody>
          <a:bodyPr/>
          <a:lstStyle>
            <a:lvl1pPr>
              <a:defRPr baseline="0">
                <a:solidFill>
                  <a:srgbClr val="FFFFFF"/>
                </a:solidFill>
              </a:defRPr>
            </a:lvl1pPr>
          </a:lstStyle>
          <a:p>
            <a:endParaRPr lang="en-US" dirty="0"/>
          </a:p>
        </p:txBody>
      </p:sp>
      <p:sp>
        <p:nvSpPr>
          <p:cNvPr id="3" name="Subtitle 2"/>
          <p:cNvSpPr>
            <a:spLocks noGrp="1"/>
          </p:cNvSpPr>
          <p:nvPr>
            <p:ph type="subTitle" idx="1"/>
          </p:nvPr>
        </p:nvSpPr>
        <p:spPr>
          <a:xfrm>
            <a:off x="514350" y="5689189"/>
            <a:ext cx="4510608" cy="446394"/>
          </a:xfrm>
        </p:spPr>
        <p:txBody>
          <a:bodyPr>
            <a:normAutofit/>
          </a:bodyPr>
          <a:lstStyle>
            <a:lvl1pPr marL="0" indent="0" algn="l">
              <a:buNone/>
              <a:defRPr sz="1800" baseline="0">
                <a:solidFill>
                  <a:srgbClr val="0055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a:xfrm>
            <a:off x="514350" y="6274384"/>
            <a:ext cx="2049086" cy="301756"/>
          </a:xfrm>
          <a:prstGeom prst="rect">
            <a:avLst/>
          </a:prstGeom>
        </p:spPr>
        <p:txBody>
          <a:bodyPr/>
          <a:lstStyle>
            <a:lvl1pPr algn="l">
              <a:defRPr>
                <a:solidFill>
                  <a:schemeClr val="tx1">
                    <a:lumMod val="50000"/>
                    <a:lumOff val="50000"/>
                  </a:schemeClr>
                </a:solidFill>
              </a:defRPr>
            </a:lvl1pPr>
          </a:lstStyle>
          <a:p>
            <a:fld id="{E569A56B-0B18-E042-9A90-33C4DF2A6BC3}" type="datetime1">
              <a:rPr lang="en-CA" smtClean="0"/>
              <a:t>20/06/2013</a:t>
            </a:fld>
            <a:endParaRPr lang="en-US" dirty="0"/>
          </a:p>
        </p:txBody>
      </p:sp>
      <p:sp>
        <p:nvSpPr>
          <p:cNvPr id="6" name="Rectangle 5"/>
          <p:cNvSpPr/>
          <p:nvPr userDrawn="1"/>
        </p:nvSpPr>
        <p:spPr>
          <a:xfrm>
            <a:off x="7619544" y="6226707"/>
            <a:ext cx="1160448" cy="550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5312" y="5547461"/>
            <a:ext cx="3032356" cy="818434"/>
          </a:xfrm>
          <a:prstGeom prst="rect">
            <a:avLst/>
          </a:prstGeom>
        </p:spPr>
      </p:pic>
    </p:spTree>
    <p:extLst>
      <p:ext uri="{BB962C8B-B14F-4D97-AF65-F5344CB8AC3E}">
        <p14:creationId xmlns:p14="http://schemas.microsoft.com/office/powerpoint/2010/main" val="2698774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noFill/>
        </p:spPr>
        <p:txBody>
          <a:bodyPr vert="eaVert"/>
          <a:lstStyle>
            <a:lvl1pPr>
              <a:defRPr>
                <a:solidFill>
                  <a:srgbClr val="005595"/>
                </a:solidFill>
              </a:defRPr>
            </a:lvl1pPr>
          </a:lstStyle>
          <a:p>
            <a:r>
              <a:rPr lang="en-CA"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8"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smtClean="0">
              <a:solidFill>
                <a:srgbClr val="D59F0F"/>
              </a:solidFill>
            </a:endParaRPr>
          </a:p>
          <a:p>
            <a:endParaRPr lang="en-US" dirty="0"/>
          </a:p>
        </p:txBody>
      </p:sp>
      <p:sp>
        <p:nvSpPr>
          <p:cNvPr id="9"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294286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noFill/>
          <a:ln>
            <a:noFill/>
          </a:ln>
        </p:spPr>
        <p:txBody>
          <a:bodyPr/>
          <a:lstStyle>
            <a:lvl1pPr algn="ctr">
              <a:defRPr>
                <a:solidFill>
                  <a:srgbClr val="005595"/>
                </a:solidFil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64369"/>
            <a:ext cx="8229600" cy="4361794"/>
          </a:xfrm>
          <a:noFill/>
        </p:spPr>
        <p:txBody>
          <a:bodyPr/>
          <a:lstStyle>
            <a:lvl1pPr>
              <a:defRPr>
                <a:solidFill>
                  <a:schemeClr val="tx1">
                    <a:lumMod val="85000"/>
                    <a:lumOff val="1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7" name="TextBox 16"/>
          <p:cNvSpPr txBox="1"/>
          <p:nvPr userDrawn="1"/>
        </p:nvSpPr>
        <p:spPr>
          <a:xfrm>
            <a:off x="9307187" y="3836395"/>
            <a:ext cx="184666" cy="369332"/>
          </a:xfrm>
          <a:prstGeom prst="rect">
            <a:avLst/>
          </a:prstGeom>
          <a:noFill/>
        </p:spPr>
        <p:txBody>
          <a:bodyPr wrap="none" rtlCol="0">
            <a:spAutoFit/>
          </a:bodyPr>
          <a:lstStyle/>
          <a:p>
            <a:endParaRPr lang="en-US" dirty="0"/>
          </a:p>
        </p:txBody>
      </p:sp>
      <p:sp>
        <p:nvSpPr>
          <p:cNvPr id="20" name="Date Placeholder 19"/>
          <p:cNvSpPr>
            <a:spLocks noGrp="1"/>
          </p:cNvSpPr>
          <p:nvPr>
            <p:ph type="dt" sz="half" idx="10"/>
          </p:nvPr>
        </p:nvSpPr>
        <p:spPr>
          <a:xfrm>
            <a:off x="643726" y="6356350"/>
            <a:ext cx="1167142" cy="365125"/>
          </a:xfrm>
          <a:prstGeom prst="rect">
            <a:avLst/>
          </a:prstGeom>
        </p:spPr>
        <p:txBody>
          <a:bodyPr/>
          <a:lstStyle>
            <a:lvl1pPr algn="l">
              <a:defRPr/>
            </a:lvl1pPr>
          </a:lstStyle>
          <a:p>
            <a:r>
              <a:rPr lang="en-CA" dirty="0" smtClean="0"/>
              <a:t>|   </a:t>
            </a:r>
            <a:fld id="{D33976C4-8E23-DE44-BFC7-D4404315A2B8}" type="datetime1">
              <a:rPr lang="en-CA" smtClean="0"/>
              <a:pPr/>
              <a:t>20/06/2013</a:t>
            </a:fld>
            <a:endParaRPr lang="en-US" dirty="0"/>
          </a:p>
        </p:txBody>
      </p:sp>
      <p:sp>
        <p:nvSpPr>
          <p:cNvPr id="21" name="Footer Placeholder 20"/>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a:t>
            </a:r>
            <a:r>
              <a:rPr lang="en-US" b="1" dirty="0" smtClean="0">
                <a:solidFill>
                  <a:schemeClr val="accent2"/>
                </a:solidFill>
              </a:rPr>
              <a:t>GOODMAN </a:t>
            </a:r>
            <a:r>
              <a:rPr lang="en-US" b="1" dirty="0" smtClean="0">
                <a:solidFill>
                  <a:srgbClr val="005595"/>
                </a:solidFill>
              </a:rPr>
              <a:t>&amp; COMPANY, INVESTMENT COUNSEL INC.</a:t>
            </a:r>
            <a:endParaRPr lang="en-US" dirty="0" smtClean="0">
              <a:solidFill>
                <a:srgbClr val="D59F0F"/>
              </a:solidFill>
            </a:endParaRPr>
          </a:p>
          <a:p>
            <a:endParaRPr lang="en-US" dirty="0"/>
          </a:p>
        </p:txBody>
      </p:sp>
      <p:sp>
        <p:nvSpPr>
          <p:cNvPr id="22" name="Slide Number Placeholder 21"/>
          <p:cNvSpPr>
            <a:spLocks noGrp="1"/>
          </p:cNvSpPr>
          <p:nvPr>
            <p:ph type="sldNum" sz="quarter" idx="12"/>
          </p:nvPr>
        </p:nvSpPr>
        <p:spPr>
          <a:xfrm>
            <a:off x="223419" y="6356350"/>
            <a:ext cx="420306" cy="365125"/>
          </a:xfrm>
          <a:prstGeom prst="rect">
            <a:avLst/>
          </a:prstGeom>
        </p:spPr>
        <p:txBody>
          <a:bodyPr/>
          <a:lstStyle>
            <a:lvl1pPr algn="r">
              <a:defRPr/>
            </a:lvl1p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239349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noFill/>
        </p:spPr>
        <p:txBody>
          <a:bodyPr/>
          <a:lstStyle>
            <a:lvl1pPr>
              <a:defRPr>
                <a:solidFill>
                  <a:srgbClr val="005595"/>
                </a:solidFill>
              </a:defRPr>
            </a:lvl1p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9"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10"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smtClean="0">
              <a:solidFill>
                <a:srgbClr val="D59F0F"/>
              </a:solidFill>
            </a:endParaRPr>
          </a:p>
          <a:p>
            <a:endParaRPr lang="en-US" dirty="0"/>
          </a:p>
        </p:txBody>
      </p:sp>
      <p:sp>
        <p:nvSpPr>
          <p:cNvPr id="11"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347537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noFill/>
        </p:spPr>
        <p:txBody>
          <a:bodyPr/>
          <a:lstStyle>
            <a:lvl1pPr>
              <a:defRPr>
                <a:solidFill>
                  <a:srgbClr val="005595"/>
                </a:solidFill>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4"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15"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a:solidFill>
                <a:srgbClr val="D59F0F"/>
              </a:solidFill>
            </a:endParaRPr>
          </a:p>
        </p:txBody>
      </p:sp>
      <p:sp>
        <p:nvSpPr>
          <p:cNvPr id="16"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242108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1143000"/>
          </a:xfrm>
          <a:noFill/>
        </p:spPr>
        <p:txBody>
          <a:bodyPr/>
          <a:lstStyle>
            <a:lvl1pPr>
              <a:defRPr>
                <a:solidFill>
                  <a:srgbClr val="005595"/>
                </a:solidFill>
              </a:defRPr>
            </a:lvl1pPr>
          </a:lstStyle>
          <a:p>
            <a:r>
              <a:rPr lang="en-CA" smtClean="0"/>
              <a:t>Click to edit Master title style</a:t>
            </a:r>
            <a:endParaRPr lang="en-US"/>
          </a:p>
        </p:txBody>
      </p:sp>
      <p:sp>
        <p:nvSpPr>
          <p:cNvPr id="7"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8"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smtClean="0">
              <a:solidFill>
                <a:srgbClr val="D59F0F"/>
              </a:solidFill>
            </a:endParaRPr>
          </a:p>
          <a:p>
            <a:endParaRPr lang="en-US" dirty="0"/>
          </a:p>
        </p:txBody>
      </p:sp>
      <p:sp>
        <p:nvSpPr>
          <p:cNvPr id="9"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114614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7"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smtClean="0">
              <a:solidFill>
                <a:srgbClr val="D59F0F"/>
              </a:solidFill>
            </a:endParaRPr>
          </a:p>
          <a:p>
            <a:endParaRPr lang="en-US" dirty="0"/>
          </a:p>
        </p:txBody>
      </p:sp>
      <p:sp>
        <p:nvSpPr>
          <p:cNvPr id="8"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177780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noFill/>
        </p:spPr>
        <p:txBody>
          <a:bodyPr anchor="b"/>
          <a:lstStyle>
            <a:lvl1pPr algn="l">
              <a:defRPr sz="2000" b="1">
                <a:solidFill>
                  <a:srgbClr val="005595"/>
                </a:solidFill>
              </a:defRPr>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10"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a:t>
            </a:r>
            <a:r>
              <a:rPr lang="en-US" b="1" dirty="0" smtClean="0">
                <a:solidFill>
                  <a:srgbClr val="005595"/>
                </a:solidFill>
              </a:rPr>
              <a:t>DUNDEE </a:t>
            </a:r>
            <a:r>
              <a:rPr lang="en-US" dirty="0" smtClean="0">
                <a:solidFill>
                  <a:srgbClr val="D59F0F"/>
                </a:solidFill>
              </a:rPr>
              <a:t>CAPITAL MARKETS</a:t>
            </a:r>
          </a:p>
          <a:p>
            <a:endParaRPr lang="en-US" dirty="0"/>
          </a:p>
        </p:txBody>
      </p:sp>
      <p:sp>
        <p:nvSpPr>
          <p:cNvPr id="11"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143310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noFill/>
        </p:spPr>
        <p:txBody>
          <a:bodyPr anchor="b"/>
          <a:lstStyle>
            <a:lvl1pPr algn="l">
              <a:defRPr sz="2000" b="1">
                <a:solidFill>
                  <a:srgbClr val="005595"/>
                </a:solidFill>
              </a:defRPr>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10"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smtClean="0">
              <a:solidFill>
                <a:srgbClr val="D59F0F"/>
              </a:solidFill>
            </a:endParaRPr>
          </a:p>
          <a:p>
            <a:endParaRPr lang="en-US" dirty="0"/>
          </a:p>
        </p:txBody>
      </p:sp>
      <p:sp>
        <p:nvSpPr>
          <p:cNvPr id="11"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211008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noFill/>
        </p:spPr>
        <p:txBody>
          <a:bodyPr/>
          <a:lstStyle>
            <a:lvl1pPr>
              <a:defRPr>
                <a:solidFill>
                  <a:srgbClr val="005595"/>
                </a:solidFill>
              </a:defRPr>
            </a:lvl1pPr>
          </a:lstStyle>
          <a:p>
            <a:r>
              <a:rPr lang="en-CA"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a:xfrm>
            <a:off x="643726" y="6356350"/>
            <a:ext cx="1167142" cy="365125"/>
          </a:xfrm>
          <a:prstGeom prst="rect">
            <a:avLst/>
          </a:prstGeom>
        </p:spPr>
        <p:txBody>
          <a:bodyPr/>
          <a:lstStyle/>
          <a:p>
            <a:r>
              <a:rPr lang="en-CA" dirty="0" smtClean="0"/>
              <a:t>|   </a:t>
            </a:r>
            <a:fld id="{D33976C4-8E23-DE44-BFC7-D4404315A2B8}" type="datetime1">
              <a:rPr lang="en-CA" smtClean="0"/>
              <a:pPr/>
              <a:t>20/06/2013</a:t>
            </a:fld>
            <a:endParaRPr lang="en-US" dirty="0"/>
          </a:p>
        </p:txBody>
      </p:sp>
      <p:sp>
        <p:nvSpPr>
          <p:cNvPr id="8" name="Footer Placeholder 4"/>
          <p:cNvSpPr>
            <a:spLocks noGrp="1"/>
          </p:cNvSpPr>
          <p:nvPr>
            <p:ph type="ftr" sz="quarter" idx="11"/>
          </p:nvPr>
        </p:nvSpPr>
        <p:spPr>
          <a:xfrm>
            <a:off x="1657997" y="6356350"/>
            <a:ext cx="5398725" cy="365125"/>
          </a:xfrm>
          <a:prstGeom prst="rect">
            <a:avLst/>
          </a:prstGeom>
        </p:spPr>
        <p:txBody>
          <a:bodyPr/>
          <a:lstStyle>
            <a:lvl1pPr algn="l">
              <a:defRPr/>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a:solidFill>
                <a:srgbClr val="D59F0F"/>
              </a:solidFill>
            </a:endParaRPr>
          </a:p>
        </p:txBody>
      </p:sp>
      <p:sp>
        <p:nvSpPr>
          <p:cNvPr id="9" name="Slide Number Placeholder 5"/>
          <p:cNvSpPr>
            <a:spLocks noGrp="1"/>
          </p:cNvSpPr>
          <p:nvPr>
            <p:ph type="sldNum" sz="quarter" idx="12"/>
          </p:nvPr>
        </p:nvSpPr>
        <p:spPr>
          <a:xfrm>
            <a:off x="223419" y="6356350"/>
            <a:ext cx="420306" cy="365125"/>
          </a:xfrm>
          <a:prstGeom prst="rect">
            <a:avLst/>
          </a:prstGeom>
        </p:spPr>
        <p:txBody>
          <a:body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309841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oldswosh.jpg"/>
          <p:cNvPicPr>
            <a:picLocks noChangeAspect="1"/>
          </p:cNvPicPr>
          <p:nvPr userDrawn="1"/>
        </p:nvPicPr>
        <p:blipFill>
          <a:blip r:embed="rId12">
            <a:alphaModFix amt="28000"/>
            <a:extLst>
              <a:ext uri="{28A0092B-C50C-407E-A947-70E740481C1C}">
                <a14:useLocalDpi xmlns:a14="http://schemas.microsoft.com/office/drawing/2010/main" val="0"/>
              </a:ext>
            </a:extLst>
          </a:blip>
          <a:stretch>
            <a:fillRect/>
          </a:stretch>
        </p:blipFill>
        <p:spPr>
          <a:xfrm>
            <a:off x="-1411067" y="-532860"/>
            <a:ext cx="10566826" cy="1685545"/>
          </a:xfrm>
          <a:prstGeom prst="rect">
            <a:avLst/>
          </a:prstGeom>
        </p:spPr>
      </p:pic>
      <p:sp>
        <p:nvSpPr>
          <p:cNvPr id="2" name="Title Placeholder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4" name="Date Placeholder 3"/>
          <p:cNvSpPr>
            <a:spLocks noGrp="1"/>
          </p:cNvSpPr>
          <p:nvPr>
            <p:ph type="dt" sz="half" idx="2"/>
          </p:nvPr>
        </p:nvSpPr>
        <p:spPr>
          <a:xfrm>
            <a:off x="608449" y="6356350"/>
            <a:ext cx="1167142" cy="365125"/>
          </a:xfrm>
          <a:prstGeom prst="rect">
            <a:avLst/>
          </a:prstGeom>
        </p:spPr>
        <p:txBody>
          <a:bodyPr/>
          <a:lstStyle>
            <a:lvl1pPr>
              <a:defRPr sz="1100"/>
            </a:lvl1pPr>
          </a:lstStyle>
          <a:p>
            <a:r>
              <a:rPr lang="en-CA" dirty="0" smtClean="0"/>
              <a:t>|   </a:t>
            </a:r>
            <a:fld id="{D33976C4-8E23-DE44-BFC7-D4404315A2B8}" type="datetime1">
              <a:rPr lang="en-CA" smtClean="0"/>
              <a:pPr/>
              <a:t>20/06/2013</a:t>
            </a:fld>
            <a:endParaRPr lang="en-US" dirty="0"/>
          </a:p>
        </p:txBody>
      </p:sp>
      <p:sp>
        <p:nvSpPr>
          <p:cNvPr id="15" name="Footer Placeholder 4"/>
          <p:cNvSpPr>
            <a:spLocks noGrp="1"/>
          </p:cNvSpPr>
          <p:nvPr>
            <p:ph type="ftr" sz="quarter" idx="3"/>
          </p:nvPr>
        </p:nvSpPr>
        <p:spPr>
          <a:xfrm>
            <a:off x="1587443" y="6356350"/>
            <a:ext cx="5398725" cy="365125"/>
          </a:xfrm>
          <a:prstGeom prst="rect">
            <a:avLst/>
          </a:prstGeom>
        </p:spPr>
        <p:txBody>
          <a:bodyPr/>
          <a:lstStyle>
            <a:lvl1pPr>
              <a:defRPr sz="1100"/>
            </a:lvl1pPr>
          </a:lstStyle>
          <a:p>
            <a:r>
              <a:rPr lang="en-US" dirty="0" smtClean="0"/>
              <a:t>| |  </a:t>
            </a:r>
            <a:r>
              <a:rPr lang="en-US" b="1" dirty="0" smtClean="0">
                <a:solidFill>
                  <a:schemeClr val="accent2"/>
                </a:solidFill>
              </a:rPr>
              <a:t>GOODMAN </a:t>
            </a:r>
            <a:r>
              <a:rPr lang="en-US" b="1" dirty="0" smtClean="0">
                <a:solidFill>
                  <a:srgbClr val="005595"/>
                </a:solidFill>
              </a:rPr>
              <a:t>&amp; COMPANY, INVESTMENT COUNSEL INC</a:t>
            </a:r>
            <a:endParaRPr lang="en-US" dirty="0">
              <a:solidFill>
                <a:srgbClr val="D59F0F"/>
              </a:solidFill>
            </a:endParaRPr>
          </a:p>
        </p:txBody>
      </p:sp>
      <p:sp>
        <p:nvSpPr>
          <p:cNvPr id="16" name="Slide Number Placeholder 5"/>
          <p:cNvSpPr>
            <a:spLocks noGrp="1"/>
          </p:cNvSpPr>
          <p:nvPr>
            <p:ph type="sldNum" sz="quarter" idx="4"/>
          </p:nvPr>
        </p:nvSpPr>
        <p:spPr>
          <a:xfrm>
            <a:off x="223419" y="6356350"/>
            <a:ext cx="420306" cy="365125"/>
          </a:xfrm>
          <a:prstGeom prst="rect">
            <a:avLst/>
          </a:prstGeom>
        </p:spPr>
        <p:txBody>
          <a:bodyPr/>
          <a:lstStyle>
            <a:lvl1pPr>
              <a:defRPr sz="1100"/>
            </a:lvl1pPr>
          </a:lstStyle>
          <a:p>
            <a:fld id="{FF4F21D0-9DF6-984D-81F3-EA260B273F57}" type="slidenum">
              <a:rPr lang="en-US" smtClean="0"/>
              <a:pPr/>
              <a:t>‹#›</a:t>
            </a:fld>
            <a:endParaRPr lang="en-US" dirty="0"/>
          </a:p>
        </p:txBody>
      </p:sp>
    </p:spTree>
    <p:extLst>
      <p:ext uri="{BB962C8B-B14F-4D97-AF65-F5344CB8AC3E}">
        <p14:creationId xmlns:p14="http://schemas.microsoft.com/office/powerpoint/2010/main" val="58131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p:txStyles>
    <p:titleStyle>
      <a:lvl1pPr algn="l" defTabSz="457200" rtl="0" eaLnBrk="1" latinLnBrk="0" hangingPunct="1">
        <a:spcBef>
          <a:spcPct val="0"/>
        </a:spcBef>
        <a:buNone/>
        <a:defRPr sz="4400" kern="1200">
          <a:solidFill>
            <a:srgbClr val="0055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Things to consider before shorting Canadian banks</a:t>
            </a:r>
            <a:endParaRPr lang="en-US" dirty="0"/>
          </a:p>
        </p:txBody>
      </p:sp>
      <p:sp>
        <p:nvSpPr>
          <p:cNvPr id="3" name="Subtitle 2"/>
          <p:cNvSpPr>
            <a:spLocks noGrp="1"/>
          </p:cNvSpPr>
          <p:nvPr>
            <p:ph type="subTitle" idx="1"/>
          </p:nvPr>
        </p:nvSpPr>
        <p:spPr/>
        <p:txBody>
          <a:bodyPr>
            <a:noAutofit/>
          </a:bodyPr>
          <a:lstStyle/>
          <a:p>
            <a:r>
              <a:rPr lang="en-US" sz="2800" dirty="0" smtClean="0"/>
              <a:t>Brian Bosse</a:t>
            </a:r>
            <a:endParaRPr lang="en-US" sz="2800" dirty="0"/>
          </a:p>
        </p:txBody>
      </p:sp>
      <p:sp>
        <p:nvSpPr>
          <p:cNvPr id="4" name="Date Placeholder 3"/>
          <p:cNvSpPr>
            <a:spLocks noGrp="1"/>
          </p:cNvSpPr>
          <p:nvPr>
            <p:ph type="dt" sz="half" idx="10"/>
          </p:nvPr>
        </p:nvSpPr>
        <p:spPr/>
        <p:txBody>
          <a:bodyPr/>
          <a:lstStyle/>
          <a:p>
            <a:fld id="{E569A56B-0B18-E042-9A90-33C4DF2A6BC3}" type="datetime1">
              <a:rPr lang="en-CA" smtClean="0"/>
              <a:t>20/06/2013</a:t>
            </a:fld>
            <a:endParaRPr lang="en-US" dirty="0"/>
          </a:p>
        </p:txBody>
      </p:sp>
    </p:spTree>
    <p:extLst>
      <p:ext uri="{BB962C8B-B14F-4D97-AF65-F5344CB8AC3E}">
        <p14:creationId xmlns:p14="http://schemas.microsoft.com/office/powerpoint/2010/main" val="4107489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91403"/>
            <a:ext cx="8703230" cy="559202"/>
          </a:xfrm>
        </p:spPr>
        <p:txBody>
          <a:bodyPr>
            <a:normAutofit/>
          </a:bodyPr>
          <a:lstStyle/>
          <a:p>
            <a:r>
              <a:rPr lang="en-CA" sz="2400" dirty="0" smtClean="0"/>
              <a:t>Would you buy Japan banks based on this chart?</a:t>
            </a:r>
            <a:endParaRPr lang="en-CA" sz="2400" dirty="0"/>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50605"/>
            <a:ext cx="8784975" cy="58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526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Comparative Housing charts</a:t>
            </a:r>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11</a:t>
            </a:fld>
            <a:endParaRPr lang="en-US" dirty="0"/>
          </a:p>
        </p:txBody>
      </p:sp>
      <p:graphicFrame>
        <p:nvGraphicFramePr>
          <p:cNvPr id="7" name="Content Placeholder 6"/>
          <p:cNvGraphicFramePr>
            <a:graphicFrameLocks noGrp="1"/>
          </p:cNvGraphicFramePr>
          <p:nvPr>
            <p:ph idx="1"/>
          </p:nvPr>
        </p:nvGraphicFramePr>
        <p:xfrm>
          <a:off x="457200" y="1763713"/>
          <a:ext cx="8229600" cy="4362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0198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8229600" cy="1143000"/>
          </a:xfrm>
        </p:spPr>
        <p:txBody>
          <a:bodyPr>
            <a:normAutofit fontScale="90000"/>
          </a:bodyPr>
          <a:lstStyle/>
          <a:p>
            <a:r>
              <a:rPr lang="en-CA" dirty="0" smtClean="0"/>
              <a:t>Not a robust comparison.  FX adjustment kills the argument</a:t>
            </a:r>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12</a:t>
            </a:fld>
            <a:endParaRPr lang="en-US" dirty="0"/>
          </a:p>
        </p:txBody>
      </p:sp>
      <p:graphicFrame>
        <p:nvGraphicFramePr>
          <p:cNvPr id="7" name="Content Placeholder 6"/>
          <p:cNvGraphicFramePr>
            <a:graphicFrameLocks noGrp="1"/>
          </p:cNvGraphicFramePr>
          <p:nvPr>
            <p:ph idx="1"/>
          </p:nvPr>
        </p:nvGraphicFramePr>
        <p:xfrm>
          <a:off x="457200" y="1763713"/>
          <a:ext cx="8229600" cy="4362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7334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9237"/>
          </a:xfrm>
        </p:spPr>
        <p:txBody>
          <a:bodyPr>
            <a:normAutofit fontScale="90000"/>
          </a:bodyPr>
          <a:lstStyle/>
          <a:p>
            <a:r>
              <a:rPr lang="en-CA" dirty="0" smtClean="0"/>
              <a:t>Facts on the ground</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25" y="733875"/>
            <a:ext cx="7944766" cy="595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897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National Median Family Income is 66k$</a:t>
            </a:r>
            <a:endParaRPr lang="en-CA" dirty="0"/>
          </a:p>
        </p:txBody>
      </p:sp>
      <p:sp>
        <p:nvSpPr>
          <p:cNvPr id="3" name="Content Placeholder 2"/>
          <p:cNvSpPr>
            <a:spLocks noGrp="1"/>
          </p:cNvSpPr>
          <p:nvPr>
            <p:ph idx="1"/>
          </p:nvPr>
        </p:nvSpPr>
        <p:spPr>
          <a:xfrm>
            <a:off x="457200" y="1764370"/>
            <a:ext cx="8229600" cy="1041038"/>
          </a:xfrm>
        </p:spPr>
        <p:txBody>
          <a:bodyPr>
            <a:normAutofit fontScale="92500"/>
          </a:bodyPr>
          <a:lstStyle/>
          <a:p>
            <a:pPr marL="0" indent="0">
              <a:buNone/>
            </a:pPr>
            <a:r>
              <a:rPr lang="en-CA" dirty="0" smtClean="0"/>
              <a:t>These places should have house prices way above National Average, and they do. no problem!</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573971405"/>
              </p:ext>
            </p:extLst>
          </p:nvPr>
        </p:nvGraphicFramePr>
        <p:xfrm>
          <a:off x="1401170" y="2805407"/>
          <a:ext cx="6096000" cy="3800110"/>
        </p:xfrm>
        <a:graphic>
          <a:graphicData uri="http://schemas.openxmlformats.org/drawingml/2006/table">
            <a:tbl>
              <a:tblPr firstRow="1" bandRow="1">
                <a:tableStyleId>{5C22544A-7EE6-4342-B048-85BDC9FD1C3A}</a:tableStyleId>
              </a:tblPr>
              <a:tblGrid>
                <a:gridCol w="3048000"/>
                <a:gridCol w="3048000"/>
              </a:tblGrid>
              <a:tr h="760022">
                <a:tc>
                  <a:txBody>
                    <a:bodyPr/>
                    <a:lstStyle/>
                    <a:p>
                      <a:r>
                        <a:rPr lang="en-CA" dirty="0" smtClean="0"/>
                        <a:t>Montreal 220.5</a:t>
                      </a:r>
                      <a:endParaRPr lang="en-CA" dirty="0"/>
                    </a:p>
                  </a:txBody>
                  <a:tcPr/>
                </a:tc>
                <a:tc>
                  <a:txBody>
                    <a:bodyPr/>
                    <a:lstStyle/>
                    <a:p>
                      <a:r>
                        <a:rPr lang="en-CA" dirty="0" smtClean="0"/>
                        <a:t>Calgary 178.4</a:t>
                      </a:r>
                      <a:endParaRPr lang="en-CA" dirty="0"/>
                    </a:p>
                  </a:txBody>
                  <a:tcPr/>
                </a:tc>
              </a:tr>
              <a:tr h="760022">
                <a:tc>
                  <a:txBody>
                    <a:bodyPr/>
                    <a:lstStyle/>
                    <a:p>
                      <a:r>
                        <a:rPr lang="en-CA" dirty="0" smtClean="0"/>
                        <a:t>Toronto 156.1</a:t>
                      </a:r>
                      <a:endParaRPr lang="en-CA" dirty="0"/>
                    </a:p>
                  </a:txBody>
                  <a:tcPr/>
                </a:tc>
                <a:tc>
                  <a:txBody>
                    <a:bodyPr/>
                    <a:lstStyle/>
                    <a:p>
                      <a:r>
                        <a:rPr lang="en-CA" dirty="0" smtClean="0"/>
                        <a:t>Toronto 150.6</a:t>
                      </a:r>
                    </a:p>
                    <a:p>
                      <a:endParaRPr lang="en-CA" dirty="0"/>
                    </a:p>
                  </a:txBody>
                  <a:tcPr/>
                </a:tc>
              </a:tr>
              <a:tr h="760022">
                <a:tc>
                  <a:txBody>
                    <a:bodyPr/>
                    <a:lstStyle/>
                    <a:p>
                      <a:r>
                        <a:rPr lang="en-CA" dirty="0" smtClean="0"/>
                        <a:t>Ft.</a:t>
                      </a:r>
                      <a:r>
                        <a:rPr lang="en-CA" baseline="0" dirty="0" smtClean="0"/>
                        <a:t> McMurray 144.4</a:t>
                      </a:r>
                      <a:endParaRPr lang="en-CA" dirty="0"/>
                    </a:p>
                  </a:txBody>
                  <a:tcPr/>
                </a:tc>
                <a:tc>
                  <a:txBody>
                    <a:bodyPr/>
                    <a:lstStyle/>
                    <a:p>
                      <a:r>
                        <a:rPr lang="en-CA" dirty="0" smtClean="0"/>
                        <a:t>Ottawa 144.0</a:t>
                      </a:r>
                      <a:endParaRPr lang="en-CA" dirty="0"/>
                    </a:p>
                  </a:txBody>
                  <a:tcPr/>
                </a:tc>
              </a:tr>
              <a:tr h="760022">
                <a:tc>
                  <a:txBody>
                    <a:bodyPr/>
                    <a:lstStyle/>
                    <a:p>
                      <a:r>
                        <a:rPr lang="en-CA" dirty="0" smtClean="0"/>
                        <a:t>Toronto</a:t>
                      </a:r>
                      <a:r>
                        <a:rPr lang="en-CA" baseline="0" dirty="0" smtClean="0"/>
                        <a:t> 139.2</a:t>
                      </a:r>
                      <a:endParaRPr lang="en-CA" dirty="0"/>
                    </a:p>
                  </a:txBody>
                  <a:tcPr/>
                </a:tc>
                <a:tc>
                  <a:txBody>
                    <a:bodyPr/>
                    <a:lstStyle/>
                    <a:p>
                      <a:r>
                        <a:rPr lang="en-CA" dirty="0" smtClean="0"/>
                        <a:t>Toronto</a:t>
                      </a:r>
                      <a:r>
                        <a:rPr lang="en-CA" baseline="0" dirty="0" smtClean="0"/>
                        <a:t> 153.5</a:t>
                      </a:r>
                      <a:endParaRPr lang="en-CA" dirty="0"/>
                    </a:p>
                  </a:txBody>
                  <a:tcPr/>
                </a:tc>
              </a:tr>
              <a:tr h="760022">
                <a:tc>
                  <a:txBody>
                    <a:bodyPr/>
                    <a:lstStyle/>
                    <a:p>
                      <a:r>
                        <a:rPr lang="en-CA" dirty="0" smtClean="0"/>
                        <a:t>Toronto (Oakville) 133.8</a:t>
                      </a:r>
                      <a:endParaRPr lang="en-CA" dirty="0"/>
                    </a:p>
                  </a:txBody>
                  <a:tcPr/>
                </a:tc>
                <a:tc>
                  <a:txBody>
                    <a:bodyPr/>
                    <a:lstStyle/>
                    <a:p>
                      <a:r>
                        <a:rPr lang="en-CA" dirty="0" smtClean="0"/>
                        <a:t>Toronto 133.7</a:t>
                      </a:r>
                      <a:endParaRPr lang="en-CA" dirty="0"/>
                    </a:p>
                  </a:txBody>
                  <a:tcPr/>
                </a:tc>
              </a:tr>
            </a:tbl>
          </a:graphicData>
        </a:graphic>
      </p:graphicFrame>
    </p:spTree>
    <p:extLst>
      <p:ext uri="{BB962C8B-B14F-4D97-AF65-F5344CB8AC3E}">
        <p14:creationId xmlns:p14="http://schemas.microsoft.com/office/powerpoint/2010/main" val="237227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050" dirty="0"/>
              <a:t>4 adjustments needed. AND ALL make Canada look better than </a:t>
            </a:r>
            <a:r>
              <a:rPr lang="en-CA" sz="1050" dirty="0" smtClean="0"/>
              <a:t>shorts </a:t>
            </a:r>
            <a:r>
              <a:rPr lang="en-CA" sz="1050" dirty="0"/>
              <a:t>think it is.</a:t>
            </a:r>
            <a:br>
              <a:rPr lang="en-CA" sz="1050" dirty="0"/>
            </a:br>
            <a:r>
              <a:rPr lang="en-CA" sz="1050" dirty="0"/>
              <a:t>A – add NPISH incomes to Canada data</a:t>
            </a:r>
            <a:br>
              <a:rPr lang="en-CA" sz="1050" dirty="0"/>
            </a:br>
            <a:r>
              <a:rPr lang="en-CA" sz="1050" dirty="0"/>
              <a:t>B – Add unincorporated debts to USA data</a:t>
            </a:r>
            <a:br>
              <a:rPr lang="en-CA" sz="1050" dirty="0"/>
            </a:br>
            <a:r>
              <a:rPr lang="en-CA" sz="1050" dirty="0"/>
              <a:t>C – Factor adjustment for NPISH size being larger in USA than Canada.  We have no ‘non-profit’ schools and hospitals compared to USA.</a:t>
            </a:r>
            <a:br>
              <a:rPr lang="en-CA" sz="1050" dirty="0"/>
            </a:br>
            <a:r>
              <a:rPr lang="en-CA" sz="1050" dirty="0"/>
              <a:t>D – Adjust for core disposable income stability in Canada </a:t>
            </a:r>
            <a:r>
              <a:rPr lang="en-CA" sz="1050" dirty="0" err="1"/>
              <a:t>vs</a:t>
            </a:r>
            <a:r>
              <a:rPr lang="en-CA" sz="1050" dirty="0"/>
              <a:t> USA.  Specifically 4% healthcare spending by consumers versus 17%, and that illness has less affect upon </a:t>
            </a:r>
            <a:r>
              <a:rPr lang="en-CA" sz="1050" dirty="0" smtClean="0"/>
              <a:t>creditworthiness</a:t>
            </a:r>
            <a:r>
              <a:rPr lang="en-CA" sz="1050" dirty="0"/>
              <a:t>.</a:t>
            </a:r>
          </a:p>
        </p:txBody>
      </p:sp>
      <p:sp>
        <p:nvSpPr>
          <p:cNvPr id="3" name="Content Placeholder 2"/>
          <p:cNvSpPr>
            <a:spLocks noGrp="1"/>
          </p:cNvSpPr>
          <p:nvPr>
            <p:ph idx="1"/>
          </p:nvPr>
        </p:nvSpPr>
        <p:spPr/>
        <p:txBody>
          <a:bodyPr/>
          <a:lstStyle/>
          <a:p>
            <a:endParaRPr lang="en-CA"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19250"/>
            <a:ext cx="8723056" cy="469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404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314325"/>
            <a:ext cx="558165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202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Date Placeholder 2"/>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4" name="Footer Placeholder 3"/>
          <p:cNvSpPr>
            <a:spLocks noGrp="1"/>
          </p:cNvSpPr>
          <p:nvPr>
            <p:ph type="ftr" sz="quarter" idx="11"/>
          </p:nvPr>
        </p:nvSpPr>
        <p:spPr/>
        <p:txBody>
          <a:bodyPr/>
          <a:lstStyle/>
          <a:p>
            <a:r>
              <a:rPr lang="en-US" smtClean="0"/>
              <a:t>| |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5" name="Slide Number Placeholder 4"/>
          <p:cNvSpPr>
            <a:spLocks noGrp="1"/>
          </p:cNvSpPr>
          <p:nvPr>
            <p:ph type="sldNum" sz="quarter" idx="12"/>
          </p:nvPr>
        </p:nvSpPr>
        <p:spPr/>
        <p:txBody>
          <a:bodyPr/>
          <a:lstStyle/>
          <a:p>
            <a:fld id="{FF4F21D0-9DF6-984D-81F3-EA260B273F57}" type="slidenum">
              <a:rPr lang="en-US" smtClean="0"/>
              <a:pPr/>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19" y="573206"/>
            <a:ext cx="8593035" cy="56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33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p:txBody>
          <a:bodyPr/>
          <a:lstStyle/>
          <a:p>
            <a:endParaRPr lang="en-CA"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925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95288"/>
            <a:ext cx="76581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435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As the only Canuck in Vail</a:t>
            </a:r>
            <a:r>
              <a:rPr lang="en-CA" dirty="0" smtClean="0"/>
              <a:t>…. </a:t>
            </a:r>
            <a:endParaRPr lang="en-US"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dirty="0" smtClean="0"/>
              <a:t>| </a:t>
            </a:r>
            <a:r>
              <a:rPr lang="en-US" b="1" dirty="0" smtClean="0">
                <a:solidFill>
                  <a:srgbClr val="D59F0F"/>
                </a:solidFill>
              </a:rPr>
              <a:t>GOODMAN </a:t>
            </a:r>
            <a:r>
              <a:rPr lang="en-US" b="1" dirty="0" smtClean="0">
                <a:solidFill>
                  <a:srgbClr val="005595"/>
                </a:solidFill>
              </a:rPr>
              <a:t> &amp; COMPANY, INVESTMENT COUNSEL INC.</a:t>
            </a:r>
            <a:endParaRPr lang="en-US" dirty="0"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2</a:t>
            </a:fld>
            <a:endParaRPr lang="en-US" dirty="0"/>
          </a:p>
        </p:txBody>
      </p:sp>
      <p:sp>
        <p:nvSpPr>
          <p:cNvPr id="3" name="Content Placeholder 2"/>
          <p:cNvSpPr>
            <a:spLocks noGrp="1"/>
          </p:cNvSpPr>
          <p:nvPr>
            <p:ph idx="1"/>
          </p:nvPr>
        </p:nvSpPr>
        <p:spPr/>
        <p:txBody>
          <a:bodyPr/>
          <a:lstStyle/>
          <a:p>
            <a:pPr marL="0" indent="0">
              <a:buNone/>
            </a:pPr>
            <a:r>
              <a:rPr lang="en-CA" dirty="0"/>
              <a:t>RELEVANT DISCLOSURES</a:t>
            </a:r>
          </a:p>
          <a:p>
            <a:pPr marL="0" indent="0">
              <a:buNone/>
            </a:pPr>
            <a:r>
              <a:rPr lang="en-CA" dirty="0"/>
              <a:t>Do not work for a </a:t>
            </a:r>
            <a:r>
              <a:rPr lang="en-CA" dirty="0" err="1"/>
              <a:t>CADbank</a:t>
            </a:r>
            <a:r>
              <a:rPr lang="en-CA" dirty="0"/>
              <a:t>.</a:t>
            </a:r>
          </a:p>
          <a:p>
            <a:pPr marL="0" indent="0">
              <a:buNone/>
            </a:pPr>
            <a:r>
              <a:rPr lang="en-CA" dirty="0"/>
              <a:t>No positions in </a:t>
            </a:r>
            <a:r>
              <a:rPr lang="en-CA" dirty="0" err="1"/>
              <a:t>CADbank</a:t>
            </a:r>
            <a:r>
              <a:rPr lang="en-CA" dirty="0"/>
              <a:t> stock.</a:t>
            </a:r>
          </a:p>
          <a:p>
            <a:pPr marL="0" indent="0">
              <a:buNone/>
            </a:pPr>
            <a:r>
              <a:rPr lang="en-CA" dirty="0"/>
              <a:t>No mortgage with any </a:t>
            </a:r>
            <a:r>
              <a:rPr lang="en-CA" dirty="0" err="1"/>
              <a:t>CADbank</a:t>
            </a:r>
            <a:r>
              <a:rPr lang="en-CA" dirty="0"/>
              <a:t>.</a:t>
            </a:r>
            <a:br>
              <a:rPr lang="en-CA" dirty="0"/>
            </a:br>
            <a:r>
              <a:rPr lang="en-CA" dirty="0"/>
              <a:t>Comfortable </a:t>
            </a:r>
            <a:r>
              <a:rPr lang="en-CA" dirty="0" smtClean="0"/>
              <a:t>making money </a:t>
            </a:r>
            <a:r>
              <a:rPr lang="en-CA" dirty="0" smtClean="0"/>
              <a:t>long or </a:t>
            </a:r>
            <a:r>
              <a:rPr lang="en-CA" dirty="0"/>
              <a:t>short</a:t>
            </a:r>
          </a:p>
          <a:p>
            <a:pPr marL="0" indent="0">
              <a:buNone/>
            </a:pPr>
            <a:r>
              <a:rPr lang="en-CA" dirty="0"/>
              <a:t>VK called BB ‘thoughtful’…however he did </a:t>
            </a:r>
            <a:r>
              <a:rPr lang="en-CA" dirty="0" smtClean="0"/>
              <a:t>not explain </a:t>
            </a:r>
            <a:r>
              <a:rPr lang="en-CA" dirty="0"/>
              <a:t>what that actually means</a:t>
            </a:r>
            <a:r>
              <a:rPr lang="en-CA" dirty="0" smtClean="0"/>
              <a:t>!</a:t>
            </a:r>
            <a:endParaRPr lang="en-CA" dirty="0"/>
          </a:p>
        </p:txBody>
      </p:sp>
    </p:spTree>
    <p:extLst>
      <p:ext uri="{BB962C8B-B14F-4D97-AF65-F5344CB8AC3E}">
        <p14:creationId xmlns:p14="http://schemas.microsoft.com/office/powerpoint/2010/main" val="389940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83" y="274638"/>
            <a:ext cx="8559800" cy="630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3086808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147"/>
          </a:xfrm>
        </p:spPr>
        <p:txBody>
          <a:bodyPr>
            <a:normAutofit fontScale="90000"/>
          </a:bodyPr>
          <a:lstStyle/>
          <a:p>
            <a:r>
              <a:rPr lang="en-CA" dirty="0" smtClean="0"/>
              <a:t>Beware of Data Mirages</a:t>
            </a:r>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21</a:t>
            </a:fld>
            <a:endParaRPr lang="en-US" dirty="0"/>
          </a:p>
        </p:txBody>
      </p:sp>
      <p:sp>
        <p:nvSpPr>
          <p:cNvPr id="7" name="Title 1"/>
          <p:cNvSpPr>
            <a:spLocks noGrp="1"/>
          </p:cNvSpPr>
          <p:nvPr>
            <p:ph idx="1"/>
          </p:nvPr>
        </p:nvSpPr>
        <p:spPr>
          <a:xfrm>
            <a:off x="457200" y="655093"/>
            <a:ext cx="8229600" cy="5471070"/>
          </a:xfrm>
        </p:spPr>
        <p:txBody>
          <a:bodyPr>
            <a:normAutofit fontScale="97500" lnSpcReduction="10000"/>
          </a:bodyPr>
          <a:lstStyle/>
          <a:p>
            <a:pPr lvl="0">
              <a:spcBef>
                <a:spcPts val="0"/>
              </a:spcBef>
            </a:pPr>
            <a:r>
              <a:rPr lang="en-CA" sz="2100" dirty="0">
                <a:solidFill>
                  <a:prstClr val="black"/>
                </a:solidFill>
                <a:ea typeface="+mn-ea"/>
                <a:cs typeface="+mn-cs"/>
              </a:rPr>
              <a:t>This shows, via longer term perspectives, that VCR and YYZ are the problems</a:t>
            </a:r>
            <a:r>
              <a:rPr lang="en-CA" sz="2100" dirty="0" smtClean="0">
                <a:solidFill>
                  <a:prstClr val="black"/>
                </a:solidFill>
                <a:ea typeface="+mn-ea"/>
                <a:cs typeface="+mn-cs"/>
              </a:rPr>
              <a:t>.  </a:t>
            </a:r>
            <a:r>
              <a:rPr lang="en-CA" sz="2100" dirty="0" err="1" smtClean="0">
                <a:solidFill>
                  <a:prstClr val="black"/>
                </a:solidFill>
                <a:ea typeface="+mn-ea"/>
                <a:cs typeface="+mn-cs"/>
              </a:rPr>
              <a:t>Teranet</a:t>
            </a:r>
            <a:r>
              <a:rPr lang="en-CA" sz="2100" dirty="0" smtClean="0">
                <a:solidFill>
                  <a:prstClr val="black"/>
                </a:solidFill>
                <a:ea typeface="+mn-ea"/>
                <a:cs typeface="+mn-cs"/>
              </a:rPr>
              <a:t> is </a:t>
            </a:r>
            <a:r>
              <a:rPr lang="en-CA" sz="2100" dirty="0" err="1" smtClean="0">
                <a:solidFill>
                  <a:prstClr val="black"/>
                </a:solidFill>
                <a:ea typeface="+mn-ea"/>
                <a:cs typeface="+mn-cs"/>
              </a:rPr>
              <a:t>mktcap</a:t>
            </a:r>
            <a:r>
              <a:rPr lang="en-CA" sz="2100" dirty="0" smtClean="0">
                <a:solidFill>
                  <a:prstClr val="black"/>
                </a:solidFill>
                <a:ea typeface="+mn-ea"/>
                <a:cs typeface="+mn-cs"/>
              </a:rPr>
              <a:t> weighted…average national income is not.</a:t>
            </a:r>
          </a:p>
          <a:p>
            <a:pPr lvl="0">
              <a:spcBef>
                <a:spcPts val="0"/>
              </a:spcBef>
            </a:pPr>
            <a:endParaRPr lang="en-CA" sz="2100" dirty="0" smtClean="0">
              <a:solidFill>
                <a:prstClr val="black"/>
              </a:solidFill>
              <a:ea typeface="+mn-ea"/>
              <a:cs typeface="+mn-cs"/>
            </a:endParaRPr>
          </a:p>
          <a:p>
            <a:pPr lvl="0">
              <a:spcBef>
                <a:spcPts val="0"/>
              </a:spcBef>
            </a:pPr>
            <a:r>
              <a:rPr lang="en-CA" sz="2100" dirty="0" smtClean="0">
                <a:solidFill>
                  <a:prstClr val="black"/>
                </a:solidFill>
                <a:ea typeface="+mn-ea"/>
                <a:cs typeface="+mn-cs"/>
              </a:rPr>
              <a:t>In </a:t>
            </a:r>
            <a:r>
              <a:rPr lang="en-CA" sz="2100" dirty="0">
                <a:solidFill>
                  <a:prstClr val="black"/>
                </a:solidFill>
                <a:ea typeface="+mn-ea"/>
                <a:cs typeface="+mn-cs"/>
              </a:rPr>
              <a:t>fact the correct comparison is not USA to CAD, but NYC to VCR to YYZ.  </a:t>
            </a:r>
            <a:r>
              <a:rPr lang="en-CA" sz="2100" dirty="0" smtClean="0">
                <a:solidFill>
                  <a:prstClr val="black"/>
                </a:solidFill>
                <a:ea typeface="+mn-ea"/>
                <a:cs typeface="+mn-cs"/>
              </a:rPr>
              <a:t>Because VCR </a:t>
            </a:r>
            <a:r>
              <a:rPr lang="en-CA" sz="2100" dirty="0">
                <a:solidFill>
                  <a:prstClr val="black"/>
                </a:solidFill>
                <a:ea typeface="+mn-ea"/>
                <a:cs typeface="+mn-cs"/>
              </a:rPr>
              <a:t>and YYZ are also the destination cities for international investment money and money parking.  In recent years the TRUMP/Shangri-La/4Seasons brands have all opened their 1</a:t>
            </a:r>
            <a:r>
              <a:rPr lang="en-CA" sz="2100" baseline="30000" dirty="0">
                <a:solidFill>
                  <a:prstClr val="black"/>
                </a:solidFill>
                <a:ea typeface="+mn-ea"/>
                <a:cs typeface="+mn-cs"/>
              </a:rPr>
              <a:t>st</a:t>
            </a:r>
            <a:r>
              <a:rPr lang="en-CA" sz="2100" dirty="0">
                <a:solidFill>
                  <a:prstClr val="black"/>
                </a:solidFill>
                <a:ea typeface="+mn-ea"/>
                <a:cs typeface="+mn-cs"/>
              </a:rPr>
              <a:t> condo </a:t>
            </a:r>
            <a:r>
              <a:rPr lang="en-CA" sz="2100" dirty="0" smtClean="0">
                <a:solidFill>
                  <a:prstClr val="black"/>
                </a:solidFill>
                <a:ea typeface="+mn-ea"/>
                <a:cs typeface="+mn-cs"/>
              </a:rPr>
              <a:t>hotels </a:t>
            </a:r>
            <a:r>
              <a:rPr lang="en-CA" sz="2100" dirty="0">
                <a:solidFill>
                  <a:prstClr val="black"/>
                </a:solidFill>
                <a:ea typeface="+mn-ea"/>
                <a:cs typeface="+mn-cs"/>
              </a:rPr>
              <a:t>in Toronto.  Again – pricing these homes against average Canadian Income is a mismatch…because the incomes are not Canadian, the wealth is large, and if there is debt financing, </a:t>
            </a:r>
            <a:r>
              <a:rPr lang="en-CA" sz="2100" dirty="0" err="1">
                <a:solidFill>
                  <a:prstClr val="black"/>
                </a:solidFill>
                <a:ea typeface="+mn-ea"/>
                <a:cs typeface="+mn-cs"/>
              </a:rPr>
              <a:t>CADbanks</a:t>
            </a:r>
            <a:r>
              <a:rPr lang="en-CA" sz="2100" dirty="0">
                <a:solidFill>
                  <a:prstClr val="black"/>
                </a:solidFill>
                <a:ea typeface="+mn-ea"/>
                <a:cs typeface="+mn-cs"/>
              </a:rPr>
              <a:t> are unlikely to have supplied </a:t>
            </a:r>
            <a:r>
              <a:rPr lang="en-CA" sz="2100" dirty="0" smtClean="0">
                <a:solidFill>
                  <a:prstClr val="black"/>
                </a:solidFill>
                <a:ea typeface="+mn-ea"/>
                <a:cs typeface="+mn-cs"/>
              </a:rPr>
              <a:t>it.</a:t>
            </a:r>
          </a:p>
          <a:p>
            <a:pPr lvl="0">
              <a:spcBef>
                <a:spcPts val="0"/>
              </a:spcBef>
            </a:pPr>
            <a:endParaRPr lang="en-CA" sz="2100" dirty="0" smtClean="0">
              <a:solidFill>
                <a:prstClr val="black"/>
              </a:solidFill>
              <a:ea typeface="+mn-ea"/>
              <a:cs typeface="+mn-cs"/>
            </a:endParaRPr>
          </a:p>
          <a:p>
            <a:pPr lvl="0">
              <a:spcBef>
                <a:spcPts val="0"/>
              </a:spcBef>
            </a:pPr>
            <a:r>
              <a:rPr lang="en-CA" sz="2100" dirty="0" smtClean="0">
                <a:solidFill>
                  <a:prstClr val="black"/>
                </a:solidFill>
                <a:ea typeface="+mn-ea"/>
                <a:cs typeface="+mn-cs"/>
              </a:rPr>
              <a:t>ERGO </a:t>
            </a:r>
            <a:r>
              <a:rPr lang="en-CA" sz="2100" dirty="0">
                <a:solidFill>
                  <a:prstClr val="black"/>
                </a:solidFill>
                <a:ea typeface="+mn-ea"/>
                <a:cs typeface="+mn-cs"/>
              </a:rPr>
              <a:t>these shorts are betting against an inflection in the FED’s QE4VR policy regarding 10yr rates…not against </a:t>
            </a:r>
            <a:r>
              <a:rPr lang="en-CA" sz="2100" dirty="0" smtClean="0">
                <a:solidFill>
                  <a:prstClr val="black"/>
                </a:solidFill>
                <a:ea typeface="+mn-ea"/>
                <a:cs typeface="+mn-cs"/>
              </a:rPr>
              <a:t>banks </a:t>
            </a:r>
            <a:r>
              <a:rPr lang="en-CA" sz="2100" dirty="0" err="1" smtClean="0">
                <a:solidFill>
                  <a:prstClr val="black"/>
                </a:solidFill>
                <a:ea typeface="+mn-ea"/>
                <a:cs typeface="+mn-cs"/>
              </a:rPr>
              <a:t>Istatements</a:t>
            </a:r>
            <a:r>
              <a:rPr lang="en-CA" sz="2100" dirty="0" smtClean="0">
                <a:solidFill>
                  <a:prstClr val="black"/>
                </a:solidFill>
                <a:ea typeface="+mn-ea"/>
                <a:cs typeface="+mn-cs"/>
              </a:rPr>
              <a:t>…they </a:t>
            </a:r>
            <a:r>
              <a:rPr lang="en-CA" sz="2100" dirty="0">
                <a:solidFill>
                  <a:prstClr val="black"/>
                </a:solidFill>
                <a:ea typeface="+mn-ea"/>
                <a:cs typeface="+mn-cs"/>
              </a:rPr>
              <a:t>are just the pass-through vehicle.  In fact even their </a:t>
            </a:r>
            <a:r>
              <a:rPr lang="en-CA" sz="2100" dirty="0" err="1" smtClean="0">
                <a:solidFill>
                  <a:prstClr val="black"/>
                </a:solidFill>
                <a:ea typeface="+mn-ea"/>
                <a:cs typeface="+mn-cs"/>
              </a:rPr>
              <a:t>Bsheet</a:t>
            </a:r>
            <a:r>
              <a:rPr lang="en-CA" sz="2100" dirty="0" smtClean="0">
                <a:solidFill>
                  <a:prstClr val="black"/>
                </a:solidFill>
                <a:ea typeface="+mn-ea"/>
                <a:cs typeface="+mn-cs"/>
              </a:rPr>
              <a:t> </a:t>
            </a:r>
            <a:r>
              <a:rPr lang="en-CA" sz="2100" dirty="0">
                <a:solidFill>
                  <a:prstClr val="black"/>
                </a:solidFill>
                <a:ea typeface="+mn-ea"/>
                <a:cs typeface="+mn-cs"/>
              </a:rPr>
              <a:t>exposure is passed </a:t>
            </a:r>
            <a:r>
              <a:rPr lang="en-CA" sz="2100" dirty="0" smtClean="0">
                <a:solidFill>
                  <a:prstClr val="black"/>
                </a:solidFill>
                <a:ea typeface="+mn-ea"/>
                <a:cs typeface="+mn-cs"/>
              </a:rPr>
              <a:t>through. </a:t>
            </a:r>
          </a:p>
          <a:p>
            <a:pPr lvl="0">
              <a:spcBef>
                <a:spcPts val="0"/>
              </a:spcBef>
            </a:pPr>
            <a:endParaRPr lang="en-CA" sz="2100" dirty="0" smtClean="0">
              <a:solidFill>
                <a:prstClr val="black"/>
              </a:solidFill>
              <a:ea typeface="+mn-ea"/>
              <a:cs typeface="+mn-cs"/>
            </a:endParaRPr>
          </a:p>
          <a:p>
            <a:pPr lvl="0">
              <a:spcBef>
                <a:spcPts val="0"/>
              </a:spcBef>
            </a:pPr>
            <a:r>
              <a:rPr lang="en-CA" sz="2100" dirty="0" smtClean="0">
                <a:solidFill>
                  <a:prstClr val="black"/>
                </a:solidFill>
                <a:ea typeface="+mn-ea"/>
                <a:cs typeface="+mn-cs"/>
              </a:rPr>
              <a:t>YYZ </a:t>
            </a:r>
            <a:r>
              <a:rPr lang="en-CA" sz="2100" dirty="0">
                <a:solidFill>
                  <a:prstClr val="black"/>
                </a:solidFill>
                <a:ea typeface="+mn-ea"/>
                <a:cs typeface="+mn-cs"/>
              </a:rPr>
              <a:t>income trades at 25% premium to CDN average.  And the house prices are…25% premium </a:t>
            </a:r>
            <a:r>
              <a:rPr lang="en-CA" sz="2100" dirty="0" smtClean="0">
                <a:solidFill>
                  <a:prstClr val="black"/>
                </a:solidFill>
                <a:ea typeface="+mn-ea"/>
                <a:cs typeface="+mn-cs"/>
              </a:rPr>
              <a:t>too.</a:t>
            </a:r>
            <a:endParaRPr lang="en-CA" dirty="0"/>
          </a:p>
        </p:txBody>
      </p:sp>
    </p:spTree>
    <p:extLst>
      <p:ext uri="{BB962C8B-B14F-4D97-AF65-F5344CB8AC3E}">
        <p14:creationId xmlns:p14="http://schemas.microsoft.com/office/powerpoint/2010/main" val="2430757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300" dirty="0"/>
              <a:t>These are hand calculated proxies for Home owner’s </a:t>
            </a:r>
            <a:r>
              <a:rPr lang="en-CA" sz="1300" dirty="0" smtClean="0"/>
              <a:t>equity percentage, </a:t>
            </a:r>
            <a:r>
              <a:rPr lang="en-CA" sz="1300" dirty="0"/>
              <a:t>in each country.  Both data sets are indexed to 100 level in 1990.  We can clearly see that the two systems have shown different volatility characteristics.   What about the Green line </a:t>
            </a:r>
            <a:r>
              <a:rPr lang="en-CA" sz="1300" dirty="0" smtClean="0"/>
              <a:t>makes </a:t>
            </a:r>
            <a:r>
              <a:rPr lang="en-CA" sz="1300" dirty="0"/>
              <a:t>you think that a large ‘everyone is underwater’ moment is coming?</a:t>
            </a:r>
            <a:br>
              <a:rPr lang="en-CA" sz="1300" dirty="0"/>
            </a:br>
            <a:endParaRPr lang="en-CA" sz="1300" dirty="0"/>
          </a:p>
        </p:txBody>
      </p:sp>
      <p:sp>
        <p:nvSpPr>
          <p:cNvPr id="3" name="Content Placeholder 2"/>
          <p:cNvSpPr>
            <a:spLocks noGrp="1"/>
          </p:cNvSpPr>
          <p:nvPr>
            <p:ph idx="1"/>
          </p:nvPr>
        </p:nvSpPr>
        <p:spPr/>
        <p:txBody>
          <a:bodyPr/>
          <a:lstStyle/>
          <a:p>
            <a:endParaRPr lang="en-CA"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8948355"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97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CMHC</a:t>
            </a:r>
            <a:endParaRPr lang="en-CA" dirty="0"/>
          </a:p>
        </p:txBody>
      </p:sp>
      <p:sp>
        <p:nvSpPr>
          <p:cNvPr id="3" name="Content Placeholder 2"/>
          <p:cNvSpPr>
            <a:spLocks noGrp="1"/>
          </p:cNvSpPr>
          <p:nvPr>
            <p:ph idx="1"/>
          </p:nvPr>
        </p:nvSpPr>
        <p:spPr/>
        <p:txBody>
          <a:bodyPr/>
          <a:lstStyle/>
          <a:p>
            <a:endParaRPr lang="en-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543050"/>
            <a:ext cx="59531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842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Canada Mortgage &amp; Housing Corporation</a:t>
            </a:r>
            <a:endParaRPr lang="en-CA" dirty="0"/>
          </a:p>
        </p:txBody>
      </p:sp>
      <p:sp>
        <p:nvSpPr>
          <p:cNvPr id="3" name="Content Placeholder 2"/>
          <p:cNvSpPr>
            <a:spLocks noGrp="1"/>
          </p:cNvSpPr>
          <p:nvPr>
            <p:ph idx="1"/>
          </p:nvPr>
        </p:nvSpPr>
        <p:spPr/>
        <p:txBody>
          <a:bodyPr>
            <a:normAutofit lnSpcReduction="10000"/>
          </a:bodyPr>
          <a:lstStyle/>
          <a:p>
            <a:r>
              <a:rPr lang="en-CA" dirty="0" smtClean="0"/>
              <a:t>Nearly 600$B insurance portfolio, 2/3rds of total.</a:t>
            </a:r>
          </a:p>
          <a:p>
            <a:r>
              <a:rPr lang="en-CA" dirty="0" smtClean="0"/>
              <a:t>CMHC is also overseen by OSFI. OSFI also oversees the banks</a:t>
            </a:r>
          </a:p>
          <a:p>
            <a:r>
              <a:rPr lang="en-CA" dirty="0" smtClean="0"/>
              <a:t>A Crown Corporation, owned by the Federal Government.</a:t>
            </a:r>
          </a:p>
          <a:p>
            <a:r>
              <a:rPr lang="en-CA" dirty="0" smtClean="0"/>
              <a:t>5% minimum down, even for insured loans</a:t>
            </a:r>
          </a:p>
          <a:p>
            <a:r>
              <a:rPr lang="en-CA" dirty="0" smtClean="0"/>
              <a:t>CURRENT DEFAULT RATES ARE…</a:t>
            </a:r>
            <a:endParaRPr lang="en-CA" dirty="0"/>
          </a:p>
        </p:txBody>
      </p:sp>
    </p:spTree>
    <p:extLst>
      <p:ext uri="{BB962C8B-B14F-4D97-AF65-F5344CB8AC3E}">
        <p14:creationId xmlns:p14="http://schemas.microsoft.com/office/powerpoint/2010/main" val="3363939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90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915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613"/>
            <a:ext cx="8856983"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726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34" y="390144"/>
            <a:ext cx="8611737" cy="637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26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dirty="0" smtClean="0"/>
              <a:t>Loan Vintage Data</a:t>
            </a:r>
            <a:endParaRPr lang="en-CA" dirty="0"/>
          </a:p>
        </p:txBody>
      </p:sp>
      <p:sp>
        <p:nvSpPr>
          <p:cNvPr id="3" name="Content Placeholder 2"/>
          <p:cNvSpPr>
            <a:spLocks noGrp="1"/>
          </p:cNvSpPr>
          <p:nvPr>
            <p:ph idx="1"/>
          </p:nvPr>
        </p:nvSpPr>
        <p:spPr/>
        <p:txBody>
          <a:bodyPr/>
          <a:lstStyle/>
          <a:p>
            <a:endParaRPr lang="en-CA"/>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1"/>
            <a:ext cx="864095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237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Terminology</a:t>
            </a:r>
            <a:endParaRPr lang="en-US"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dirty="0" smtClean="0"/>
              <a:t>|   </a:t>
            </a:r>
            <a:r>
              <a:rPr lang="en-US" b="1" dirty="0">
                <a:solidFill>
                  <a:srgbClr val="D59F0F"/>
                </a:solidFill>
              </a:rPr>
              <a:t>GOODMAN </a:t>
            </a:r>
            <a:r>
              <a:rPr lang="en-US" b="1" dirty="0">
                <a:solidFill>
                  <a:srgbClr val="005595"/>
                </a:solidFill>
              </a:rPr>
              <a:t> &amp; COMPANY, INVESTMENT COUNSEL INC.</a:t>
            </a:r>
            <a:endParaRPr lang="en-US" dirty="0">
              <a:solidFill>
                <a:srgbClr val="D59F0F"/>
              </a:solidFill>
            </a:endParaRPr>
          </a:p>
          <a:p>
            <a:endParaRPr lang="en-US" dirty="0"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3</a:t>
            </a:fld>
            <a:endParaRPr lang="en-US" dirty="0"/>
          </a:p>
        </p:txBody>
      </p:sp>
      <p:sp>
        <p:nvSpPr>
          <p:cNvPr id="3" name="Content Placeholder 2"/>
          <p:cNvSpPr>
            <a:spLocks noGrp="1"/>
          </p:cNvSpPr>
          <p:nvPr>
            <p:ph idx="1"/>
          </p:nvPr>
        </p:nvSpPr>
        <p:spPr/>
        <p:txBody>
          <a:bodyPr>
            <a:normAutofit fontScale="92500" lnSpcReduction="10000"/>
          </a:bodyPr>
          <a:lstStyle/>
          <a:p>
            <a:r>
              <a:rPr lang="en-CA" dirty="0"/>
              <a:t>Canada has </a:t>
            </a:r>
            <a:r>
              <a:rPr lang="en-CA" dirty="0" smtClean="0"/>
              <a:t>5 </a:t>
            </a:r>
            <a:r>
              <a:rPr lang="en-CA" dirty="0"/>
              <a:t>big banks. All very similar, so we shall use STBANKX INDEX to represent them. </a:t>
            </a:r>
            <a:r>
              <a:rPr lang="en-CA" dirty="0" smtClean="0"/>
              <a:t>[RY TD CM BMO BNS]</a:t>
            </a:r>
            <a:endParaRPr lang="en-CA" dirty="0"/>
          </a:p>
          <a:p>
            <a:r>
              <a:rPr lang="en-CA" dirty="0"/>
              <a:t>USA has many more names in the space. KBW’s BKX INDEX of 24 will represent them.</a:t>
            </a:r>
          </a:p>
          <a:p>
            <a:r>
              <a:rPr lang="en-CA" dirty="0"/>
              <a:t>“Jingle Mail” - home owners impair a bank’s balance sheet by mailing back title when market value cannot cover the bank’s total exposure</a:t>
            </a:r>
            <a:r>
              <a:rPr lang="en-CA" dirty="0" smtClean="0"/>
              <a:t>.</a:t>
            </a:r>
          </a:p>
          <a:p>
            <a:r>
              <a:rPr lang="en-CA" dirty="0" err="1"/>
              <a:t>Rsqrd</a:t>
            </a:r>
            <a:r>
              <a:rPr lang="en-CA" dirty="0"/>
              <a:t> of GCB to UST rates is 85%.</a:t>
            </a:r>
          </a:p>
          <a:p>
            <a:endParaRPr lang="en-CA" dirty="0"/>
          </a:p>
          <a:p>
            <a:endParaRPr lang="en-CA" dirty="0"/>
          </a:p>
        </p:txBody>
      </p:sp>
    </p:spTree>
    <p:extLst>
      <p:ext uri="{BB962C8B-B14F-4D97-AF65-F5344CB8AC3E}">
        <p14:creationId xmlns:p14="http://schemas.microsoft.com/office/powerpoint/2010/main" val="1935749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Toronto</a:t>
            </a:r>
            <a:endParaRPr lang="en-CA" dirty="0"/>
          </a:p>
        </p:txBody>
      </p:sp>
      <p:sp>
        <p:nvSpPr>
          <p:cNvPr id="3" name="Content Placeholder 2"/>
          <p:cNvSpPr>
            <a:spLocks noGrp="1"/>
          </p:cNvSpPr>
          <p:nvPr>
            <p:ph idx="1"/>
          </p:nvPr>
        </p:nvSpPr>
        <p:spPr/>
        <p:txBody>
          <a:bodyPr/>
          <a:lstStyle/>
          <a:p>
            <a:endParaRPr lang="en-CA"/>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443038"/>
            <a:ext cx="59531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920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154 Cranes</a:t>
            </a:r>
            <a:endParaRPr lang="en-CA"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CA" dirty="0" smtClean="0"/>
              <a:t>Downtown Toronto is adding jobs, and people, faster than rest of country.</a:t>
            </a:r>
          </a:p>
          <a:p>
            <a:r>
              <a:rPr lang="en-CA" dirty="0" smtClean="0"/>
              <a:t>It is wealthier than rest of the country</a:t>
            </a:r>
          </a:p>
          <a:p>
            <a:r>
              <a:rPr lang="en-CA" dirty="0" smtClean="0"/>
              <a:t>It has higher income than rest of country</a:t>
            </a:r>
          </a:p>
          <a:p>
            <a:r>
              <a:rPr lang="en-CA" dirty="0" smtClean="0"/>
              <a:t>It’s core is pulling from its fringes</a:t>
            </a:r>
            <a:endParaRPr lang="en-CA" dirty="0"/>
          </a:p>
          <a:p>
            <a:r>
              <a:rPr lang="en-CA" dirty="0" smtClean="0"/>
              <a:t>Skyline barely changed from 1990 until 2005.  2 huge current projects were 50 years overdue.</a:t>
            </a:r>
          </a:p>
          <a:p>
            <a:r>
              <a:rPr lang="en-CA" dirty="0" smtClean="0"/>
              <a:t>500k </a:t>
            </a:r>
            <a:r>
              <a:rPr lang="en-CA" dirty="0" err="1" smtClean="0"/>
              <a:t>Millenials</a:t>
            </a:r>
            <a:r>
              <a:rPr lang="en-CA" dirty="0" smtClean="0"/>
              <a:t> can </a:t>
            </a:r>
            <a:r>
              <a:rPr lang="en-CA" dirty="0" err="1" smtClean="0"/>
              <a:t>live+work</a:t>
            </a:r>
            <a:r>
              <a:rPr lang="en-CA" dirty="0" smtClean="0"/>
              <a:t> w/o cars. Currently no children, and lifetime of earnings ahead.</a:t>
            </a:r>
          </a:p>
          <a:p>
            <a:endParaRPr lang="en-CA" dirty="0"/>
          </a:p>
        </p:txBody>
      </p:sp>
    </p:spTree>
    <p:extLst>
      <p:ext uri="{BB962C8B-B14F-4D97-AF65-F5344CB8AC3E}">
        <p14:creationId xmlns:p14="http://schemas.microsoft.com/office/powerpoint/2010/main" val="880075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 y="-1"/>
            <a:ext cx="9136757" cy="685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599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45" y="46559"/>
            <a:ext cx="894945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90" y="3430936"/>
            <a:ext cx="8930505" cy="342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44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Housing rollover cannot kill STBANKX</a:t>
            </a:r>
            <a:endParaRPr lang="en-CA" dirty="0"/>
          </a:p>
        </p:txBody>
      </p:sp>
      <p:sp>
        <p:nvSpPr>
          <p:cNvPr id="3" name="Content Placeholder 2"/>
          <p:cNvSpPr>
            <a:spLocks noGrp="1"/>
          </p:cNvSpPr>
          <p:nvPr>
            <p:ph idx="1"/>
          </p:nvPr>
        </p:nvSpPr>
        <p:spPr/>
        <p:txBody>
          <a:bodyPr/>
          <a:lstStyle/>
          <a:p>
            <a:endParaRPr lang="en-C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490663"/>
            <a:ext cx="59531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098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35$B annual pie</a:t>
            </a:r>
            <a:endParaRPr lang="en-CA" dirty="0"/>
          </a:p>
        </p:txBody>
      </p:sp>
      <p:sp>
        <p:nvSpPr>
          <p:cNvPr id="3" name="Content Placeholder 2"/>
          <p:cNvSpPr>
            <a:spLocks noGrp="1"/>
          </p:cNvSpPr>
          <p:nvPr>
            <p:ph idx="1"/>
          </p:nvPr>
        </p:nvSpPr>
        <p:spPr/>
        <p:txBody>
          <a:bodyPr/>
          <a:lstStyle/>
          <a:p>
            <a:endParaRPr lang="en-C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7" y="1844824"/>
            <a:ext cx="908597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150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Income Statement overview (</a:t>
            </a:r>
            <a:r>
              <a:rPr lang="en-CA" dirty="0" err="1" smtClean="0"/>
              <a:t>rbc</a:t>
            </a:r>
            <a:r>
              <a:rPr lang="en-CA" dirty="0" smtClean="0"/>
              <a:t>)</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36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417638"/>
            <a:ext cx="8229600"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165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Quickie Comp. Chart (</a:t>
            </a:r>
            <a:r>
              <a:rPr lang="en-CA" dirty="0" err="1" smtClean="0"/>
              <a:t>rbc</a:t>
            </a:r>
            <a:r>
              <a:rPr lang="en-CA" dirty="0" smtClean="0"/>
              <a:t>)</a:t>
            </a:r>
            <a:endParaRPr lang="en-CA" dirty="0"/>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37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47825"/>
            <a:ext cx="8686800"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02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38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8250" cy="585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22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39</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9"/>
            <a:ext cx="9144000" cy="585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91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are we taking about?</a:t>
            </a:r>
          </a:p>
        </p:txBody>
      </p:sp>
      <p:sp>
        <p:nvSpPr>
          <p:cNvPr id="3" name="Content Placeholder 2"/>
          <p:cNvSpPr>
            <a:spLocks noGrp="1"/>
          </p:cNvSpPr>
          <p:nvPr>
            <p:ph idx="1"/>
          </p:nvPr>
        </p:nvSpPr>
        <p:spPr/>
        <p:txBody>
          <a:bodyPr>
            <a:normAutofit fontScale="92500" lnSpcReduction="10000"/>
          </a:bodyPr>
          <a:lstStyle/>
          <a:p>
            <a:pPr lvl="0" defTabSz="914400">
              <a:buFont typeface="Arial" pitchFamily="34" charset="0"/>
              <a:buChar char="•"/>
            </a:pPr>
            <a:r>
              <a:rPr lang="en-CA" sz="3000" dirty="0">
                <a:solidFill>
                  <a:prstClr val="black"/>
                </a:solidFill>
              </a:rPr>
              <a:t>Canada = 35M people.</a:t>
            </a:r>
          </a:p>
          <a:p>
            <a:pPr lvl="0" defTabSz="914400">
              <a:buFont typeface="Arial" pitchFamily="34" charset="0"/>
              <a:buChar char="•"/>
            </a:pPr>
            <a:r>
              <a:rPr lang="en-CA" sz="3000" dirty="0">
                <a:solidFill>
                  <a:prstClr val="black"/>
                </a:solidFill>
              </a:rPr>
              <a:t>1.2% annum stable population growth since 1972</a:t>
            </a:r>
          </a:p>
          <a:p>
            <a:pPr lvl="0" defTabSz="914400">
              <a:buFont typeface="Arial" pitchFamily="34" charset="0"/>
              <a:buChar char="•"/>
            </a:pPr>
            <a:r>
              <a:rPr lang="en-CA" sz="2200" dirty="0">
                <a:solidFill>
                  <a:prstClr val="black"/>
                </a:solidFill>
              </a:rPr>
              <a:t>(Toronto 2.6/5.6) (Montreal 1.6/3.8) (Vancouver .6/2.3) (Calgary 1.0/1.2) (Edmonton .8/1.1) (Ottawa .8/1.2) (Everywhere else 20M</a:t>
            </a:r>
            <a:r>
              <a:rPr lang="en-CA" sz="2200" dirty="0" smtClean="0">
                <a:solidFill>
                  <a:prstClr val="black"/>
                </a:solidFill>
              </a:rPr>
              <a:t>)</a:t>
            </a:r>
          </a:p>
          <a:p>
            <a:pPr lvl="0" defTabSz="914400">
              <a:buFont typeface="Arial" pitchFamily="34" charset="0"/>
              <a:buChar char="•"/>
            </a:pPr>
            <a:endParaRPr lang="en-CA" sz="2200" dirty="0">
              <a:solidFill>
                <a:prstClr val="black"/>
              </a:solidFill>
            </a:endParaRPr>
          </a:p>
          <a:p>
            <a:pPr lvl="0" defTabSz="914400">
              <a:buFont typeface="Arial" pitchFamily="34" charset="0"/>
              <a:buChar char="•"/>
            </a:pPr>
            <a:r>
              <a:rPr lang="en-CA" sz="2200" dirty="0">
                <a:solidFill>
                  <a:prstClr val="black"/>
                </a:solidFill>
              </a:rPr>
              <a:t>D</a:t>
            </a:r>
            <a:r>
              <a:rPr lang="en-CA" sz="2200" dirty="0" smtClean="0">
                <a:solidFill>
                  <a:prstClr val="black"/>
                </a:solidFill>
              </a:rPr>
              <a:t>estination </a:t>
            </a:r>
            <a:r>
              <a:rPr lang="en-CA" sz="2200" dirty="0">
                <a:solidFill>
                  <a:prstClr val="black"/>
                </a:solidFill>
              </a:rPr>
              <a:t>for </a:t>
            </a:r>
            <a:r>
              <a:rPr lang="en-CA" sz="2200" dirty="0" smtClean="0">
                <a:solidFill>
                  <a:prstClr val="black"/>
                </a:solidFill>
              </a:rPr>
              <a:t>people and money. 280,681 immigrants in 2010</a:t>
            </a:r>
          </a:p>
          <a:p>
            <a:pPr lvl="0" defTabSz="914400">
              <a:buFont typeface="Arial" pitchFamily="34" charset="0"/>
              <a:buChar char="•"/>
            </a:pPr>
            <a:endParaRPr lang="en-CA" sz="2200" dirty="0" smtClean="0">
              <a:solidFill>
                <a:prstClr val="black"/>
              </a:solidFill>
            </a:endParaRPr>
          </a:p>
          <a:p>
            <a:pPr lvl="0" defTabSz="914400">
              <a:buFont typeface="Arial" pitchFamily="34" charset="0"/>
              <a:buChar char="•"/>
            </a:pPr>
            <a:r>
              <a:rPr lang="en-CA" sz="2200" dirty="0" smtClean="0">
                <a:solidFill>
                  <a:prstClr val="black"/>
                </a:solidFill>
              </a:rPr>
              <a:t>Imagine California with only 5 firms in loans, banking, brokerage</a:t>
            </a:r>
            <a:endParaRPr lang="en-CA" sz="2200" dirty="0">
              <a:solidFill>
                <a:prstClr val="black"/>
              </a:solidFill>
            </a:endParaRPr>
          </a:p>
          <a:p>
            <a:pPr lvl="0" defTabSz="914400">
              <a:buFont typeface="Arial" pitchFamily="34" charset="0"/>
              <a:buChar char="•"/>
            </a:pPr>
            <a:endParaRPr lang="en-CA" sz="2200" dirty="0" smtClean="0">
              <a:solidFill>
                <a:prstClr val="black"/>
              </a:solidFill>
            </a:endParaRPr>
          </a:p>
          <a:p>
            <a:pPr lvl="0" defTabSz="914400">
              <a:buFont typeface="Arial" pitchFamily="34" charset="0"/>
              <a:buChar char="•"/>
            </a:pPr>
            <a:r>
              <a:rPr lang="en-CA" sz="2200" dirty="0" smtClean="0">
                <a:solidFill>
                  <a:prstClr val="black"/>
                </a:solidFill>
              </a:rPr>
              <a:t>Those </a:t>
            </a:r>
            <a:r>
              <a:rPr lang="en-CA" sz="2200" dirty="0">
                <a:solidFill>
                  <a:prstClr val="black"/>
                </a:solidFill>
              </a:rPr>
              <a:t>5 banks are all Toronto HQs. A town with terrible </a:t>
            </a:r>
            <a:r>
              <a:rPr lang="en-CA" sz="2200" dirty="0" smtClean="0">
                <a:solidFill>
                  <a:prstClr val="black"/>
                </a:solidFill>
              </a:rPr>
              <a:t>commutes</a:t>
            </a:r>
            <a:endParaRPr lang="en-CA" sz="2200" dirty="0">
              <a:solidFill>
                <a:prstClr val="black"/>
              </a:solidFill>
            </a:endParaRPr>
          </a:p>
          <a:p>
            <a:pPr lvl="0" defTabSz="914400">
              <a:buFont typeface="Arial" pitchFamily="34" charset="0"/>
              <a:buChar char="•"/>
            </a:pPr>
            <a:endParaRPr lang="en-CA" sz="2200" dirty="0" smtClean="0">
              <a:solidFill>
                <a:prstClr val="black"/>
              </a:solidFill>
            </a:endParaRPr>
          </a:p>
          <a:p>
            <a:pPr lvl="0" defTabSz="914400">
              <a:buFont typeface="Arial" pitchFamily="34" charset="0"/>
              <a:buChar char="•"/>
            </a:pPr>
            <a:r>
              <a:rPr lang="en-CA" sz="2200" dirty="0" smtClean="0">
                <a:solidFill>
                  <a:prstClr val="black"/>
                </a:solidFill>
              </a:rPr>
              <a:t>Bank </a:t>
            </a:r>
            <a:r>
              <a:rPr lang="en-CA" sz="2200" dirty="0">
                <a:solidFill>
                  <a:prstClr val="black"/>
                </a:solidFill>
              </a:rPr>
              <a:t>stocks are an important cornerstone for Canadian </a:t>
            </a:r>
            <a:r>
              <a:rPr lang="en-CA" sz="2200" dirty="0" smtClean="0">
                <a:solidFill>
                  <a:prstClr val="black"/>
                </a:solidFill>
              </a:rPr>
              <a:t>investors</a:t>
            </a:r>
            <a:endParaRPr lang="en-CA" sz="2200" dirty="0">
              <a:solidFill>
                <a:prstClr val="black"/>
              </a:solidFill>
            </a:endParaRPr>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4</a:t>
            </a:fld>
            <a:endParaRPr lang="en-US" dirty="0"/>
          </a:p>
        </p:txBody>
      </p:sp>
    </p:spTree>
    <p:extLst>
      <p:ext uri="{BB962C8B-B14F-4D97-AF65-F5344CB8AC3E}">
        <p14:creationId xmlns:p14="http://schemas.microsoft.com/office/powerpoint/2010/main" val="721363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STBANKX shareholder base, </a:t>
            </a:r>
            <a:r>
              <a:rPr lang="en-CA" dirty="0" err="1" smtClean="0"/>
              <a:t>eg</a:t>
            </a:r>
            <a:r>
              <a:rPr lang="en-CA" dirty="0" smtClean="0"/>
              <a:t>.</a:t>
            </a:r>
            <a:endParaRPr lang="en-CA" dirty="0"/>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40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038"/>
            <a:ext cx="9144000" cy="527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5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THOUGHT EXPERIMENT - When does Housing create an Existential Threat to STBANKX?</a:t>
            </a:r>
            <a:endParaRPr lang="en-CA" sz="3200" dirty="0"/>
          </a:p>
        </p:txBody>
      </p:sp>
      <p:sp>
        <p:nvSpPr>
          <p:cNvPr id="3" name="Content Placeholder 2"/>
          <p:cNvSpPr>
            <a:spLocks noGrp="1"/>
          </p:cNvSpPr>
          <p:nvPr>
            <p:ph idx="1"/>
          </p:nvPr>
        </p:nvSpPr>
        <p:spPr/>
        <p:txBody>
          <a:bodyPr>
            <a:normAutofit fontScale="92500" lnSpcReduction="20000"/>
          </a:bodyPr>
          <a:lstStyle/>
          <a:p>
            <a:r>
              <a:rPr lang="en-CA" dirty="0" smtClean="0"/>
              <a:t>1</a:t>
            </a:r>
            <a:r>
              <a:rPr lang="en-CA" baseline="30000" dirty="0" smtClean="0"/>
              <a:t>st</a:t>
            </a:r>
            <a:r>
              <a:rPr lang="en-CA" dirty="0" smtClean="0"/>
              <a:t> 20% down books to the owner.</a:t>
            </a:r>
          </a:p>
          <a:p>
            <a:r>
              <a:rPr lang="en-CA" dirty="0" smtClean="0"/>
              <a:t>Next 53% books to CMHC. Too simple a statement, but illustrative…2/3 of mortgages insured, times 80% LTV, is 53%</a:t>
            </a:r>
          </a:p>
          <a:p>
            <a:r>
              <a:rPr lang="en-CA" dirty="0" smtClean="0"/>
              <a:t>Ignoring the knock-on affects…bank exposure is to the bottom 27% of a fall in house prices, assuming that housing went to zero.</a:t>
            </a:r>
            <a:br>
              <a:rPr lang="en-CA" dirty="0" smtClean="0"/>
            </a:br>
            <a:r>
              <a:rPr lang="en-CA" dirty="0" smtClean="0"/>
              <a:t/>
            </a:r>
            <a:br>
              <a:rPr lang="en-CA" dirty="0" smtClean="0"/>
            </a:br>
            <a:r>
              <a:rPr lang="en-CA" dirty="0" smtClean="0"/>
              <a:t>ERGO – the OECD implied 48% correction would hurt, but not kill, </a:t>
            </a:r>
            <a:r>
              <a:rPr lang="en-CA" dirty="0" smtClean="0"/>
              <a:t>STBANKX earnings</a:t>
            </a:r>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41</a:t>
            </a:fld>
            <a:endParaRPr lang="en-US" dirty="0"/>
          </a:p>
        </p:txBody>
      </p:sp>
    </p:spTree>
    <p:extLst>
      <p:ext uri="{BB962C8B-B14F-4D97-AF65-F5344CB8AC3E}">
        <p14:creationId xmlns:p14="http://schemas.microsoft.com/office/powerpoint/2010/main" val="3011178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3602"/>
          </a:xfrm>
        </p:spPr>
        <p:txBody>
          <a:bodyPr/>
          <a:lstStyle/>
          <a:p>
            <a:r>
              <a:rPr lang="en-CA" dirty="0" smtClean="0"/>
              <a:t>What Shorts should focus on</a:t>
            </a:r>
            <a:endParaRPr lang="en-CA" dirty="0"/>
          </a:p>
        </p:txBody>
      </p:sp>
      <p:sp>
        <p:nvSpPr>
          <p:cNvPr id="3" name="Content Placeholder 2"/>
          <p:cNvSpPr>
            <a:spLocks noGrp="1"/>
          </p:cNvSpPr>
          <p:nvPr>
            <p:ph idx="1"/>
          </p:nvPr>
        </p:nvSpPr>
        <p:spPr/>
        <p:txBody>
          <a:bodyPr/>
          <a:lstStyle/>
          <a:p>
            <a:endParaRPr lang="en-C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323975"/>
            <a:ext cx="59531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491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Behavioural Framing Issues with “The Bet”</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Income Statements for STBANKX is more than mortgage lending.</a:t>
            </a:r>
          </a:p>
          <a:p>
            <a:r>
              <a:rPr lang="en-CA" dirty="0" smtClean="0"/>
              <a:t>Balance Sheet management is all that banking is really about. And the </a:t>
            </a:r>
            <a:r>
              <a:rPr lang="en-CA" dirty="0" err="1" smtClean="0"/>
              <a:t>CADbanks</a:t>
            </a:r>
            <a:r>
              <a:rPr lang="en-CA" dirty="0" smtClean="0"/>
              <a:t> have a long history of doing it well in conjunction with the OSFI.</a:t>
            </a:r>
          </a:p>
          <a:p>
            <a:r>
              <a:rPr lang="en-CA" dirty="0" smtClean="0"/>
              <a:t>Subprime Lending’ in Canada means LTV=80%.  We prime those using CMHC insurance.  </a:t>
            </a:r>
            <a:r>
              <a:rPr lang="en-CA" dirty="0" err="1" smtClean="0"/>
              <a:t>CADbank</a:t>
            </a:r>
            <a:r>
              <a:rPr lang="en-CA" dirty="0" smtClean="0"/>
              <a:t> balance sheets are explicitly indemnified, including legal costs.</a:t>
            </a:r>
            <a:endParaRPr lang="en-CA" dirty="0"/>
          </a:p>
        </p:txBody>
      </p:sp>
    </p:spTree>
    <p:extLst>
      <p:ext uri="{BB962C8B-B14F-4D97-AF65-F5344CB8AC3E}">
        <p14:creationId xmlns:p14="http://schemas.microsoft.com/office/powerpoint/2010/main" val="2037708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9618"/>
          </a:xfrm>
        </p:spPr>
        <p:txBody>
          <a:bodyPr>
            <a:normAutofit fontScale="90000"/>
          </a:bodyPr>
          <a:lstStyle/>
          <a:p>
            <a:endParaRPr lang="en-CA" dirty="0"/>
          </a:p>
        </p:txBody>
      </p:sp>
      <p:sp>
        <p:nvSpPr>
          <p:cNvPr id="3" name="Content Placeholder 2"/>
          <p:cNvSpPr>
            <a:spLocks noGrp="1"/>
          </p:cNvSpPr>
          <p:nvPr>
            <p:ph idx="1"/>
          </p:nvPr>
        </p:nvSpPr>
        <p:spPr>
          <a:xfrm>
            <a:off x="457200" y="524256"/>
            <a:ext cx="8229600" cy="5601907"/>
          </a:xfrm>
        </p:spPr>
        <p:txBody>
          <a:bodyPr>
            <a:normAutofit fontScale="32500" lnSpcReduction="20000"/>
          </a:bodyPr>
          <a:lstStyle/>
          <a:p>
            <a:r>
              <a:rPr lang="en-CA" sz="6400" dirty="0" smtClean="0"/>
              <a:t>STBANKX are essentially GSEs of OECD’s best house on the street</a:t>
            </a:r>
          </a:p>
          <a:p>
            <a:endParaRPr lang="en-CA" sz="6400" dirty="0" smtClean="0"/>
          </a:p>
          <a:p>
            <a:r>
              <a:rPr lang="en-CA" sz="6400" dirty="0" smtClean="0"/>
              <a:t>Even if 3 years of Real Estate vintage goes sour, the direct impact is only 12% on earnings, for 3 years.  So housing is not an existential threat to these banks.  Which makes shorting a timing exercise.</a:t>
            </a:r>
          </a:p>
          <a:p>
            <a:endParaRPr lang="en-CA" sz="6400" dirty="0" smtClean="0"/>
          </a:p>
          <a:p>
            <a:r>
              <a:rPr lang="en-CA" sz="6400" dirty="0" smtClean="0"/>
              <a:t>STBANKX current PE is 11. Divvy 4.1%.  If we use 8x to represent book value, implied growth is 1.5%. So, how is this expensive versus 2% GDP growth?  Paying 5% total borrow cost to find out is counterproductive.</a:t>
            </a:r>
          </a:p>
          <a:p>
            <a:endParaRPr lang="en-CA" sz="6400" dirty="0" smtClean="0"/>
          </a:p>
          <a:p>
            <a:r>
              <a:rPr lang="en-CA" sz="6400" dirty="0" smtClean="0"/>
              <a:t>50% consumer economy in CAD </a:t>
            </a:r>
            <a:r>
              <a:rPr lang="en-CA" sz="6400" dirty="0" err="1" smtClean="0"/>
              <a:t>vs</a:t>
            </a:r>
            <a:r>
              <a:rPr lang="en-CA" sz="6400" dirty="0" smtClean="0"/>
              <a:t> 70% in USA.  And a lower CAD value sparks other sections of the economy,  which benefits STBANKX.  </a:t>
            </a:r>
            <a:r>
              <a:rPr lang="en-CA" sz="6400" dirty="0" err="1" smtClean="0"/>
              <a:t>Resources&amp;Manufacturing&amp;Technology&amp;FDI</a:t>
            </a:r>
            <a:r>
              <a:rPr lang="en-CA" sz="6400" dirty="0" smtClean="0"/>
              <a:t>.</a:t>
            </a:r>
          </a:p>
          <a:p>
            <a:endParaRPr lang="en-CA" sz="6400" dirty="0" smtClean="0"/>
          </a:p>
          <a:p>
            <a:r>
              <a:rPr lang="en-CA" sz="6400" dirty="0" smtClean="0"/>
              <a:t>According </a:t>
            </a:r>
            <a:r>
              <a:rPr lang="en-CA" sz="6400" dirty="0"/>
              <a:t>to Statistics Canada, growth </a:t>
            </a:r>
            <a:r>
              <a:rPr lang="en-CA" sz="6400" dirty="0" smtClean="0"/>
              <a:t>of </a:t>
            </a:r>
            <a:r>
              <a:rPr lang="en-CA" sz="6400" dirty="0"/>
              <a:t>25-40yrs old between 2011 and 2016 is 6.94% (490k)...these are the condo buyers causing a lot of cranes.  </a:t>
            </a:r>
            <a:r>
              <a:rPr lang="en-CA" sz="6400" dirty="0" smtClean="0"/>
              <a:t>490k/couples/30stories/30units=272 cranes</a:t>
            </a:r>
          </a:p>
          <a:p>
            <a:endParaRPr lang="en-CA" sz="6400" dirty="0"/>
          </a:p>
          <a:p>
            <a:r>
              <a:rPr lang="en-CA" sz="6400" dirty="0" smtClean="0"/>
              <a:t>Uninsured LTV runs 55% nationally</a:t>
            </a:r>
          </a:p>
          <a:p>
            <a:endParaRPr lang="en-CA" sz="6400" dirty="0"/>
          </a:p>
          <a:p>
            <a:endParaRPr lang="en-CA" dirty="0"/>
          </a:p>
          <a:p>
            <a:endParaRPr lang="en-CA" dirty="0"/>
          </a:p>
          <a:p>
            <a:endParaRPr lang="en-CA" dirty="0" smtClean="0"/>
          </a:p>
          <a:p>
            <a:pPr marL="0" indent="0">
              <a:buNone/>
            </a:pPr>
            <a:endParaRPr lang="en-CA" dirty="0" smtClean="0"/>
          </a:p>
        </p:txBody>
      </p:sp>
    </p:spTree>
    <p:extLst>
      <p:ext uri="{BB962C8B-B14F-4D97-AF65-F5344CB8AC3E}">
        <p14:creationId xmlns:p14="http://schemas.microsoft.com/office/powerpoint/2010/main" val="1335322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2082"/>
          </a:xfrm>
        </p:spPr>
        <p:txBody>
          <a:bodyPr>
            <a:normAutofit fontScale="90000"/>
          </a:bodyPr>
          <a:lstStyle/>
          <a:p>
            <a:endParaRPr lang="en-CA" dirty="0"/>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45</a:t>
            </a:fld>
            <a:endParaRPr lang="en-US" dirty="0"/>
          </a:p>
        </p:txBody>
      </p:sp>
      <p:sp>
        <p:nvSpPr>
          <p:cNvPr id="8" name="Rectangle 7"/>
          <p:cNvSpPr/>
          <p:nvPr/>
        </p:nvSpPr>
        <p:spPr>
          <a:xfrm>
            <a:off x="457200" y="1047850"/>
            <a:ext cx="8357616" cy="5909310"/>
          </a:xfrm>
          <a:prstGeom prst="rect">
            <a:avLst/>
          </a:prstGeom>
        </p:spPr>
        <p:txBody>
          <a:bodyPr wrap="square">
            <a:spAutoFit/>
          </a:bodyPr>
          <a:lstStyle/>
          <a:p>
            <a:endParaRPr lang="en-CA" dirty="0" smtClean="0"/>
          </a:p>
          <a:p>
            <a:pPr marL="285750" indent="-285750">
              <a:buFont typeface="Arial" pitchFamily="34" charset="0"/>
              <a:buChar char="•"/>
            </a:pPr>
            <a:r>
              <a:rPr lang="en-CA" dirty="0" smtClean="0"/>
              <a:t>No </a:t>
            </a:r>
            <a:r>
              <a:rPr lang="en-CA" dirty="0"/>
              <a:t>systemic ‘dumb money’ .  Securitization is a non-event. </a:t>
            </a:r>
            <a:endParaRPr lang="en-CA" dirty="0" smtClean="0"/>
          </a:p>
          <a:p>
            <a:pPr marL="285750" indent="-285750">
              <a:buFont typeface="Arial" pitchFamily="34" charset="0"/>
              <a:buChar char="•"/>
            </a:pPr>
            <a:r>
              <a:rPr lang="en-CA" dirty="0" smtClean="0"/>
              <a:t>VCR &amp; YYZ are 35% of housing value annual turnover, yet people compare house pricing to the national income???</a:t>
            </a:r>
          </a:p>
          <a:p>
            <a:pPr marL="285750" indent="-285750">
              <a:buFont typeface="Arial" pitchFamily="34" charset="0"/>
              <a:buChar char="•"/>
            </a:pPr>
            <a:endParaRPr lang="en-CA" dirty="0"/>
          </a:p>
          <a:p>
            <a:pPr marL="285750" indent="-285750">
              <a:buFont typeface="Arial" pitchFamily="34" charset="0"/>
              <a:buChar char="•"/>
            </a:pPr>
            <a:r>
              <a:rPr lang="en-CA" dirty="0" smtClean="0"/>
              <a:t>Non standard loans…23% USA 2006, 5% CAN 2005, 7% CAN 2012</a:t>
            </a:r>
            <a:endParaRPr lang="en-CA" dirty="0"/>
          </a:p>
          <a:p>
            <a:pPr marL="285750" indent="-285750">
              <a:buFont typeface="Arial" pitchFamily="34" charset="0"/>
              <a:buChar char="•"/>
            </a:pPr>
            <a:endParaRPr lang="en-CA" dirty="0"/>
          </a:p>
          <a:p>
            <a:pPr marL="285750" indent="-285750">
              <a:buFont typeface="Arial" pitchFamily="34" charset="0"/>
              <a:buChar char="•"/>
            </a:pPr>
            <a:r>
              <a:rPr lang="en-CA" dirty="0"/>
              <a:t>Mortgage vintages have not gone bad.</a:t>
            </a:r>
          </a:p>
          <a:p>
            <a:pPr marL="285750" indent="-285750">
              <a:buFont typeface="Arial" pitchFamily="34" charset="0"/>
              <a:buChar char="•"/>
            </a:pPr>
            <a:endParaRPr lang="en-CA" dirty="0"/>
          </a:p>
          <a:p>
            <a:pPr marL="285750" indent="-285750">
              <a:buFont typeface="Arial" pitchFamily="34" charset="0"/>
              <a:buChar char="•"/>
            </a:pPr>
            <a:r>
              <a:rPr lang="en-CA" dirty="0"/>
              <a:t>STBANKX controls many industries.  Exchanges, AUM, Investment Banks, AUA, Student Loans, Credit Cards, Auto Loans, Toy Loans, HELOCs, Insurance, Regulations, Prime Brokerage, etc.</a:t>
            </a:r>
          </a:p>
          <a:p>
            <a:pPr marL="285750" indent="-285750">
              <a:buFont typeface="Arial" pitchFamily="34" charset="0"/>
              <a:buChar char="•"/>
            </a:pPr>
            <a:endParaRPr lang="en-CA" dirty="0"/>
          </a:p>
          <a:p>
            <a:pPr marL="285750" indent="-285750">
              <a:buFont typeface="Arial" pitchFamily="34" charset="0"/>
              <a:buChar char="•"/>
            </a:pPr>
            <a:r>
              <a:rPr lang="en-CA" dirty="0"/>
              <a:t>@ 4% Short Interest, STBANKX reaps 62M$ in cost of borrow from </a:t>
            </a:r>
            <a:r>
              <a:rPr lang="en-CA" dirty="0" err="1"/>
              <a:t>hedgies</a:t>
            </a:r>
            <a:r>
              <a:rPr lang="en-CA" dirty="0"/>
              <a:t>. [CM is 31B$mcap. 4%SI @ 5%annum is 62M$!!].  @ 1.5% </a:t>
            </a:r>
            <a:r>
              <a:rPr lang="en-CA" dirty="0" err="1"/>
              <a:t>NIMspread</a:t>
            </a:r>
            <a:r>
              <a:rPr lang="en-CA" dirty="0"/>
              <a:t>, 62M$ is like 4.1B$ in </a:t>
            </a:r>
            <a:r>
              <a:rPr lang="en-CA" dirty="0" smtClean="0"/>
              <a:t>loans</a:t>
            </a:r>
          </a:p>
          <a:p>
            <a:pPr marL="285750" indent="-285750">
              <a:buFont typeface="Arial" pitchFamily="34" charset="0"/>
              <a:buChar char="•"/>
            </a:pPr>
            <a:endParaRPr lang="en-CA" dirty="0"/>
          </a:p>
          <a:p>
            <a:pPr marL="285750" indent="-285750">
              <a:buFont typeface="Arial" pitchFamily="34" charset="0"/>
              <a:buChar char="•"/>
            </a:pPr>
            <a:r>
              <a:rPr lang="en-CA" dirty="0" smtClean="0"/>
              <a:t> </a:t>
            </a:r>
            <a:r>
              <a:rPr lang="en-CA" dirty="0"/>
              <a:t>All borrowers must qualify for a 5 </a:t>
            </a:r>
            <a:r>
              <a:rPr lang="en-CA" dirty="0" err="1"/>
              <a:t>yr</a:t>
            </a:r>
            <a:r>
              <a:rPr lang="en-CA" dirty="0"/>
              <a:t> fixed… even if they are asking for 3yr float.</a:t>
            </a:r>
          </a:p>
          <a:p>
            <a:pPr marL="285750" indent="-285750">
              <a:buFont typeface="Arial" pitchFamily="34" charset="0"/>
              <a:buChar char="•"/>
            </a:pPr>
            <a:r>
              <a:rPr lang="en-CA" dirty="0" smtClean="0"/>
              <a:t>No </a:t>
            </a:r>
            <a:r>
              <a:rPr lang="en-CA" dirty="0" err="1"/>
              <a:t>refi</a:t>
            </a:r>
            <a:r>
              <a:rPr lang="en-CA" dirty="0"/>
              <a:t> can take homeowners below 20% </a:t>
            </a:r>
            <a:r>
              <a:rPr lang="en-CA" dirty="0" smtClean="0"/>
              <a:t>equity. Spec </a:t>
            </a:r>
            <a:r>
              <a:rPr lang="en-CA" dirty="0"/>
              <a:t>buying (non owner occupied) requires 20% down + </a:t>
            </a:r>
            <a:r>
              <a:rPr lang="en-CA" dirty="0" smtClean="0"/>
              <a:t>insurance. 25yr </a:t>
            </a:r>
            <a:r>
              <a:rPr lang="en-CA" dirty="0"/>
              <a:t>max amortization on all CMHC loans.</a:t>
            </a:r>
          </a:p>
          <a:p>
            <a:pPr marL="285750" indent="-285750">
              <a:buFont typeface="Arial" pitchFamily="34" charset="0"/>
              <a:buChar char="•"/>
            </a:pPr>
            <a:r>
              <a:rPr lang="en-CA" dirty="0"/>
              <a:t>No more CMHC backing on </a:t>
            </a:r>
            <a:r>
              <a:rPr lang="en-CA" dirty="0" smtClean="0"/>
              <a:t>HELOCs. No </a:t>
            </a:r>
            <a:r>
              <a:rPr lang="en-CA" dirty="0"/>
              <a:t>CMHC on homes above 1M</a:t>
            </a:r>
            <a:r>
              <a:rPr lang="en-CA" dirty="0" smtClean="0"/>
              <a:t>$. </a:t>
            </a:r>
            <a:endParaRPr lang="en-CA" dirty="0"/>
          </a:p>
        </p:txBody>
      </p:sp>
    </p:spTree>
    <p:extLst>
      <p:ext uri="{BB962C8B-B14F-4D97-AF65-F5344CB8AC3E}">
        <p14:creationId xmlns:p14="http://schemas.microsoft.com/office/powerpoint/2010/main" val="4012306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Before deciding about Bubbles.</a:t>
            </a:r>
            <a:endParaRPr lang="en-CA" dirty="0"/>
          </a:p>
        </p:txBody>
      </p:sp>
      <p:sp>
        <p:nvSpPr>
          <p:cNvPr id="3" name="Content Placeholder 2"/>
          <p:cNvSpPr>
            <a:spLocks noGrp="1"/>
          </p:cNvSpPr>
          <p:nvPr>
            <p:ph idx="1"/>
          </p:nvPr>
        </p:nvSpPr>
        <p:spPr>
          <a:xfrm>
            <a:off x="457200" y="1417638"/>
            <a:ext cx="8229600" cy="4708525"/>
          </a:xfrm>
        </p:spPr>
        <p:txBody>
          <a:bodyPr>
            <a:normAutofit fontScale="55000" lnSpcReduction="20000"/>
          </a:bodyPr>
          <a:lstStyle/>
          <a:p>
            <a:r>
              <a:rPr lang="en-CA" dirty="0" smtClean="0"/>
              <a:t>Canada is recourse (except AB).  Defaulting homeowners cannot walk. They declare and the bank has claim to other assets if Foreclosure does not make the bank whole as a secured creditor.</a:t>
            </a:r>
          </a:p>
          <a:p>
            <a:r>
              <a:rPr lang="en-CA" dirty="0" smtClean="0"/>
              <a:t>Insurance applications are NOT vintage based. Each deal gets vetted &amp; approved.  So – no </a:t>
            </a:r>
            <a:r>
              <a:rPr lang="en-CA" dirty="0" err="1" smtClean="0"/>
              <a:t>putbacks</a:t>
            </a:r>
            <a:r>
              <a:rPr lang="en-CA" dirty="0"/>
              <a:t>!</a:t>
            </a:r>
            <a:endParaRPr lang="en-CA" dirty="0" smtClean="0"/>
          </a:p>
          <a:p>
            <a:r>
              <a:rPr lang="en-CA" dirty="0" smtClean="0"/>
              <a:t>Borrowers required to prove that the down-payment is theirs.</a:t>
            </a:r>
          </a:p>
          <a:p>
            <a:r>
              <a:rPr lang="en-CA" dirty="0" smtClean="0"/>
              <a:t>Banks do not ‘compete’ to lend in USA sense (no interstate billboards for fishing boat loans).  They are relationship lenders, aiming to take the entire fee wallet as recompense on any lowered interest rates offered.</a:t>
            </a:r>
          </a:p>
          <a:p>
            <a:r>
              <a:rPr lang="en-CA" dirty="0" smtClean="0"/>
              <a:t>When large commercial loans made do turn bad, banks will either workout, take the a foreclosure hit, or sell the debt to vultures.</a:t>
            </a:r>
          </a:p>
          <a:p>
            <a:r>
              <a:rPr lang="en-CA" dirty="0" smtClean="0"/>
              <a:t>ALL mortgages are term loans, regardless of amortization period. (3,5,7yrs)</a:t>
            </a:r>
            <a:endParaRPr lang="en-CA" dirty="0"/>
          </a:p>
          <a:p>
            <a:r>
              <a:rPr lang="en-CA" dirty="0" smtClean="0"/>
              <a:t>No NINJAs, No Liar Loans, No Teaser Rates, No Interest expense deductions, Max 2 CMHC’s per person</a:t>
            </a:r>
          </a:p>
          <a:p>
            <a:r>
              <a:rPr lang="en-CA" dirty="0" smtClean="0"/>
              <a:t>VCR outperformance began in advance of 1999 Hong Kong handoff, and continues as Asian wealth needs to be stored offshore.</a:t>
            </a:r>
          </a:p>
          <a:p>
            <a:r>
              <a:rPr lang="en-CA" dirty="0" smtClean="0"/>
              <a:t>Condo construction is tiny % of loan books.  It is 80% loan to costs instead of LTV.</a:t>
            </a:r>
          </a:p>
          <a:p>
            <a:endParaRPr lang="en-CA" dirty="0"/>
          </a:p>
        </p:txBody>
      </p:sp>
    </p:spTree>
    <p:extLst>
      <p:ext uri="{BB962C8B-B14F-4D97-AF65-F5344CB8AC3E}">
        <p14:creationId xmlns:p14="http://schemas.microsoft.com/office/powerpoint/2010/main" val="288626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Advice to shorts</a:t>
            </a:r>
            <a:endParaRPr lang="en-CA" dirty="0"/>
          </a:p>
        </p:txBody>
      </p:sp>
      <p:sp>
        <p:nvSpPr>
          <p:cNvPr id="3" name="Content Placeholder 2"/>
          <p:cNvSpPr>
            <a:spLocks noGrp="1"/>
          </p:cNvSpPr>
          <p:nvPr>
            <p:ph idx="1"/>
          </p:nvPr>
        </p:nvSpPr>
        <p:spPr/>
        <p:txBody>
          <a:bodyPr/>
          <a:lstStyle/>
          <a:p>
            <a:endParaRPr lang="en-C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385888"/>
            <a:ext cx="595312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551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Brian’s Advice to Shorts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Wait for a clear catalyst which could topple the affordability of consumer debt levels. </a:t>
            </a:r>
          </a:p>
          <a:p>
            <a:r>
              <a:rPr lang="en-CA" dirty="0" smtClean="0"/>
              <a:t>I rate shock</a:t>
            </a:r>
          </a:p>
          <a:p>
            <a:r>
              <a:rPr lang="en-CA" dirty="0" smtClean="0"/>
              <a:t>Employment shock</a:t>
            </a:r>
          </a:p>
          <a:p>
            <a:r>
              <a:rPr lang="en-CA" dirty="0" smtClean="0"/>
              <a:t>US recession</a:t>
            </a:r>
          </a:p>
          <a:p>
            <a:endParaRPr lang="en-CA" dirty="0"/>
          </a:p>
          <a:p>
            <a:pPr marL="0" indent="0">
              <a:buNone/>
            </a:pPr>
            <a:r>
              <a:rPr lang="en-CA" dirty="0" smtClean="0"/>
              <a:t>The proper short basket must include Sovereign -  CAD and GCB.</a:t>
            </a:r>
          </a:p>
          <a:p>
            <a:pPr marL="0" indent="0">
              <a:buNone/>
            </a:pPr>
            <a:r>
              <a:rPr lang="en-CA" dirty="0" smtClean="0"/>
              <a:t>*remember that GFC = housing bust + short term funding window @ zero + MBS investment </a:t>
            </a:r>
            <a:r>
              <a:rPr lang="en-CA" dirty="0" err="1" smtClean="0"/>
              <a:t>writedowns</a:t>
            </a:r>
            <a:r>
              <a:rPr lang="en-CA" dirty="0" smtClean="0"/>
              <a:t>.   Not a simple analogy to STBANKX in 2013</a:t>
            </a:r>
            <a:endParaRPr lang="en-CA" dirty="0"/>
          </a:p>
        </p:txBody>
      </p:sp>
    </p:spTree>
    <p:extLst>
      <p:ext uri="{BB962C8B-B14F-4D97-AF65-F5344CB8AC3E}">
        <p14:creationId xmlns:p14="http://schemas.microsoft.com/office/powerpoint/2010/main" val="36138396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 very much</a:t>
            </a:r>
            <a:endParaRPr lang="en-CA" dirty="0"/>
          </a:p>
        </p:txBody>
      </p:sp>
      <p:sp>
        <p:nvSpPr>
          <p:cNvPr id="3" name="Content Placeholder 2"/>
          <p:cNvSpPr>
            <a:spLocks noGrp="1"/>
          </p:cNvSpPr>
          <p:nvPr>
            <p:ph idx="1"/>
          </p:nvPr>
        </p:nvSpPr>
        <p:spPr/>
        <p:txBody>
          <a:bodyPr/>
          <a:lstStyle/>
          <a:p>
            <a:endParaRPr lang="en-CA"/>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528763"/>
            <a:ext cx="595312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74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Contents</a:t>
            </a:r>
          </a:p>
        </p:txBody>
      </p:sp>
      <p:sp>
        <p:nvSpPr>
          <p:cNvPr id="3" name="Content Placeholder 2"/>
          <p:cNvSpPr>
            <a:spLocks noGrp="1"/>
          </p:cNvSpPr>
          <p:nvPr>
            <p:ph idx="1"/>
          </p:nvPr>
        </p:nvSpPr>
        <p:spPr>
          <a:xfrm>
            <a:off x="457200" y="1187355"/>
            <a:ext cx="8229600" cy="4938808"/>
          </a:xfrm>
        </p:spPr>
        <p:txBody>
          <a:bodyPr>
            <a:normAutofit/>
          </a:bodyPr>
          <a:lstStyle/>
          <a:p>
            <a:pPr lvl="0" defTabSz="914400">
              <a:buFont typeface="Arial" pitchFamily="34" charset="0"/>
              <a:buChar char="•"/>
            </a:pPr>
            <a:r>
              <a:rPr lang="en-CA" dirty="0">
                <a:solidFill>
                  <a:prstClr val="black"/>
                </a:solidFill>
              </a:rPr>
              <a:t>What the Shorts see</a:t>
            </a:r>
          </a:p>
          <a:p>
            <a:pPr lvl="0" defTabSz="914400">
              <a:buFont typeface="Arial" pitchFamily="34" charset="0"/>
              <a:buChar char="•"/>
            </a:pPr>
            <a:r>
              <a:rPr lang="en-CA" dirty="0">
                <a:solidFill>
                  <a:prstClr val="black"/>
                </a:solidFill>
              </a:rPr>
              <a:t>Facts on the Ground</a:t>
            </a:r>
          </a:p>
          <a:p>
            <a:pPr lvl="0" defTabSz="914400">
              <a:buFont typeface="Arial" pitchFamily="34" charset="0"/>
              <a:buChar char="•"/>
            </a:pPr>
            <a:r>
              <a:rPr lang="en-CA" dirty="0">
                <a:solidFill>
                  <a:prstClr val="black"/>
                </a:solidFill>
              </a:rPr>
              <a:t>CMHC </a:t>
            </a:r>
            <a:r>
              <a:rPr lang="en-CA" dirty="0" smtClean="0">
                <a:solidFill>
                  <a:prstClr val="black"/>
                </a:solidFill>
              </a:rPr>
              <a:t>data</a:t>
            </a:r>
            <a:endParaRPr lang="en-CA" dirty="0">
              <a:solidFill>
                <a:prstClr val="black"/>
              </a:solidFill>
            </a:endParaRPr>
          </a:p>
          <a:p>
            <a:pPr lvl="0" defTabSz="914400">
              <a:buFont typeface="Arial" pitchFamily="34" charset="0"/>
              <a:buChar char="•"/>
            </a:pPr>
            <a:r>
              <a:rPr lang="en-CA" dirty="0">
                <a:solidFill>
                  <a:prstClr val="black"/>
                </a:solidFill>
              </a:rPr>
              <a:t>Toronto is ground zero</a:t>
            </a:r>
          </a:p>
          <a:p>
            <a:pPr lvl="0" defTabSz="914400">
              <a:buFont typeface="Arial" pitchFamily="34" charset="0"/>
              <a:buChar char="•"/>
            </a:pPr>
            <a:r>
              <a:rPr lang="en-CA" dirty="0">
                <a:solidFill>
                  <a:prstClr val="black"/>
                </a:solidFill>
              </a:rPr>
              <a:t>Bank </a:t>
            </a:r>
            <a:r>
              <a:rPr lang="en-CA" dirty="0" smtClean="0">
                <a:solidFill>
                  <a:prstClr val="black"/>
                </a:solidFill>
              </a:rPr>
              <a:t>sensitivity </a:t>
            </a:r>
            <a:r>
              <a:rPr lang="en-CA" dirty="0">
                <a:solidFill>
                  <a:prstClr val="black"/>
                </a:solidFill>
              </a:rPr>
              <a:t>to consumer debt</a:t>
            </a:r>
          </a:p>
          <a:p>
            <a:pPr lvl="0" defTabSz="914400">
              <a:buFont typeface="Arial" pitchFamily="34" charset="0"/>
              <a:buChar char="•"/>
            </a:pPr>
            <a:r>
              <a:rPr lang="en-CA" dirty="0">
                <a:solidFill>
                  <a:prstClr val="black"/>
                </a:solidFill>
              </a:rPr>
              <a:t>What Brian thinks Shorts are missing</a:t>
            </a:r>
          </a:p>
          <a:p>
            <a:pPr lvl="0" defTabSz="914400">
              <a:buFont typeface="Arial" pitchFamily="34" charset="0"/>
              <a:buChar char="•"/>
            </a:pPr>
            <a:r>
              <a:rPr lang="en-CA" dirty="0">
                <a:solidFill>
                  <a:prstClr val="black"/>
                </a:solidFill>
              </a:rPr>
              <a:t>Brian’s advice for shorts</a:t>
            </a:r>
          </a:p>
          <a:p>
            <a:pPr lvl="0" defTabSz="914400">
              <a:buFont typeface="Arial" pitchFamily="34" charset="0"/>
              <a:buChar char="•"/>
            </a:pPr>
            <a:r>
              <a:rPr lang="en-CA" dirty="0">
                <a:solidFill>
                  <a:prstClr val="black"/>
                </a:solidFill>
              </a:rPr>
              <a:t>Name that Canadian!</a:t>
            </a:r>
          </a:p>
          <a:p>
            <a:pPr marL="0" indent="0">
              <a:buNone/>
            </a:pPr>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5</a:t>
            </a:fld>
            <a:endParaRPr lang="en-US" dirty="0"/>
          </a:p>
        </p:txBody>
      </p:sp>
    </p:spTree>
    <p:extLst>
      <p:ext uri="{BB962C8B-B14F-4D97-AF65-F5344CB8AC3E}">
        <p14:creationId xmlns:p14="http://schemas.microsoft.com/office/powerpoint/2010/main" val="510197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&amp; Video</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50</a:t>
            </a:fld>
            <a:endParaRPr lang="en-US" dirty="0"/>
          </a:p>
        </p:txBody>
      </p:sp>
    </p:spTree>
    <p:extLst>
      <p:ext uri="{BB962C8B-B14F-4D97-AF65-F5344CB8AC3E}">
        <p14:creationId xmlns:p14="http://schemas.microsoft.com/office/powerpoint/2010/main" val="4111039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975187"/>
            <a:ext cx="7846215" cy="3415943"/>
          </a:xfrm>
        </p:spPr>
        <p:txBody>
          <a:bodyPr>
            <a:normAutofit fontScale="90000"/>
          </a:bodyPr>
          <a:lstStyle/>
          <a:p>
            <a:r>
              <a:rPr lang="en-CA" sz="1300" dirty="0"/>
              <a:t>This presentation is solely the work of Brian Bosse. Although the author is a registered Portfolio Manager with Goodman &amp; Company, Investment Counsel Inc. (“GICI”), this is not an official publication of GICI and the author is not a GICI research </a:t>
            </a:r>
            <a:r>
              <a:rPr lang="en-CA" sz="1300" dirty="0" smtClean="0"/>
              <a:t>analyst. </a:t>
            </a:r>
            <a:r>
              <a:rPr lang="en-CA" sz="1300" dirty="0"/>
              <a:t>The views (including any recommendations) expressed in this material are those of the author alone, and they have not been approved by, and are not necessarily those of, GICI or its parent company, Dundee Corporation. </a:t>
            </a:r>
            <a:br>
              <a:rPr lang="en-CA" sz="1300" dirty="0"/>
            </a:br>
            <a:r>
              <a:rPr lang="en-CA" sz="1300" dirty="0"/>
              <a:t/>
            </a:r>
            <a:br>
              <a:rPr lang="en-CA" sz="1300" dirty="0"/>
            </a:br>
            <a:r>
              <a:rPr lang="en-CA" sz="1300" dirty="0"/>
              <a:t>Assumptions, opinions and estimates constitute the author’s judgment as of the date of this material and are subject to change without notice.  The information contained in this presentation has been compiled from sources believed to be reliable, however, we make no guarantee, representation or warranty, expressed or implied, as to such information’s accuracy or completeness.  No representation or warranty, express or implied, is made as to the fairness, accuracy, or completeness or correctness of the information, opinions and conclusions contained in this presentation.  None of GICI, its directors, employees or agents, or any other person accepts any liability, including, without limitation, any liability arising out of fault or negligence, for any loss arising from the use of information contained in this presentation</a:t>
            </a:r>
            <a:br>
              <a:rPr lang="en-CA" sz="1300" dirty="0"/>
            </a:br>
            <a:r>
              <a:rPr lang="en-CA" sz="1300" dirty="0"/>
              <a:t/>
            </a:r>
            <a:br>
              <a:rPr lang="en-CA" sz="1300" dirty="0"/>
            </a:br>
            <a:r>
              <a:rPr lang="en-CA" sz="1300" dirty="0"/>
              <a:t>The information contained in this presentation is not investment or financial product advice and is not intended to be used as the basis for making an investment decision.  This presentation has been prepared without taking into account the investment objectives, financial situation or particular needs of any particular person.  Past performance is not indicative of future results and no returns are guaranteed. </a:t>
            </a:r>
            <a:br>
              <a:rPr lang="en-CA" sz="1300" dirty="0"/>
            </a:br>
            <a:r>
              <a:rPr lang="en-CA" sz="1300" dirty="0"/>
              <a:t> </a:t>
            </a:r>
            <a:br>
              <a:rPr lang="en-CA" sz="1300" dirty="0"/>
            </a:br>
            <a:r>
              <a:rPr lang="en-CA" sz="1300" dirty="0"/>
              <a:t>This presentation is for information purposes only and is neither a solicitation for the purchase of securities nor an offer of securities. </a:t>
            </a:r>
            <a:br>
              <a:rPr lang="en-CA" sz="1300" dirty="0"/>
            </a:br>
            <a:r>
              <a:rPr lang="en-CA" sz="1300" dirty="0"/>
              <a:t> </a:t>
            </a:r>
            <a:br>
              <a:rPr lang="en-CA" sz="1300" dirty="0"/>
            </a:br>
            <a:r>
              <a:rPr lang="en-CA" sz="1300" dirty="0"/>
              <a:t>No part of this publication may be reproduced without the express written consent of GICI and Brian Bosse</a:t>
            </a:r>
            <a:r>
              <a:rPr lang="en-CA" sz="1300" dirty="0" smtClean="0"/>
              <a:t>.</a:t>
            </a:r>
            <a:endParaRPr lang="en-CA" dirty="0"/>
          </a:p>
        </p:txBody>
      </p:sp>
      <p:sp>
        <p:nvSpPr>
          <p:cNvPr id="3" name="Subtitle 2"/>
          <p:cNvSpPr>
            <a:spLocks noGrp="1"/>
          </p:cNvSpPr>
          <p:nvPr>
            <p:ph type="subTitle" idx="1"/>
          </p:nvPr>
        </p:nvSpPr>
        <p:spPr/>
        <p:txBody>
          <a:bodyPr>
            <a:normAutofit fontScale="85000" lnSpcReduction="10000"/>
          </a:bodyPr>
          <a:lstStyle/>
          <a:p>
            <a:r>
              <a:rPr lang="en-CA" dirty="0" smtClean="0"/>
              <a:t>Brian Bosse, CFA.  Vice President, Portfolio Manager</a:t>
            </a:r>
            <a:endParaRPr lang="en-CA" dirty="0"/>
          </a:p>
        </p:txBody>
      </p:sp>
      <p:sp>
        <p:nvSpPr>
          <p:cNvPr id="4" name="Date Placeholder 3"/>
          <p:cNvSpPr>
            <a:spLocks noGrp="1"/>
          </p:cNvSpPr>
          <p:nvPr>
            <p:ph type="dt" sz="half" idx="10"/>
          </p:nvPr>
        </p:nvSpPr>
        <p:spPr/>
        <p:txBody>
          <a:bodyPr/>
          <a:lstStyle/>
          <a:p>
            <a:fld id="{E569A56B-0B18-E042-9A90-33C4DF2A6BC3}" type="datetime1">
              <a:rPr lang="en-CA" smtClean="0"/>
              <a:t>20/06/2013</a:t>
            </a:fld>
            <a:endParaRPr lang="en-US" dirty="0"/>
          </a:p>
        </p:txBody>
      </p:sp>
    </p:spTree>
    <p:extLst>
      <p:ext uri="{BB962C8B-B14F-4D97-AF65-F5344CB8AC3E}">
        <p14:creationId xmlns:p14="http://schemas.microsoft.com/office/powerpoint/2010/main" val="104958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dirty="0" smtClean="0"/>
              <a:t>What the Shorts see</a:t>
            </a:r>
            <a:endParaRPr lang="en-CA" dirty="0"/>
          </a:p>
        </p:txBody>
      </p:sp>
      <p:sp>
        <p:nvSpPr>
          <p:cNvPr id="2" name="Date Placeholder 1"/>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3" name="Footer Placeholder 2"/>
          <p:cNvSpPr>
            <a:spLocks noGrp="1"/>
          </p:cNvSpPr>
          <p:nvPr>
            <p:ph type="ftr" sz="quarter" idx="11"/>
          </p:nvPr>
        </p:nvSpPr>
        <p:spPr/>
        <p:txBody>
          <a:bodyPr/>
          <a:lstStyle/>
          <a:p>
            <a:r>
              <a:rPr lang="en-US" smtClean="0"/>
              <a:t>| |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4" name="Slide Number Placeholder 3"/>
          <p:cNvSpPr>
            <a:spLocks noGrp="1"/>
          </p:cNvSpPr>
          <p:nvPr>
            <p:ph type="sldNum" sz="quarter" idx="12"/>
          </p:nvPr>
        </p:nvSpPr>
        <p:spPr/>
        <p:txBody>
          <a:bodyPr/>
          <a:lstStyle/>
          <a:p>
            <a:fld id="{FF4F21D0-9DF6-984D-81F3-EA260B273F57}" type="slidenum">
              <a:rPr lang="en-US" smtClean="0"/>
              <a:pPr/>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1554163"/>
            <a:ext cx="59499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13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504968"/>
            <a:ext cx="8229600" cy="5621196"/>
          </a:xfrm>
        </p:spPr>
        <p:txBody>
          <a:bodyPr>
            <a:normAutofit/>
          </a:bodyPr>
          <a:lstStyle/>
          <a:p>
            <a:pPr lvl="0" defTabSz="914400">
              <a:buFont typeface="Arial" pitchFamily="34" charset="0"/>
              <a:buChar char="•"/>
            </a:pPr>
            <a:r>
              <a:rPr lang="en-CA" sz="2800" dirty="0">
                <a:solidFill>
                  <a:prstClr val="black"/>
                </a:solidFill>
              </a:rPr>
              <a:t>PICTURE – </a:t>
            </a:r>
            <a:r>
              <a:rPr lang="en-CA" sz="2800" dirty="0" smtClean="0">
                <a:solidFill>
                  <a:prstClr val="black"/>
                </a:solidFill>
              </a:rPr>
              <a:t>STBANKX exposed </a:t>
            </a:r>
            <a:r>
              <a:rPr lang="en-CA" sz="2800" dirty="0">
                <a:solidFill>
                  <a:prstClr val="black"/>
                </a:solidFill>
              </a:rPr>
              <a:t>to consumer debt </a:t>
            </a:r>
            <a:r>
              <a:rPr lang="en-CA" sz="2800" dirty="0" smtClean="0">
                <a:solidFill>
                  <a:prstClr val="black"/>
                </a:solidFill>
              </a:rPr>
              <a:t>levels equal to </a:t>
            </a:r>
            <a:r>
              <a:rPr lang="en-CA" sz="2800" dirty="0">
                <a:solidFill>
                  <a:prstClr val="black"/>
                </a:solidFill>
              </a:rPr>
              <a:t>US consumer levels in </a:t>
            </a:r>
            <a:r>
              <a:rPr lang="en-CA" sz="2800" dirty="0" smtClean="0">
                <a:solidFill>
                  <a:prstClr val="black"/>
                </a:solidFill>
              </a:rPr>
              <a:t>2007.  </a:t>
            </a:r>
            <a:r>
              <a:rPr lang="en-CA" sz="2800" dirty="0">
                <a:solidFill>
                  <a:prstClr val="black"/>
                </a:solidFill>
              </a:rPr>
              <a:t>And housing bubble too boot!</a:t>
            </a:r>
          </a:p>
          <a:p>
            <a:pPr lvl="0" defTabSz="914400">
              <a:buFont typeface="Arial" pitchFamily="34" charset="0"/>
              <a:buChar char="•"/>
            </a:pPr>
            <a:r>
              <a:rPr lang="en-CA" sz="2800" dirty="0">
                <a:solidFill>
                  <a:prstClr val="black"/>
                </a:solidFill>
              </a:rPr>
              <a:t>THE BET – H</a:t>
            </a:r>
            <a:r>
              <a:rPr lang="en-CA" sz="2800" dirty="0" smtClean="0">
                <a:solidFill>
                  <a:prstClr val="black"/>
                </a:solidFill>
              </a:rPr>
              <a:t>ousing </a:t>
            </a:r>
            <a:r>
              <a:rPr lang="en-CA" sz="2800" dirty="0">
                <a:solidFill>
                  <a:prstClr val="black"/>
                </a:solidFill>
              </a:rPr>
              <a:t>rolls </a:t>
            </a:r>
            <a:r>
              <a:rPr lang="en-CA" sz="2800" dirty="0" smtClean="0">
                <a:solidFill>
                  <a:prstClr val="black"/>
                </a:solidFill>
              </a:rPr>
              <a:t>over. ERGO </a:t>
            </a:r>
            <a:r>
              <a:rPr lang="en-CA" sz="2800" dirty="0">
                <a:solidFill>
                  <a:prstClr val="black"/>
                </a:solidFill>
              </a:rPr>
              <a:t>banks will be holding underwater mortgages and consumer debts gone bad.  ERGO </a:t>
            </a:r>
            <a:r>
              <a:rPr lang="en-CA" sz="2800" dirty="0" smtClean="0">
                <a:solidFill>
                  <a:prstClr val="black"/>
                </a:solidFill>
              </a:rPr>
              <a:t>banks </a:t>
            </a:r>
            <a:r>
              <a:rPr lang="en-CA" sz="2800" dirty="0" err="1" smtClean="0">
                <a:solidFill>
                  <a:prstClr val="black"/>
                </a:solidFill>
              </a:rPr>
              <a:t>Istatement</a:t>
            </a:r>
            <a:r>
              <a:rPr lang="en-CA" sz="2800" dirty="0" smtClean="0">
                <a:solidFill>
                  <a:prstClr val="black"/>
                </a:solidFill>
              </a:rPr>
              <a:t> losses &amp; </a:t>
            </a:r>
            <a:r>
              <a:rPr lang="en-CA" sz="2800" dirty="0" err="1" smtClean="0">
                <a:solidFill>
                  <a:prstClr val="black"/>
                </a:solidFill>
              </a:rPr>
              <a:t>Bsheets</a:t>
            </a:r>
            <a:r>
              <a:rPr lang="en-CA" sz="2800" dirty="0" smtClean="0">
                <a:solidFill>
                  <a:prstClr val="black"/>
                </a:solidFill>
              </a:rPr>
              <a:t>  losses.</a:t>
            </a:r>
            <a:endParaRPr lang="en-CA" sz="2800" dirty="0">
              <a:solidFill>
                <a:prstClr val="black"/>
              </a:solidFill>
            </a:endParaRPr>
          </a:p>
          <a:p>
            <a:pPr lvl="0" defTabSz="914400">
              <a:buFont typeface="Arial" pitchFamily="34" charset="0"/>
              <a:buChar char="•"/>
            </a:pPr>
            <a:r>
              <a:rPr lang="en-CA" sz="2800" dirty="0">
                <a:solidFill>
                  <a:prstClr val="black"/>
                </a:solidFill>
              </a:rPr>
              <a:t>THE PRIZE - 1989 STBANKX had TRA of -29%USD 07/31/89 to 09/28/90, </a:t>
            </a:r>
            <a:r>
              <a:rPr lang="en-CA" sz="2800" dirty="0" err="1">
                <a:solidFill>
                  <a:prstClr val="black"/>
                </a:solidFill>
              </a:rPr>
              <a:t>vs</a:t>
            </a:r>
            <a:r>
              <a:rPr lang="en-CA" sz="2800" dirty="0">
                <a:solidFill>
                  <a:prstClr val="black"/>
                </a:solidFill>
              </a:rPr>
              <a:t> SPX -</a:t>
            </a:r>
            <a:r>
              <a:rPr lang="en-CA" sz="2800" dirty="0" smtClean="0">
                <a:solidFill>
                  <a:prstClr val="black"/>
                </a:solidFill>
              </a:rPr>
              <a:t>11.5 </a:t>
            </a:r>
            <a:r>
              <a:rPr lang="en-CA" sz="2800" dirty="0" err="1" smtClean="0">
                <a:solidFill>
                  <a:prstClr val="black"/>
                </a:solidFill>
              </a:rPr>
              <a:t>vs</a:t>
            </a:r>
            <a:r>
              <a:rPr lang="en-CA" sz="2800" dirty="0" smtClean="0">
                <a:solidFill>
                  <a:prstClr val="black"/>
                </a:solidFill>
              </a:rPr>
              <a:t> </a:t>
            </a:r>
            <a:r>
              <a:rPr lang="en-CA" sz="2800" dirty="0">
                <a:solidFill>
                  <a:prstClr val="black"/>
                </a:solidFill>
              </a:rPr>
              <a:t>10yrGCAN yield moved from 8-12%!]. </a:t>
            </a:r>
            <a:endParaRPr lang="en-CA" sz="2800" dirty="0" smtClean="0">
              <a:solidFill>
                <a:prstClr val="black"/>
              </a:solidFill>
            </a:endParaRPr>
          </a:p>
          <a:p>
            <a:pPr lvl="0" defTabSz="914400">
              <a:buFont typeface="Arial" pitchFamily="34" charset="0"/>
              <a:buChar char="•"/>
            </a:pPr>
            <a:r>
              <a:rPr lang="en-CA" sz="2800" dirty="0" smtClean="0">
                <a:solidFill>
                  <a:prstClr val="black"/>
                </a:solidFill>
              </a:rPr>
              <a:t>THE PRIZE - Great </a:t>
            </a:r>
            <a:r>
              <a:rPr lang="en-CA" sz="2800" dirty="0">
                <a:solidFill>
                  <a:prstClr val="black"/>
                </a:solidFill>
              </a:rPr>
              <a:t>Recession BKX had TRA -27% 01/01/07-03/31/09 vs. SPX -44</a:t>
            </a:r>
            <a:r>
              <a:rPr lang="en-CA" sz="2800" dirty="0" smtClean="0">
                <a:solidFill>
                  <a:prstClr val="black"/>
                </a:solidFill>
              </a:rPr>
              <a:t>%</a:t>
            </a:r>
            <a:endParaRPr lang="en-CA" sz="2800" dirty="0">
              <a:solidFill>
                <a:prstClr val="black"/>
              </a:solidFill>
            </a:endParaRPr>
          </a:p>
          <a:p>
            <a:pPr marL="0" indent="0">
              <a:buNone/>
            </a:pPr>
            <a:endParaRPr lang="en-CA" dirty="0"/>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7</a:t>
            </a:fld>
            <a:endParaRPr lang="en-US" dirty="0"/>
          </a:p>
        </p:txBody>
      </p:sp>
    </p:spTree>
    <p:extLst>
      <p:ext uri="{BB962C8B-B14F-4D97-AF65-F5344CB8AC3E}">
        <p14:creationId xmlns:p14="http://schemas.microsoft.com/office/powerpoint/2010/main" val="3912787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 of the ‘Prize’</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r>
              <a:rPr lang="en-CA" smtClean="0"/>
              <a:t>|   </a:t>
            </a:r>
            <a:fld id="{D33976C4-8E23-DE44-BFC7-D4404315A2B8}" type="datetime1">
              <a:rPr lang="en-CA" smtClean="0"/>
              <a:pPr/>
              <a:t>20/06/2013</a:t>
            </a:fld>
            <a:endParaRPr lang="en-US" dirty="0"/>
          </a:p>
        </p:txBody>
      </p:sp>
      <p:sp>
        <p:nvSpPr>
          <p:cNvPr id="5" name="Footer Placeholder 4"/>
          <p:cNvSpPr>
            <a:spLocks noGrp="1"/>
          </p:cNvSpPr>
          <p:nvPr>
            <p:ph type="ftr" sz="quarter" idx="11"/>
          </p:nvPr>
        </p:nvSpPr>
        <p:spPr/>
        <p:txBody>
          <a:bodyPr/>
          <a:lstStyle/>
          <a:p>
            <a:r>
              <a:rPr lang="en-US" smtClean="0"/>
              <a:t>|  </a:t>
            </a:r>
            <a:r>
              <a:rPr lang="en-US" b="1" smtClean="0">
                <a:solidFill>
                  <a:schemeClr val="accent2"/>
                </a:solidFill>
              </a:rPr>
              <a:t>GOODMAN </a:t>
            </a:r>
            <a:r>
              <a:rPr lang="en-US" b="1" smtClean="0">
                <a:solidFill>
                  <a:srgbClr val="005595"/>
                </a:solidFill>
              </a:rPr>
              <a:t>&amp; COMPANY, INVESTMENT COUNSEL INC.</a:t>
            </a:r>
            <a:endParaRPr lang="en-US" smtClean="0">
              <a:solidFill>
                <a:srgbClr val="D59F0F"/>
              </a:solidFill>
            </a:endParaRPr>
          </a:p>
          <a:p>
            <a:endParaRPr lang="en-US" dirty="0"/>
          </a:p>
        </p:txBody>
      </p:sp>
      <p:sp>
        <p:nvSpPr>
          <p:cNvPr id="6" name="Slide Number Placeholder 5"/>
          <p:cNvSpPr>
            <a:spLocks noGrp="1"/>
          </p:cNvSpPr>
          <p:nvPr>
            <p:ph type="sldNum" sz="quarter" idx="12"/>
          </p:nvPr>
        </p:nvSpPr>
        <p:spPr/>
        <p:txBody>
          <a:bodyPr/>
          <a:lstStyle/>
          <a:p>
            <a:fld id="{FF4F21D0-9DF6-984D-81F3-EA260B273F57}" type="slidenum">
              <a:rPr lang="en-US" smtClean="0"/>
              <a:pPr/>
              <a:t>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417638"/>
            <a:ext cx="8229600" cy="470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895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short thesis</a:t>
            </a:r>
            <a:endParaRPr lang="en-CA" dirty="0"/>
          </a:p>
        </p:txBody>
      </p:sp>
      <p:sp>
        <p:nvSpPr>
          <p:cNvPr id="3" name="Content Placeholder 2"/>
          <p:cNvSpPr>
            <a:spLocks noGrp="1"/>
          </p:cNvSpPr>
          <p:nvPr>
            <p:ph idx="1"/>
          </p:nvPr>
        </p:nvSpPr>
        <p:spPr/>
        <p:txBody>
          <a:bodyPr/>
          <a:lstStyle/>
          <a:p>
            <a:pPr marL="0" indent="0">
              <a:buNone/>
            </a:pPr>
            <a:r>
              <a:rPr lang="en-CA" i="1" dirty="0" smtClean="0"/>
              <a:t>All housing bubbles crush all banks, everywhere, because it was true in USA last time. </a:t>
            </a:r>
            <a:r>
              <a:rPr lang="en-CA" i="1" dirty="0"/>
              <a:t>[</a:t>
            </a:r>
            <a:r>
              <a:rPr lang="en-CA" i="1" dirty="0" smtClean="0"/>
              <a:t>STBANKX 2013-15 = KBW 2007-09 = STBANKX 1989-90]</a:t>
            </a:r>
          </a:p>
          <a:p>
            <a:pPr marL="0" indent="0">
              <a:buNone/>
            </a:pPr>
            <a:endParaRPr lang="en-CA" i="1" dirty="0"/>
          </a:p>
          <a:p>
            <a:pPr marL="0" indent="0">
              <a:buNone/>
            </a:pPr>
            <a:endParaRPr lang="en-CA" i="1" dirty="0" smtClean="0"/>
          </a:p>
          <a:p>
            <a:pPr marL="0" indent="0">
              <a:buNone/>
            </a:pPr>
            <a:r>
              <a:rPr lang="en-CA" i="1" dirty="0" smtClean="0"/>
              <a:t>They are betting that huge wave of Jingle Mail is coming very soon.  They have been making this bet, off and on, since 2008.</a:t>
            </a:r>
          </a:p>
        </p:txBody>
      </p:sp>
    </p:spTree>
    <p:extLst>
      <p:ext uri="{BB962C8B-B14F-4D97-AF65-F5344CB8AC3E}">
        <p14:creationId xmlns:p14="http://schemas.microsoft.com/office/powerpoint/2010/main" val="188756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46B86"/>
      </a:dk2>
      <a:lt2>
        <a:srgbClr val="C5D1D7"/>
      </a:lt2>
      <a:accent1>
        <a:srgbClr val="114979"/>
      </a:accent1>
      <a:accent2>
        <a:srgbClr val="D59F0F"/>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2414</TotalTime>
  <Words>2154</Words>
  <Application>Microsoft Office PowerPoint</Application>
  <PresentationFormat>On-screen Show (4:3)</PresentationFormat>
  <Paragraphs>242</Paragraphs>
  <Slides>51</Slides>
  <Notes>23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Things to consider before shorting Canadian banks</vt:lpstr>
      <vt:lpstr>As the only Canuck in Vail…. </vt:lpstr>
      <vt:lpstr>Terminology</vt:lpstr>
      <vt:lpstr>What are we taking about?</vt:lpstr>
      <vt:lpstr>Contents</vt:lpstr>
      <vt:lpstr>What the Shorts see</vt:lpstr>
      <vt:lpstr>PowerPoint Presentation</vt:lpstr>
      <vt:lpstr>History of the ‘Prize’</vt:lpstr>
      <vt:lpstr>The short thesis</vt:lpstr>
      <vt:lpstr>Would you buy Japan banks based on this chart?</vt:lpstr>
      <vt:lpstr>Comparative Housing charts</vt:lpstr>
      <vt:lpstr>Not a robust comparison.  FX adjustment kills the argument</vt:lpstr>
      <vt:lpstr>Facts on the ground</vt:lpstr>
      <vt:lpstr>National Median Family Income is 66k$</vt:lpstr>
      <vt:lpstr>4 adjustments needed. AND ALL make Canada look better than shorts think it is. A – add NPISH incomes to Canada data B – Add unincorporated debts to USA data C – Factor adjustment for NPISH size being larger in USA than Canada.  We have no ‘non-profit’ schools and hospitals compared to USA. D – Adjust for core disposable income stability in Canada vs USA.  Specifically 4% healthcare spending by consumers versus 17%, and that illness has less affect upon creditworthiness.</vt:lpstr>
      <vt:lpstr>PowerPoint Presentation</vt:lpstr>
      <vt:lpstr>PowerPoint Presentation</vt:lpstr>
      <vt:lpstr>PowerPoint Presentation</vt:lpstr>
      <vt:lpstr>PowerPoint Presentation</vt:lpstr>
      <vt:lpstr>PowerPoint Presentation</vt:lpstr>
      <vt:lpstr>Beware of Data Mirages</vt:lpstr>
      <vt:lpstr>These are hand calculated proxies for Home owner’s equity percentage, in each country.  Both data sets are indexed to 100 level in 1990.  We can clearly see that the two systems have shown different volatility characteristics.   What about the Green line makes you think that a large ‘everyone is underwater’ moment is coming? </vt:lpstr>
      <vt:lpstr>CMHC</vt:lpstr>
      <vt:lpstr>Canada Mortgage &amp; Housing Corporation</vt:lpstr>
      <vt:lpstr>PowerPoint Presentation</vt:lpstr>
      <vt:lpstr>PowerPoint Presentation</vt:lpstr>
      <vt:lpstr>PowerPoint Presentation</vt:lpstr>
      <vt:lpstr>PowerPoint Presentation</vt:lpstr>
      <vt:lpstr>Loan Vintage Data</vt:lpstr>
      <vt:lpstr>Toronto</vt:lpstr>
      <vt:lpstr>154 Cranes</vt:lpstr>
      <vt:lpstr>PowerPoint Presentation</vt:lpstr>
      <vt:lpstr>PowerPoint Presentation</vt:lpstr>
      <vt:lpstr>Housing rollover cannot kill STBANKX</vt:lpstr>
      <vt:lpstr>The 35$B annual pie</vt:lpstr>
      <vt:lpstr>Income Statement overview (rbc)</vt:lpstr>
      <vt:lpstr>Quickie Comp. Chart (rbc)</vt:lpstr>
      <vt:lpstr>PowerPoint Presentation</vt:lpstr>
      <vt:lpstr>PowerPoint Presentation</vt:lpstr>
      <vt:lpstr>STBANKX shareholder base, eg.</vt:lpstr>
      <vt:lpstr>THOUGHT EXPERIMENT - When does Housing create an Existential Threat to STBANKX?</vt:lpstr>
      <vt:lpstr>What Shorts should focus on</vt:lpstr>
      <vt:lpstr>Behavioural Framing Issues with “The Bet”</vt:lpstr>
      <vt:lpstr>PowerPoint Presentation</vt:lpstr>
      <vt:lpstr>PowerPoint Presentation</vt:lpstr>
      <vt:lpstr>Before deciding about Bubbles.</vt:lpstr>
      <vt:lpstr>Advice to shorts</vt:lpstr>
      <vt:lpstr>Brian’s Advice to Shorts</vt:lpstr>
      <vt:lpstr>Thank you very much</vt:lpstr>
      <vt:lpstr>Questions &amp; Video</vt:lpstr>
      <vt:lpstr>This presentation is solely the work of Brian Bosse. Although the author is a registered Portfolio Manager with Goodman &amp; Company, Investment Counsel Inc. (“GICI”), this is not an official publication of GICI and the author is not a GICI research analyst. The views (including any recommendations) expressed in this material are those of the author alone, and they have not been approved by, and are not necessarily those of, GICI or its parent company, Dundee Corporation.   Assumptions, opinions and estimates constitute the author’s judgment as of the date of this material and are subject to change without notice.  The information contained in this presentation has been compiled from sources believed to be reliable, however, we make no guarantee, representation or warranty, expressed or implied, as to such information’s accuracy or completeness.  No representation or warranty, express or implied, is made as to the fairness, accuracy, or completeness or correctness of the information, opinions and conclusions contained in this presentation.  None of GICI, its directors, employees or agents, or any other person accepts any liability, including, without limitation, any liability arising out of fault or negligence, for any loss arising from the use of information contained in this presentation  The information contained in this presentation is not investment or financial product advice and is not intended to be used as the basis for making an investment decision.  This presentation has been prepared without taking into account the investment objectives, financial situation or particular needs of any particular person.  Past performance is not indicative of future results and no returns are guaranteed.    This presentation is for information purposes only and is neither a solicitation for the purchase of securities nor an offer of securities.    No part of this publication may be reproduced without the express written consent of GICI and Brian Bosse.</vt:lpstr>
    </vt:vector>
  </TitlesOfParts>
  <Company>DGC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Bosse</dc:creator>
  <cp:keywords>Vail 2013</cp:keywords>
  <cp:lastModifiedBy>Bluespring</cp:lastModifiedBy>
  <cp:revision>208</cp:revision>
  <cp:lastPrinted>2013-01-14T17:25:22Z</cp:lastPrinted>
  <dcterms:created xsi:type="dcterms:W3CDTF">2013-01-09T19:33:22Z</dcterms:created>
  <dcterms:modified xsi:type="dcterms:W3CDTF">2013-06-20T20:55:13Z</dcterms:modified>
</cp:coreProperties>
</file>