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28"/>
  </p:notesMasterIdLst>
  <p:sldIdLst>
    <p:sldId id="256" r:id="rId2"/>
    <p:sldId id="257" r:id="rId3"/>
    <p:sldId id="261" r:id="rId4"/>
    <p:sldId id="274" r:id="rId5"/>
    <p:sldId id="276" r:id="rId6"/>
    <p:sldId id="260" r:id="rId7"/>
    <p:sldId id="267" r:id="rId8"/>
    <p:sldId id="259" r:id="rId9"/>
    <p:sldId id="263" r:id="rId10"/>
    <p:sldId id="277" r:id="rId11"/>
    <p:sldId id="264" r:id="rId12"/>
    <p:sldId id="284" r:id="rId13"/>
    <p:sldId id="278" r:id="rId14"/>
    <p:sldId id="265" r:id="rId15"/>
    <p:sldId id="266" r:id="rId16"/>
    <p:sldId id="279" r:id="rId17"/>
    <p:sldId id="268" r:id="rId18"/>
    <p:sldId id="272" r:id="rId19"/>
    <p:sldId id="282" r:id="rId20"/>
    <p:sldId id="287" r:id="rId21"/>
    <p:sldId id="288" r:id="rId22"/>
    <p:sldId id="281" r:id="rId23"/>
    <p:sldId id="286" r:id="rId24"/>
    <p:sldId id="285" r:id="rId25"/>
    <p:sldId id="271"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a:srgbClr val="8D92EF"/>
    <a:srgbClr val="0014FF"/>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88929" autoAdjust="0"/>
  </p:normalViewPr>
  <p:slideViewPr>
    <p:cSldViewPr snapToGrid="0" snapToObjects="1">
      <p:cViewPr varScale="1">
        <p:scale>
          <a:sx n="104" d="100"/>
          <a:sy n="104" d="100"/>
        </p:scale>
        <p:origin x="-1776" y="-96"/>
      </p:cViewPr>
      <p:guideLst>
        <p:guide orient="horz" pos="2160"/>
        <p:guide pos="2880"/>
      </p:guideLst>
    </p:cSldViewPr>
  </p:slideViewPr>
  <p:outlineViewPr>
    <p:cViewPr>
      <p:scale>
        <a:sx n="33" d="100"/>
        <a:sy n="33" d="100"/>
      </p:scale>
      <p:origin x="0" y="102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Evan:Dropbox:Work:Stock%20Models:EG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 Id="rId2"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file:///C:\Users\Evan\Dropbox\Work\Stock%20Models\EG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Excess </a:t>
            </a:r>
            <a:r>
              <a:rPr lang="en-US" dirty="0" smtClean="0"/>
              <a:t>Returns</a:t>
            </a:r>
            <a:endParaRPr lang="en-US" dirty="0"/>
          </a:p>
        </c:rich>
      </c:tx>
      <c:layout/>
      <c:overlay val="1"/>
    </c:title>
    <c:autoTitleDeleted val="0"/>
    <c:plotArea>
      <c:layout/>
      <c:scatterChart>
        <c:scatterStyle val="smoothMarker"/>
        <c:varyColors val="0"/>
        <c:ser>
          <c:idx val="0"/>
          <c:order val="0"/>
          <c:tx>
            <c:v>Size/Industry Adjusted</c:v>
          </c:tx>
          <c:marker>
            <c:symbol val="none"/>
          </c:marker>
          <c:xVal>
            <c:numRef>
              <c:f>Sheet1!$O$5:$O$39</c:f>
              <c:numCache>
                <c:formatCode>General</c:formatCode>
                <c:ptCount val="35"/>
                <c:pt idx="0">
                  <c:v>0.535292</c:v>
                </c:pt>
                <c:pt idx="1">
                  <c:v>1.699456</c:v>
                </c:pt>
                <c:pt idx="2">
                  <c:v>2.412954999999996</c:v>
                </c:pt>
                <c:pt idx="3">
                  <c:v>3.576671999999997</c:v>
                </c:pt>
                <c:pt idx="4">
                  <c:v>5.453886999999995</c:v>
                </c:pt>
                <c:pt idx="5">
                  <c:v>6.622529999999987</c:v>
                </c:pt>
                <c:pt idx="6">
                  <c:v>7.426474999999995</c:v>
                </c:pt>
                <c:pt idx="7">
                  <c:v>9.582866000000002</c:v>
                </c:pt>
                <c:pt idx="8">
                  <c:v>10.474347</c:v>
                </c:pt>
                <c:pt idx="9">
                  <c:v>11.45941000000002</c:v>
                </c:pt>
                <c:pt idx="10">
                  <c:v>12.628276</c:v>
                </c:pt>
                <c:pt idx="11">
                  <c:v>13.531175</c:v>
                </c:pt>
                <c:pt idx="12">
                  <c:v>14.518252</c:v>
                </c:pt>
                <c:pt idx="13">
                  <c:v>15.679283</c:v>
                </c:pt>
                <c:pt idx="14">
                  <c:v>16.12412800000002</c:v>
                </c:pt>
                <c:pt idx="15">
                  <c:v>16.57053999999997</c:v>
                </c:pt>
                <c:pt idx="16">
                  <c:v>17.55627400000002</c:v>
                </c:pt>
                <c:pt idx="17">
                  <c:v>18.44842699999993</c:v>
                </c:pt>
                <c:pt idx="18">
                  <c:v>19.527518</c:v>
                </c:pt>
                <c:pt idx="19">
                  <c:v>20.51168500000002</c:v>
                </c:pt>
                <c:pt idx="20">
                  <c:v>21.499658</c:v>
                </c:pt>
                <c:pt idx="21">
                  <c:v>22.40322899999998</c:v>
                </c:pt>
                <c:pt idx="22">
                  <c:v>23.48075299999995</c:v>
                </c:pt>
                <c:pt idx="23">
                  <c:v>24.46693399999997</c:v>
                </c:pt>
                <c:pt idx="24">
                  <c:v>25.36513199999997</c:v>
                </c:pt>
                <c:pt idx="25">
                  <c:v>26.35489600000002</c:v>
                </c:pt>
                <c:pt idx="26">
                  <c:v>27.61219400000002</c:v>
                </c:pt>
                <c:pt idx="27">
                  <c:v>28.515093</c:v>
                </c:pt>
                <c:pt idx="28">
                  <c:v>29.59418400000002</c:v>
                </c:pt>
                <c:pt idx="29">
                  <c:v>30.40193500000002</c:v>
                </c:pt>
                <c:pt idx="30">
                  <c:v>31.38990800000002</c:v>
                </c:pt>
                <c:pt idx="31">
                  <c:v>32.104526</c:v>
                </c:pt>
                <c:pt idx="32">
                  <c:v>33.088917</c:v>
                </c:pt>
                <c:pt idx="33">
                  <c:v>34.339946</c:v>
                </c:pt>
                <c:pt idx="34">
                  <c:v>35.417918</c:v>
                </c:pt>
              </c:numCache>
            </c:numRef>
          </c:xVal>
          <c:yVal>
            <c:numRef>
              <c:f>Sheet1!$P$5:$P$39</c:f>
              <c:numCache>
                <c:formatCode>General</c:formatCode>
                <c:ptCount val="35"/>
                <c:pt idx="0">
                  <c:v>0.020448</c:v>
                </c:pt>
                <c:pt idx="1">
                  <c:v>0.038196</c:v>
                </c:pt>
                <c:pt idx="2">
                  <c:v>0.066823</c:v>
                </c:pt>
                <c:pt idx="3">
                  <c:v>0.087295</c:v>
                </c:pt>
                <c:pt idx="4">
                  <c:v>0.136393</c:v>
                </c:pt>
                <c:pt idx="5">
                  <c:v>0.126904</c:v>
                </c:pt>
                <c:pt idx="6">
                  <c:v>0.151448</c:v>
                </c:pt>
                <c:pt idx="7">
                  <c:v>0.140634</c:v>
                </c:pt>
                <c:pt idx="8">
                  <c:v>0.1788</c:v>
                </c:pt>
                <c:pt idx="9">
                  <c:v>0.193818</c:v>
                </c:pt>
                <c:pt idx="10">
                  <c:v>0.182967</c:v>
                </c:pt>
                <c:pt idx="11">
                  <c:v>0.151679</c:v>
                </c:pt>
                <c:pt idx="12">
                  <c:v>0.15444</c:v>
                </c:pt>
                <c:pt idx="13">
                  <c:v>0.191254</c:v>
                </c:pt>
                <c:pt idx="14">
                  <c:v>0.215784</c:v>
                </c:pt>
                <c:pt idx="15">
                  <c:v>0.230782</c:v>
                </c:pt>
                <c:pt idx="16">
                  <c:v>0.241714</c:v>
                </c:pt>
                <c:pt idx="17">
                  <c:v>0.275794</c:v>
                </c:pt>
                <c:pt idx="18">
                  <c:v>0.26494</c:v>
                </c:pt>
                <c:pt idx="19">
                  <c:v>0.285405</c:v>
                </c:pt>
                <c:pt idx="20">
                  <c:v>0.282719</c:v>
                </c:pt>
                <c:pt idx="21">
                  <c:v>0.247345</c:v>
                </c:pt>
                <c:pt idx="22">
                  <c:v>0.246024</c:v>
                </c:pt>
                <c:pt idx="23">
                  <c:v>0.254232</c:v>
                </c:pt>
                <c:pt idx="24">
                  <c:v>0.251542</c:v>
                </c:pt>
                <c:pt idx="25">
                  <c:v>0.237961</c:v>
                </c:pt>
                <c:pt idx="26">
                  <c:v>0.235285</c:v>
                </c:pt>
                <c:pt idx="27">
                  <c:v>0.203996</c:v>
                </c:pt>
                <c:pt idx="28">
                  <c:v>0.193142</c:v>
                </c:pt>
                <c:pt idx="29">
                  <c:v>0.194535</c:v>
                </c:pt>
                <c:pt idx="30">
                  <c:v>0.191848</c:v>
                </c:pt>
                <c:pt idx="31">
                  <c:v>0.213665</c:v>
                </c:pt>
                <c:pt idx="32">
                  <c:v>0.232768</c:v>
                </c:pt>
                <c:pt idx="33">
                  <c:v>0.268224</c:v>
                </c:pt>
                <c:pt idx="34">
                  <c:v>0.264179</c:v>
                </c:pt>
              </c:numCache>
            </c:numRef>
          </c:yVal>
          <c:smooth val="1"/>
        </c:ser>
        <c:ser>
          <c:idx val="1"/>
          <c:order val="1"/>
          <c:tx>
            <c:v>Price/Book Adjusted</c:v>
          </c:tx>
          <c:marker>
            <c:symbol val="none"/>
          </c:marker>
          <c:xVal>
            <c:numRef>
              <c:f>Sheet1!$L$5:$L$56</c:f>
              <c:numCache>
                <c:formatCode>General</c:formatCode>
                <c:ptCount val="52"/>
                <c:pt idx="0">
                  <c:v>0.537307</c:v>
                </c:pt>
                <c:pt idx="1">
                  <c:v>1.162150000000002</c:v>
                </c:pt>
                <c:pt idx="2">
                  <c:v>1.876544</c:v>
                </c:pt>
                <c:pt idx="3">
                  <c:v>2.591832999999997</c:v>
                </c:pt>
                <c:pt idx="4">
                  <c:v>3.757565</c:v>
                </c:pt>
                <c:pt idx="5">
                  <c:v>4.472631000000003</c:v>
                </c:pt>
                <c:pt idx="6">
                  <c:v>4.472631000000003</c:v>
                </c:pt>
                <c:pt idx="7">
                  <c:v>5.55105</c:v>
                </c:pt>
                <c:pt idx="8">
                  <c:v>6.450591</c:v>
                </c:pt>
                <c:pt idx="9">
                  <c:v>7.436102000000003</c:v>
                </c:pt>
                <c:pt idx="10">
                  <c:v>8.602729</c:v>
                </c:pt>
                <c:pt idx="11">
                  <c:v>8.602729</c:v>
                </c:pt>
                <c:pt idx="12">
                  <c:v>9.498464</c:v>
                </c:pt>
                <c:pt idx="13">
                  <c:v>9.498464</c:v>
                </c:pt>
                <c:pt idx="14">
                  <c:v>10.12465</c:v>
                </c:pt>
                <c:pt idx="15">
                  <c:v>10.12465</c:v>
                </c:pt>
                <c:pt idx="16">
                  <c:v>10.66039</c:v>
                </c:pt>
                <c:pt idx="17">
                  <c:v>11.55500600000002</c:v>
                </c:pt>
                <c:pt idx="18">
                  <c:v>12.274773</c:v>
                </c:pt>
                <c:pt idx="19">
                  <c:v>12.274773</c:v>
                </c:pt>
                <c:pt idx="20">
                  <c:v>12.815661</c:v>
                </c:pt>
                <c:pt idx="21">
                  <c:v>13.087449</c:v>
                </c:pt>
                <c:pt idx="22">
                  <c:v>13.448788</c:v>
                </c:pt>
                <c:pt idx="23">
                  <c:v>14.434746</c:v>
                </c:pt>
                <c:pt idx="24">
                  <c:v>15.329362</c:v>
                </c:pt>
                <c:pt idx="25">
                  <c:v>16.670614</c:v>
                </c:pt>
                <c:pt idx="26">
                  <c:v>17.56545299999997</c:v>
                </c:pt>
                <c:pt idx="27">
                  <c:v>18.278952</c:v>
                </c:pt>
                <c:pt idx="28">
                  <c:v>19.53401100000002</c:v>
                </c:pt>
                <c:pt idx="29">
                  <c:v>19.53401100000002</c:v>
                </c:pt>
                <c:pt idx="30">
                  <c:v>20.24974799999995</c:v>
                </c:pt>
                <c:pt idx="31">
                  <c:v>20.24974799999995</c:v>
                </c:pt>
                <c:pt idx="32">
                  <c:v>21.14682700000002</c:v>
                </c:pt>
                <c:pt idx="33">
                  <c:v>21.14682700000002</c:v>
                </c:pt>
                <c:pt idx="34">
                  <c:v>21.86637</c:v>
                </c:pt>
                <c:pt idx="35">
                  <c:v>22.13771000000002</c:v>
                </c:pt>
                <c:pt idx="36">
                  <c:v>22.408154</c:v>
                </c:pt>
                <c:pt idx="37">
                  <c:v>22.408154</c:v>
                </c:pt>
                <c:pt idx="38">
                  <c:v>23.48075299999995</c:v>
                </c:pt>
                <c:pt idx="39">
                  <c:v>24.55872399999997</c:v>
                </c:pt>
                <c:pt idx="40">
                  <c:v>25.906917</c:v>
                </c:pt>
                <c:pt idx="41">
                  <c:v>26.626236</c:v>
                </c:pt>
                <c:pt idx="42">
                  <c:v>27.346003</c:v>
                </c:pt>
                <c:pt idx="43">
                  <c:v>27.88621999999997</c:v>
                </c:pt>
                <c:pt idx="44">
                  <c:v>29.324635</c:v>
                </c:pt>
                <c:pt idx="45">
                  <c:v>29.683959</c:v>
                </c:pt>
                <c:pt idx="46">
                  <c:v>30.404398</c:v>
                </c:pt>
                <c:pt idx="47">
                  <c:v>31.661024</c:v>
                </c:pt>
                <c:pt idx="48">
                  <c:v>32.199674</c:v>
                </c:pt>
                <c:pt idx="49">
                  <c:v>34.348901</c:v>
                </c:pt>
                <c:pt idx="50">
                  <c:v>34.977998</c:v>
                </c:pt>
                <c:pt idx="51">
                  <c:v>35.517543</c:v>
                </c:pt>
              </c:numCache>
            </c:numRef>
          </c:xVal>
          <c:yVal>
            <c:numRef>
              <c:f>Sheet1!$M$5:$M$56</c:f>
              <c:numCache>
                <c:formatCode>General</c:formatCode>
                <c:ptCount val="52"/>
                <c:pt idx="0">
                  <c:v>0.008192</c:v>
                </c:pt>
                <c:pt idx="1">
                  <c:v>0.030005</c:v>
                </c:pt>
                <c:pt idx="2">
                  <c:v>0.053184</c:v>
                </c:pt>
                <c:pt idx="3">
                  <c:v>0.070915</c:v>
                </c:pt>
                <c:pt idx="4">
                  <c:v>0.07913</c:v>
                </c:pt>
                <c:pt idx="5">
                  <c:v>0.098223</c:v>
                </c:pt>
                <c:pt idx="6">
                  <c:v>0.098223</c:v>
                </c:pt>
                <c:pt idx="7">
                  <c:v>0.091455</c:v>
                </c:pt>
                <c:pt idx="8">
                  <c:v>0.0805940000000001</c:v>
                </c:pt>
                <c:pt idx="9">
                  <c:v>0.092888</c:v>
                </c:pt>
                <c:pt idx="10">
                  <c:v>0.0956560000000001</c:v>
                </c:pt>
                <c:pt idx="11">
                  <c:v>0.0956560000000001</c:v>
                </c:pt>
                <c:pt idx="12">
                  <c:v>0.107946</c:v>
                </c:pt>
                <c:pt idx="13">
                  <c:v>0.107946</c:v>
                </c:pt>
                <c:pt idx="14">
                  <c:v>0.121589</c:v>
                </c:pt>
                <c:pt idx="15">
                  <c:v>0.121589</c:v>
                </c:pt>
                <c:pt idx="16">
                  <c:v>0.139313</c:v>
                </c:pt>
                <c:pt idx="17">
                  <c:v>0.158413</c:v>
                </c:pt>
                <c:pt idx="18">
                  <c:v>0.148907</c:v>
                </c:pt>
                <c:pt idx="19">
                  <c:v>0.148907</c:v>
                </c:pt>
                <c:pt idx="20">
                  <c:v>0.135309</c:v>
                </c:pt>
                <c:pt idx="21">
                  <c:v>0.120339</c:v>
                </c:pt>
                <c:pt idx="22">
                  <c:v>0.106734</c:v>
                </c:pt>
                <c:pt idx="23">
                  <c:v>0.116304</c:v>
                </c:pt>
                <c:pt idx="24">
                  <c:v>0.135404</c:v>
                </c:pt>
                <c:pt idx="25">
                  <c:v>0.16814</c:v>
                </c:pt>
                <c:pt idx="26">
                  <c:v>0.185878</c:v>
                </c:pt>
                <c:pt idx="27">
                  <c:v>0.214504</c:v>
                </c:pt>
                <c:pt idx="28">
                  <c:v>0.225446</c:v>
                </c:pt>
                <c:pt idx="29">
                  <c:v>0.225446</c:v>
                </c:pt>
                <c:pt idx="30">
                  <c:v>0.240454</c:v>
                </c:pt>
                <c:pt idx="31">
                  <c:v>0.240454</c:v>
                </c:pt>
                <c:pt idx="32">
                  <c:v>0.244573</c:v>
                </c:pt>
                <c:pt idx="33">
                  <c:v>0.244573</c:v>
                </c:pt>
                <c:pt idx="34">
                  <c:v>0.236429</c:v>
                </c:pt>
                <c:pt idx="35">
                  <c:v>0.224183</c:v>
                </c:pt>
                <c:pt idx="36">
                  <c:v>0.217384</c:v>
                </c:pt>
                <c:pt idx="37">
                  <c:v>0.217384</c:v>
                </c:pt>
                <c:pt idx="38">
                  <c:v>0.246024</c:v>
                </c:pt>
                <c:pt idx="39">
                  <c:v>0.241979</c:v>
                </c:pt>
                <c:pt idx="40">
                  <c:v>0.232497</c:v>
                </c:pt>
                <c:pt idx="41">
                  <c:v>0.225715</c:v>
                </c:pt>
                <c:pt idx="42">
                  <c:v>0.216209</c:v>
                </c:pt>
                <c:pt idx="43">
                  <c:v>0.206696</c:v>
                </c:pt>
                <c:pt idx="44">
                  <c:v>0.194494</c:v>
                </c:pt>
                <c:pt idx="45">
                  <c:v>0.193146</c:v>
                </c:pt>
                <c:pt idx="46">
                  <c:v>0.179554</c:v>
                </c:pt>
                <c:pt idx="47">
                  <c:v>0.180964</c:v>
                </c:pt>
                <c:pt idx="48">
                  <c:v>0.180984</c:v>
                </c:pt>
                <c:pt idx="49">
                  <c:v>0.21375</c:v>
                </c:pt>
                <c:pt idx="50">
                  <c:v>0.209688</c:v>
                </c:pt>
                <c:pt idx="51">
                  <c:v>0.204261</c:v>
                </c:pt>
              </c:numCache>
            </c:numRef>
          </c:yVal>
          <c:smooth val="1"/>
        </c:ser>
        <c:dLbls>
          <c:showLegendKey val="0"/>
          <c:showVal val="0"/>
          <c:showCatName val="0"/>
          <c:showSerName val="0"/>
          <c:showPercent val="0"/>
          <c:showBubbleSize val="0"/>
        </c:dLbls>
        <c:axId val="2118302440"/>
        <c:axId val="-2092436600"/>
      </c:scatterChart>
      <c:valAx>
        <c:axId val="2118302440"/>
        <c:scaling>
          <c:orientation val="minMax"/>
          <c:max val="36.0"/>
          <c:min val="0.0"/>
        </c:scaling>
        <c:delete val="0"/>
        <c:axPos val="b"/>
        <c:title>
          <c:tx>
            <c:rich>
              <a:bodyPr/>
              <a:lstStyle/>
              <a:p>
                <a:pPr>
                  <a:defRPr/>
                </a:pPr>
                <a:r>
                  <a:rPr lang="en-US"/>
                  <a:t>Months from Spin</a:t>
                </a:r>
              </a:p>
            </c:rich>
          </c:tx>
          <c:layout/>
          <c:overlay val="0"/>
        </c:title>
        <c:numFmt formatCode="General" sourceLinked="1"/>
        <c:majorTickMark val="out"/>
        <c:minorTickMark val="none"/>
        <c:tickLblPos val="nextTo"/>
        <c:crossAx val="-2092436600"/>
        <c:crosses val="autoZero"/>
        <c:crossBetween val="midCat"/>
      </c:valAx>
      <c:valAx>
        <c:axId val="-2092436600"/>
        <c:scaling>
          <c:orientation val="minMax"/>
        </c:scaling>
        <c:delete val="0"/>
        <c:axPos val="l"/>
        <c:numFmt formatCode="0.0%" sourceLinked="0"/>
        <c:majorTickMark val="out"/>
        <c:minorTickMark val="none"/>
        <c:tickLblPos val="nextTo"/>
        <c:crossAx val="2118302440"/>
        <c:crosses val="autoZero"/>
        <c:crossBetween val="midCat"/>
      </c:valAx>
    </c:plotArea>
    <c:legend>
      <c:legendPos val="r"/>
      <c:layout>
        <c:manualLayout>
          <c:xMode val="edge"/>
          <c:yMode val="edge"/>
          <c:x val="0.593358832641893"/>
          <c:y val="0.479171401335317"/>
          <c:w val="0.357416447944007"/>
          <c:h val="0.185952901720618"/>
        </c:manualLayout>
      </c:layout>
      <c:overlay val="1"/>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EGL_IS!$H$83</c:f>
              <c:strCache>
                <c:ptCount val="1"/>
                <c:pt idx="0">
                  <c:v>FCF/share</c:v>
                </c:pt>
              </c:strCache>
            </c:strRef>
          </c:tx>
          <c:invertIfNegative val="0"/>
          <c:cat>
            <c:strRef>
              <c:f>EGL_IS!$I$3:$N$3</c:f>
              <c:strCache>
                <c:ptCount val="6"/>
                <c:pt idx="0">
                  <c:v>2013E</c:v>
                </c:pt>
                <c:pt idx="1">
                  <c:v>2014</c:v>
                </c:pt>
                <c:pt idx="2">
                  <c:v>2015</c:v>
                </c:pt>
                <c:pt idx="3">
                  <c:v>2016</c:v>
                </c:pt>
                <c:pt idx="4">
                  <c:v>2017</c:v>
                </c:pt>
                <c:pt idx="5">
                  <c:v>2018</c:v>
                </c:pt>
              </c:strCache>
            </c:strRef>
          </c:cat>
          <c:val>
            <c:numRef>
              <c:f>EGL_IS!$I$83:$N$83</c:f>
              <c:numCache>
                <c:formatCode>"$"#,##0.00</c:formatCode>
                <c:ptCount val="6"/>
                <c:pt idx="0">
                  <c:v>5.091470588235294</c:v>
                </c:pt>
                <c:pt idx="1">
                  <c:v>4.916010926462317</c:v>
                </c:pt>
                <c:pt idx="2">
                  <c:v>3.938483751484773</c:v>
                </c:pt>
                <c:pt idx="3">
                  <c:v>4.386060316957571</c:v>
                </c:pt>
                <c:pt idx="4">
                  <c:v>4.604406180795347</c:v>
                </c:pt>
                <c:pt idx="5">
                  <c:v>4.834366265843066</c:v>
                </c:pt>
              </c:numCache>
            </c:numRef>
          </c:val>
        </c:ser>
        <c:ser>
          <c:idx val="1"/>
          <c:order val="1"/>
          <c:tx>
            <c:strRef>
              <c:f>EGL_IS!$H$84</c:f>
              <c:strCache>
                <c:ptCount val="1"/>
                <c:pt idx="0">
                  <c:v>EPS/share</c:v>
                </c:pt>
              </c:strCache>
            </c:strRef>
          </c:tx>
          <c:invertIfNegative val="0"/>
          <c:cat>
            <c:strRef>
              <c:f>EGL_IS!$I$3:$N$3</c:f>
              <c:strCache>
                <c:ptCount val="6"/>
                <c:pt idx="0">
                  <c:v>2013E</c:v>
                </c:pt>
                <c:pt idx="1">
                  <c:v>2014</c:v>
                </c:pt>
                <c:pt idx="2">
                  <c:v>2015</c:v>
                </c:pt>
                <c:pt idx="3">
                  <c:v>2016</c:v>
                </c:pt>
                <c:pt idx="4">
                  <c:v>2017</c:v>
                </c:pt>
                <c:pt idx="5">
                  <c:v>2018</c:v>
                </c:pt>
              </c:strCache>
            </c:strRef>
          </c:cat>
          <c:val>
            <c:numRef>
              <c:f>EGL_IS!$I$84:$N$84</c:f>
              <c:numCache>
                <c:formatCode>"$"#,##0.00</c:formatCode>
                <c:ptCount val="6"/>
                <c:pt idx="0">
                  <c:v>3.341470588235294</c:v>
                </c:pt>
                <c:pt idx="1">
                  <c:v>3.409182150231769</c:v>
                </c:pt>
                <c:pt idx="2">
                  <c:v>3.58968475875554</c:v>
                </c:pt>
                <c:pt idx="3">
                  <c:v>3.971781815021241</c:v>
                </c:pt>
                <c:pt idx="4">
                  <c:v>4.168016140231519</c:v>
                </c:pt>
                <c:pt idx="5">
                  <c:v>4.373667401557971</c:v>
                </c:pt>
              </c:numCache>
            </c:numRef>
          </c:val>
        </c:ser>
        <c:ser>
          <c:idx val="2"/>
          <c:order val="2"/>
          <c:tx>
            <c:strRef>
              <c:f>EGL_IS!$H$85</c:f>
              <c:strCache>
                <c:ptCount val="1"/>
                <c:pt idx="0">
                  <c:v>Stifel FCF</c:v>
                </c:pt>
              </c:strCache>
            </c:strRef>
          </c:tx>
          <c:invertIfNegative val="0"/>
          <c:val>
            <c:numRef>
              <c:f>EGL_IS!$I$85:$J$85</c:f>
              <c:numCache>
                <c:formatCode>"$"#,##0.00</c:formatCode>
                <c:ptCount val="2"/>
                <c:pt idx="0">
                  <c:v>5.588235294117647</c:v>
                </c:pt>
                <c:pt idx="1">
                  <c:v>3.870588235294118</c:v>
                </c:pt>
              </c:numCache>
            </c:numRef>
          </c:val>
        </c:ser>
        <c:dLbls>
          <c:showLegendKey val="0"/>
          <c:showVal val="0"/>
          <c:showCatName val="0"/>
          <c:showSerName val="0"/>
          <c:showPercent val="0"/>
          <c:showBubbleSize val="0"/>
        </c:dLbls>
        <c:gapWidth val="150"/>
        <c:axId val="-2092323544"/>
        <c:axId val="-2091971400"/>
      </c:barChart>
      <c:catAx>
        <c:axId val="-2092323544"/>
        <c:scaling>
          <c:orientation val="minMax"/>
        </c:scaling>
        <c:delete val="0"/>
        <c:axPos val="b"/>
        <c:majorTickMark val="out"/>
        <c:minorTickMark val="none"/>
        <c:tickLblPos val="nextTo"/>
        <c:crossAx val="-2091971400"/>
        <c:crosses val="autoZero"/>
        <c:auto val="1"/>
        <c:lblAlgn val="ctr"/>
        <c:lblOffset val="100"/>
        <c:noMultiLvlLbl val="0"/>
      </c:catAx>
      <c:valAx>
        <c:axId val="-2091971400"/>
        <c:scaling>
          <c:orientation val="minMax"/>
        </c:scaling>
        <c:delete val="0"/>
        <c:axPos val="l"/>
        <c:majorGridlines/>
        <c:numFmt formatCode="&quot;$&quot;#,##0.00" sourceLinked="1"/>
        <c:majorTickMark val="out"/>
        <c:minorTickMark val="none"/>
        <c:tickLblPos val="nextTo"/>
        <c:crossAx val="-2092323544"/>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Obama</a:t>
            </a:r>
            <a:r>
              <a:rPr lang="en-US" baseline="0"/>
              <a:t> Defense Budget</a:t>
            </a:r>
            <a:endParaRPr lang="en-US"/>
          </a:p>
        </c:rich>
      </c:tx>
      <c:layout/>
      <c:overlay val="0"/>
    </c:title>
    <c:autoTitleDeleted val="0"/>
    <c:plotArea>
      <c:layout/>
      <c:barChart>
        <c:barDir val="col"/>
        <c:grouping val="stacked"/>
        <c:varyColors val="0"/>
        <c:ser>
          <c:idx val="0"/>
          <c:order val="0"/>
          <c:tx>
            <c:strRef>
              <c:f>DoDBudget!$C$2</c:f>
              <c:strCache>
                <c:ptCount val="1"/>
                <c:pt idx="0">
                  <c:v>Base</c:v>
                </c:pt>
              </c:strCache>
            </c:strRef>
          </c:tx>
          <c:invertIfNegative val="0"/>
          <c:cat>
            <c:numRef>
              <c:f>EGL_IS!$J$3:$N$3</c:f>
              <c:numCache>
                <c:formatCode>General</c:formatCode>
                <c:ptCount val="5"/>
                <c:pt idx="0">
                  <c:v>2014.0</c:v>
                </c:pt>
                <c:pt idx="1">
                  <c:v>2015.0</c:v>
                </c:pt>
                <c:pt idx="2">
                  <c:v>2016.0</c:v>
                </c:pt>
                <c:pt idx="3">
                  <c:v>2017.0</c:v>
                </c:pt>
                <c:pt idx="4">
                  <c:v>2018.0</c:v>
                </c:pt>
              </c:numCache>
            </c:numRef>
          </c:cat>
          <c:val>
            <c:numRef>
              <c:f>DoDBudget!$J$2:$N$2</c:f>
              <c:numCache>
                <c:formatCode>0</c:formatCode>
                <c:ptCount val="5"/>
                <c:pt idx="0">
                  <c:v>526.6</c:v>
                </c:pt>
                <c:pt idx="1">
                  <c:v>541.0</c:v>
                </c:pt>
                <c:pt idx="2">
                  <c:v>551.0</c:v>
                </c:pt>
                <c:pt idx="3">
                  <c:v>560.0</c:v>
                </c:pt>
                <c:pt idx="4">
                  <c:v>569.0</c:v>
                </c:pt>
              </c:numCache>
            </c:numRef>
          </c:val>
        </c:ser>
        <c:ser>
          <c:idx val="1"/>
          <c:order val="1"/>
          <c:tx>
            <c:strRef>
              <c:f>DoDBudget!$C$3</c:f>
              <c:strCache>
                <c:ptCount val="1"/>
                <c:pt idx="0">
                  <c:v>OCO</c:v>
                </c:pt>
              </c:strCache>
            </c:strRef>
          </c:tx>
          <c:invertIfNegative val="0"/>
          <c:cat>
            <c:numRef>
              <c:f>EGL_IS!$J$3:$N$3</c:f>
              <c:numCache>
                <c:formatCode>General</c:formatCode>
                <c:ptCount val="5"/>
                <c:pt idx="0">
                  <c:v>2014.0</c:v>
                </c:pt>
                <c:pt idx="1">
                  <c:v>2015.0</c:v>
                </c:pt>
                <c:pt idx="2">
                  <c:v>2016.0</c:v>
                </c:pt>
                <c:pt idx="3">
                  <c:v>2017.0</c:v>
                </c:pt>
                <c:pt idx="4">
                  <c:v>2018.0</c:v>
                </c:pt>
              </c:numCache>
            </c:numRef>
          </c:cat>
          <c:val>
            <c:numRef>
              <c:f>DoDBudget!$J$3:$N$3</c:f>
              <c:numCache>
                <c:formatCode>0</c:formatCode>
                <c:ptCount val="5"/>
                <c:pt idx="0">
                  <c:v>88.5</c:v>
                </c:pt>
                <c:pt idx="1">
                  <c:v>37.0</c:v>
                </c:pt>
                <c:pt idx="2">
                  <c:v>37.0</c:v>
                </c:pt>
                <c:pt idx="3">
                  <c:v>37.0</c:v>
                </c:pt>
                <c:pt idx="4">
                  <c:v>37.0</c:v>
                </c:pt>
              </c:numCache>
            </c:numRef>
          </c:val>
        </c:ser>
        <c:dLbls>
          <c:showLegendKey val="0"/>
          <c:showVal val="0"/>
          <c:showCatName val="0"/>
          <c:showSerName val="0"/>
          <c:showPercent val="0"/>
          <c:showBubbleSize val="0"/>
        </c:dLbls>
        <c:gapWidth val="150"/>
        <c:overlap val="100"/>
        <c:axId val="-2139200120"/>
        <c:axId val="-2072499304"/>
      </c:barChart>
      <c:catAx>
        <c:axId val="-2139200120"/>
        <c:scaling>
          <c:orientation val="minMax"/>
        </c:scaling>
        <c:delete val="0"/>
        <c:axPos val="b"/>
        <c:numFmt formatCode="General" sourceLinked="1"/>
        <c:majorTickMark val="out"/>
        <c:minorTickMark val="none"/>
        <c:tickLblPos val="nextTo"/>
        <c:crossAx val="-2072499304"/>
        <c:crosses val="autoZero"/>
        <c:auto val="1"/>
        <c:lblAlgn val="ctr"/>
        <c:lblOffset val="100"/>
        <c:noMultiLvlLbl val="0"/>
      </c:catAx>
      <c:valAx>
        <c:axId val="-2072499304"/>
        <c:scaling>
          <c:orientation val="minMax"/>
        </c:scaling>
        <c:delete val="0"/>
        <c:axPos val="l"/>
        <c:majorGridlines/>
        <c:numFmt formatCode="&quot;$&quot;#,##0" sourceLinked="0"/>
        <c:majorTickMark val="out"/>
        <c:minorTickMark val="none"/>
        <c:tickLblPos val="nextTo"/>
        <c:crossAx val="-21392001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6159886264217"/>
          <c:y val="0.172264602856202"/>
          <c:w val="0.766962178288865"/>
          <c:h val="0.677982695128889"/>
        </c:manualLayout>
      </c:layout>
      <c:barChart>
        <c:barDir val="col"/>
        <c:grouping val="stacked"/>
        <c:varyColors val="0"/>
        <c:ser>
          <c:idx val="0"/>
          <c:order val="0"/>
          <c:tx>
            <c:strRef>
              <c:f>Sheet1!$B$40</c:f>
              <c:strCache>
                <c:ptCount val="1"/>
                <c:pt idx="0">
                  <c:v>Sales</c:v>
                </c:pt>
              </c:strCache>
            </c:strRef>
          </c:tx>
          <c:invertIfNegative val="0"/>
          <c:cat>
            <c:numRef>
              <c:f>Sheet1!$C$44:$H$44</c:f>
              <c:numCache>
                <c:formatCode>General</c:formatCode>
                <c:ptCount val="6"/>
                <c:pt idx="0">
                  <c:v>2007.0</c:v>
                </c:pt>
                <c:pt idx="1">
                  <c:v>2008.0</c:v>
                </c:pt>
                <c:pt idx="2">
                  <c:v>2009.0</c:v>
                </c:pt>
                <c:pt idx="3">
                  <c:v>2010.0</c:v>
                </c:pt>
                <c:pt idx="4">
                  <c:v>2011.0</c:v>
                </c:pt>
                <c:pt idx="5">
                  <c:v>2012.0</c:v>
                </c:pt>
              </c:numCache>
            </c:numRef>
          </c:cat>
          <c:val>
            <c:numRef>
              <c:f>Sheet1!$C$40:$H$40</c:f>
              <c:numCache>
                <c:formatCode>"$"#,##0</c:formatCode>
                <c:ptCount val="6"/>
                <c:pt idx="0">
                  <c:v>13961.0</c:v>
                </c:pt>
                <c:pt idx="1">
                  <c:v>14901.0</c:v>
                </c:pt>
                <c:pt idx="2">
                  <c:v>15615.0</c:v>
                </c:pt>
                <c:pt idx="3">
                  <c:v>15680.0</c:v>
                </c:pt>
                <c:pt idx="4">
                  <c:v>15169.0</c:v>
                </c:pt>
                <c:pt idx="5">
                  <c:v>14746.0</c:v>
                </c:pt>
              </c:numCache>
            </c:numRef>
          </c:val>
        </c:ser>
        <c:dLbls>
          <c:showLegendKey val="0"/>
          <c:showVal val="0"/>
          <c:showCatName val="0"/>
          <c:showSerName val="0"/>
          <c:showPercent val="0"/>
          <c:showBubbleSize val="0"/>
        </c:dLbls>
        <c:gapWidth val="150"/>
        <c:overlap val="100"/>
        <c:axId val="-2092261704"/>
        <c:axId val="-2092258664"/>
      </c:barChart>
      <c:lineChart>
        <c:grouping val="standard"/>
        <c:varyColors val="0"/>
        <c:ser>
          <c:idx val="1"/>
          <c:order val="1"/>
          <c:tx>
            <c:strRef>
              <c:f>Sheet1!$B$41</c:f>
              <c:strCache>
                <c:ptCount val="1"/>
                <c:pt idx="0">
                  <c:v>Total Spent on Acquisitions (RHS)</c:v>
                </c:pt>
              </c:strCache>
            </c:strRef>
          </c:tx>
          <c:marker>
            <c:symbol val="none"/>
          </c:marker>
          <c:val>
            <c:numRef>
              <c:f>Sheet1!$C$41:$H$41</c:f>
              <c:numCache>
                <c:formatCode>"$"#,##0</c:formatCode>
                <c:ptCount val="6"/>
                <c:pt idx="0">
                  <c:v>235.0</c:v>
                </c:pt>
                <c:pt idx="1">
                  <c:v>518.0</c:v>
                </c:pt>
                <c:pt idx="2">
                  <c:v>608.0</c:v>
                </c:pt>
                <c:pt idx="3">
                  <c:v>1364.0</c:v>
                </c:pt>
                <c:pt idx="4">
                  <c:v>1384.0</c:v>
                </c:pt>
                <c:pt idx="5">
                  <c:v>1732.0</c:v>
                </c:pt>
              </c:numCache>
            </c:numRef>
          </c:val>
          <c:smooth val="0"/>
        </c:ser>
        <c:dLbls>
          <c:showLegendKey val="0"/>
          <c:showVal val="0"/>
          <c:showCatName val="0"/>
          <c:showSerName val="0"/>
          <c:showPercent val="0"/>
          <c:showBubbleSize val="0"/>
        </c:dLbls>
        <c:marker val="1"/>
        <c:smooth val="0"/>
        <c:axId val="-2092252392"/>
        <c:axId val="-2092255624"/>
      </c:lineChart>
      <c:catAx>
        <c:axId val="-2092261704"/>
        <c:scaling>
          <c:orientation val="minMax"/>
        </c:scaling>
        <c:delete val="0"/>
        <c:axPos val="b"/>
        <c:numFmt formatCode="General" sourceLinked="1"/>
        <c:majorTickMark val="out"/>
        <c:minorTickMark val="none"/>
        <c:tickLblPos val="nextTo"/>
        <c:crossAx val="-2092258664"/>
        <c:crosses val="autoZero"/>
        <c:auto val="1"/>
        <c:lblAlgn val="ctr"/>
        <c:lblOffset val="100"/>
        <c:noMultiLvlLbl val="0"/>
      </c:catAx>
      <c:valAx>
        <c:axId val="-2092258664"/>
        <c:scaling>
          <c:orientation val="minMax"/>
        </c:scaling>
        <c:delete val="0"/>
        <c:axPos val="l"/>
        <c:majorGridlines/>
        <c:numFmt formatCode="&quot;$&quot;#,##0" sourceLinked="1"/>
        <c:majorTickMark val="out"/>
        <c:minorTickMark val="none"/>
        <c:tickLblPos val="nextTo"/>
        <c:crossAx val="-2092261704"/>
        <c:crosses val="autoZero"/>
        <c:crossBetween val="between"/>
      </c:valAx>
      <c:valAx>
        <c:axId val="-2092255624"/>
        <c:scaling>
          <c:orientation val="minMax"/>
        </c:scaling>
        <c:delete val="0"/>
        <c:axPos val="r"/>
        <c:numFmt formatCode="&quot;$&quot;#,##0" sourceLinked="1"/>
        <c:majorTickMark val="out"/>
        <c:minorTickMark val="none"/>
        <c:tickLblPos val="nextTo"/>
        <c:crossAx val="-2092252392"/>
        <c:crosses val="max"/>
        <c:crossBetween val="between"/>
      </c:valAx>
      <c:catAx>
        <c:axId val="-2092252392"/>
        <c:scaling>
          <c:orientation val="minMax"/>
        </c:scaling>
        <c:delete val="1"/>
        <c:axPos val="b"/>
        <c:majorTickMark val="out"/>
        <c:minorTickMark val="none"/>
        <c:tickLblPos val="none"/>
        <c:crossAx val="-2092255624"/>
        <c:crosses val="autoZero"/>
        <c:auto val="1"/>
        <c:lblAlgn val="ctr"/>
        <c:lblOffset val="100"/>
        <c:noMultiLvlLbl val="0"/>
      </c:cat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2988407699038"/>
          <c:y val="0.0694444444444444"/>
          <c:w val="0.750693350831146"/>
          <c:h val="0.813210119568387"/>
        </c:manualLayout>
      </c:layout>
      <c:lineChart>
        <c:grouping val="standard"/>
        <c:varyColors val="0"/>
        <c:ser>
          <c:idx val="0"/>
          <c:order val="0"/>
          <c:tx>
            <c:strRef>
              <c:f>LLL!$X$4</c:f>
              <c:strCache>
                <c:ptCount val="1"/>
                <c:pt idx="0">
                  <c:v>LLL </c:v>
                </c:pt>
              </c:strCache>
            </c:strRef>
          </c:tx>
          <c:spPr>
            <a:ln w="38100"/>
          </c:spPr>
          <c:marker>
            <c:symbol val="none"/>
          </c:marker>
          <c:cat>
            <c:numRef>
              <c:f>LLL!$V$5:$V$789</c:f>
              <c:numCache>
                <c:formatCode>d\-mmm\-yy</c:formatCode>
                <c:ptCount val="785"/>
                <c:pt idx="0">
                  <c:v>41089.0</c:v>
                </c:pt>
                <c:pt idx="1">
                  <c:v>41088.0</c:v>
                </c:pt>
                <c:pt idx="2">
                  <c:v>41087.0</c:v>
                </c:pt>
                <c:pt idx="3">
                  <c:v>41086.0</c:v>
                </c:pt>
                <c:pt idx="4">
                  <c:v>41085.0</c:v>
                </c:pt>
                <c:pt idx="5">
                  <c:v>41082.0</c:v>
                </c:pt>
                <c:pt idx="6">
                  <c:v>41081.0</c:v>
                </c:pt>
                <c:pt idx="7">
                  <c:v>41080.0</c:v>
                </c:pt>
                <c:pt idx="8">
                  <c:v>41079.0</c:v>
                </c:pt>
                <c:pt idx="9">
                  <c:v>41078.0</c:v>
                </c:pt>
                <c:pt idx="10">
                  <c:v>41075.0</c:v>
                </c:pt>
                <c:pt idx="11">
                  <c:v>41074.0</c:v>
                </c:pt>
                <c:pt idx="12">
                  <c:v>41073.0</c:v>
                </c:pt>
                <c:pt idx="13">
                  <c:v>41072.0</c:v>
                </c:pt>
                <c:pt idx="14">
                  <c:v>41071.0</c:v>
                </c:pt>
                <c:pt idx="15">
                  <c:v>41068.0</c:v>
                </c:pt>
                <c:pt idx="16">
                  <c:v>41067.0</c:v>
                </c:pt>
                <c:pt idx="17">
                  <c:v>41066.0</c:v>
                </c:pt>
                <c:pt idx="18">
                  <c:v>41065.0</c:v>
                </c:pt>
                <c:pt idx="19">
                  <c:v>41064.0</c:v>
                </c:pt>
                <c:pt idx="20">
                  <c:v>41061.0</c:v>
                </c:pt>
                <c:pt idx="21">
                  <c:v>41060.0</c:v>
                </c:pt>
                <c:pt idx="22">
                  <c:v>41059.0</c:v>
                </c:pt>
                <c:pt idx="23">
                  <c:v>41058.0</c:v>
                </c:pt>
                <c:pt idx="24">
                  <c:v>41054.0</c:v>
                </c:pt>
                <c:pt idx="25">
                  <c:v>41053.0</c:v>
                </c:pt>
                <c:pt idx="26">
                  <c:v>41052.0</c:v>
                </c:pt>
                <c:pt idx="27">
                  <c:v>41051.0</c:v>
                </c:pt>
                <c:pt idx="28">
                  <c:v>41050.0</c:v>
                </c:pt>
                <c:pt idx="29">
                  <c:v>41047.0</c:v>
                </c:pt>
                <c:pt idx="30">
                  <c:v>41046.0</c:v>
                </c:pt>
                <c:pt idx="31">
                  <c:v>41045.0</c:v>
                </c:pt>
                <c:pt idx="32">
                  <c:v>41044.0</c:v>
                </c:pt>
                <c:pt idx="33">
                  <c:v>41043.0</c:v>
                </c:pt>
                <c:pt idx="34">
                  <c:v>41040.0</c:v>
                </c:pt>
                <c:pt idx="35">
                  <c:v>41039.0</c:v>
                </c:pt>
                <c:pt idx="36">
                  <c:v>41038.0</c:v>
                </c:pt>
                <c:pt idx="37">
                  <c:v>41037.0</c:v>
                </c:pt>
                <c:pt idx="38">
                  <c:v>41036.0</c:v>
                </c:pt>
                <c:pt idx="39">
                  <c:v>41033.0</c:v>
                </c:pt>
                <c:pt idx="40">
                  <c:v>41032.0</c:v>
                </c:pt>
                <c:pt idx="41">
                  <c:v>41031.0</c:v>
                </c:pt>
                <c:pt idx="42">
                  <c:v>41030.0</c:v>
                </c:pt>
                <c:pt idx="43">
                  <c:v>41029.0</c:v>
                </c:pt>
                <c:pt idx="44">
                  <c:v>41026.0</c:v>
                </c:pt>
                <c:pt idx="45">
                  <c:v>41025.0</c:v>
                </c:pt>
                <c:pt idx="46">
                  <c:v>41024.0</c:v>
                </c:pt>
                <c:pt idx="47">
                  <c:v>41023.0</c:v>
                </c:pt>
                <c:pt idx="48">
                  <c:v>41022.0</c:v>
                </c:pt>
                <c:pt idx="49">
                  <c:v>41019.0</c:v>
                </c:pt>
                <c:pt idx="50">
                  <c:v>41018.0</c:v>
                </c:pt>
                <c:pt idx="51">
                  <c:v>41017.0</c:v>
                </c:pt>
                <c:pt idx="52">
                  <c:v>41016.0</c:v>
                </c:pt>
                <c:pt idx="53">
                  <c:v>41015.0</c:v>
                </c:pt>
                <c:pt idx="54">
                  <c:v>41012.0</c:v>
                </c:pt>
                <c:pt idx="55">
                  <c:v>41011.0</c:v>
                </c:pt>
                <c:pt idx="56">
                  <c:v>41010.0</c:v>
                </c:pt>
                <c:pt idx="57">
                  <c:v>41009.0</c:v>
                </c:pt>
                <c:pt idx="58">
                  <c:v>41008.0</c:v>
                </c:pt>
                <c:pt idx="59">
                  <c:v>41004.0</c:v>
                </c:pt>
                <c:pt idx="60">
                  <c:v>41003.0</c:v>
                </c:pt>
                <c:pt idx="61">
                  <c:v>41002.0</c:v>
                </c:pt>
                <c:pt idx="62">
                  <c:v>41001.0</c:v>
                </c:pt>
                <c:pt idx="63">
                  <c:v>40998.0</c:v>
                </c:pt>
                <c:pt idx="64">
                  <c:v>40997.0</c:v>
                </c:pt>
                <c:pt idx="65">
                  <c:v>40996.0</c:v>
                </c:pt>
                <c:pt idx="66">
                  <c:v>40995.0</c:v>
                </c:pt>
                <c:pt idx="67">
                  <c:v>40994.0</c:v>
                </c:pt>
                <c:pt idx="68">
                  <c:v>40991.0</c:v>
                </c:pt>
                <c:pt idx="69">
                  <c:v>40990.0</c:v>
                </c:pt>
                <c:pt idx="70">
                  <c:v>40989.0</c:v>
                </c:pt>
                <c:pt idx="71">
                  <c:v>40988.0</c:v>
                </c:pt>
                <c:pt idx="72">
                  <c:v>40987.0</c:v>
                </c:pt>
                <c:pt idx="73">
                  <c:v>40984.0</c:v>
                </c:pt>
                <c:pt idx="74">
                  <c:v>40983.0</c:v>
                </c:pt>
                <c:pt idx="75">
                  <c:v>40982.0</c:v>
                </c:pt>
                <c:pt idx="76">
                  <c:v>40981.0</c:v>
                </c:pt>
                <c:pt idx="77">
                  <c:v>40980.0</c:v>
                </c:pt>
                <c:pt idx="78">
                  <c:v>40977.0</c:v>
                </c:pt>
                <c:pt idx="79">
                  <c:v>40976.0</c:v>
                </c:pt>
                <c:pt idx="80">
                  <c:v>40975.0</c:v>
                </c:pt>
                <c:pt idx="81">
                  <c:v>40974.0</c:v>
                </c:pt>
                <c:pt idx="82">
                  <c:v>40973.0</c:v>
                </c:pt>
                <c:pt idx="83">
                  <c:v>40970.0</c:v>
                </c:pt>
                <c:pt idx="84">
                  <c:v>40969.0</c:v>
                </c:pt>
                <c:pt idx="85">
                  <c:v>40968.0</c:v>
                </c:pt>
                <c:pt idx="86">
                  <c:v>40967.0</c:v>
                </c:pt>
                <c:pt idx="87">
                  <c:v>40966.0</c:v>
                </c:pt>
                <c:pt idx="88">
                  <c:v>40963.0</c:v>
                </c:pt>
                <c:pt idx="89">
                  <c:v>40962.0</c:v>
                </c:pt>
                <c:pt idx="90">
                  <c:v>40961.0</c:v>
                </c:pt>
                <c:pt idx="91">
                  <c:v>40960.0</c:v>
                </c:pt>
                <c:pt idx="92">
                  <c:v>40956.0</c:v>
                </c:pt>
                <c:pt idx="93">
                  <c:v>40955.0</c:v>
                </c:pt>
                <c:pt idx="94">
                  <c:v>40954.0</c:v>
                </c:pt>
                <c:pt idx="95">
                  <c:v>40953.0</c:v>
                </c:pt>
                <c:pt idx="96">
                  <c:v>40952.0</c:v>
                </c:pt>
                <c:pt idx="97">
                  <c:v>40949.0</c:v>
                </c:pt>
                <c:pt idx="98">
                  <c:v>40948.0</c:v>
                </c:pt>
                <c:pt idx="99">
                  <c:v>40947.0</c:v>
                </c:pt>
                <c:pt idx="100">
                  <c:v>40946.0</c:v>
                </c:pt>
                <c:pt idx="101">
                  <c:v>40945.0</c:v>
                </c:pt>
                <c:pt idx="102">
                  <c:v>40942.0</c:v>
                </c:pt>
                <c:pt idx="103">
                  <c:v>40941.0</c:v>
                </c:pt>
                <c:pt idx="104">
                  <c:v>40940.0</c:v>
                </c:pt>
                <c:pt idx="105">
                  <c:v>40939.0</c:v>
                </c:pt>
                <c:pt idx="106">
                  <c:v>40938.0</c:v>
                </c:pt>
                <c:pt idx="107">
                  <c:v>40935.0</c:v>
                </c:pt>
                <c:pt idx="108">
                  <c:v>40934.0</c:v>
                </c:pt>
                <c:pt idx="109">
                  <c:v>40933.0</c:v>
                </c:pt>
                <c:pt idx="110">
                  <c:v>40932.0</c:v>
                </c:pt>
                <c:pt idx="111">
                  <c:v>40931.0</c:v>
                </c:pt>
                <c:pt idx="112">
                  <c:v>40928.0</c:v>
                </c:pt>
                <c:pt idx="113">
                  <c:v>40927.0</c:v>
                </c:pt>
                <c:pt idx="114">
                  <c:v>40926.0</c:v>
                </c:pt>
                <c:pt idx="115">
                  <c:v>40925.0</c:v>
                </c:pt>
                <c:pt idx="116">
                  <c:v>40921.0</c:v>
                </c:pt>
                <c:pt idx="117">
                  <c:v>40920.0</c:v>
                </c:pt>
                <c:pt idx="118">
                  <c:v>40919.0</c:v>
                </c:pt>
                <c:pt idx="119">
                  <c:v>40918.0</c:v>
                </c:pt>
                <c:pt idx="120">
                  <c:v>40917.0</c:v>
                </c:pt>
                <c:pt idx="121">
                  <c:v>40914.0</c:v>
                </c:pt>
                <c:pt idx="122">
                  <c:v>40913.0</c:v>
                </c:pt>
                <c:pt idx="123">
                  <c:v>40912.0</c:v>
                </c:pt>
                <c:pt idx="124">
                  <c:v>40911.0</c:v>
                </c:pt>
                <c:pt idx="125">
                  <c:v>40907.0</c:v>
                </c:pt>
                <c:pt idx="126">
                  <c:v>40906.0</c:v>
                </c:pt>
                <c:pt idx="127">
                  <c:v>40905.0</c:v>
                </c:pt>
                <c:pt idx="128">
                  <c:v>40904.0</c:v>
                </c:pt>
                <c:pt idx="129">
                  <c:v>40900.0</c:v>
                </c:pt>
                <c:pt idx="130">
                  <c:v>40899.0</c:v>
                </c:pt>
                <c:pt idx="131">
                  <c:v>40898.0</c:v>
                </c:pt>
                <c:pt idx="132">
                  <c:v>40897.0</c:v>
                </c:pt>
                <c:pt idx="133">
                  <c:v>40896.0</c:v>
                </c:pt>
                <c:pt idx="134">
                  <c:v>40893.0</c:v>
                </c:pt>
                <c:pt idx="135">
                  <c:v>40892.0</c:v>
                </c:pt>
                <c:pt idx="136">
                  <c:v>40891.0</c:v>
                </c:pt>
                <c:pt idx="137">
                  <c:v>40890.0</c:v>
                </c:pt>
                <c:pt idx="138">
                  <c:v>40889.0</c:v>
                </c:pt>
                <c:pt idx="139">
                  <c:v>40886.0</c:v>
                </c:pt>
                <c:pt idx="140">
                  <c:v>40885.0</c:v>
                </c:pt>
                <c:pt idx="141">
                  <c:v>40884.0</c:v>
                </c:pt>
                <c:pt idx="142">
                  <c:v>40883.0</c:v>
                </c:pt>
                <c:pt idx="143">
                  <c:v>40882.0</c:v>
                </c:pt>
                <c:pt idx="144">
                  <c:v>40879.0</c:v>
                </c:pt>
                <c:pt idx="145">
                  <c:v>40878.0</c:v>
                </c:pt>
                <c:pt idx="146">
                  <c:v>40877.0</c:v>
                </c:pt>
                <c:pt idx="147">
                  <c:v>40876.0</c:v>
                </c:pt>
                <c:pt idx="148">
                  <c:v>40875.0</c:v>
                </c:pt>
                <c:pt idx="149">
                  <c:v>40872.0</c:v>
                </c:pt>
                <c:pt idx="150">
                  <c:v>40870.0</c:v>
                </c:pt>
                <c:pt idx="151">
                  <c:v>40869.0</c:v>
                </c:pt>
                <c:pt idx="152">
                  <c:v>40868.0</c:v>
                </c:pt>
                <c:pt idx="153">
                  <c:v>40865.0</c:v>
                </c:pt>
                <c:pt idx="154">
                  <c:v>40864.0</c:v>
                </c:pt>
                <c:pt idx="155">
                  <c:v>40863.0</c:v>
                </c:pt>
                <c:pt idx="156">
                  <c:v>40862.0</c:v>
                </c:pt>
                <c:pt idx="157">
                  <c:v>40861.0</c:v>
                </c:pt>
                <c:pt idx="158">
                  <c:v>40858.0</c:v>
                </c:pt>
                <c:pt idx="159">
                  <c:v>40857.0</c:v>
                </c:pt>
                <c:pt idx="160">
                  <c:v>40856.0</c:v>
                </c:pt>
                <c:pt idx="161">
                  <c:v>40855.0</c:v>
                </c:pt>
                <c:pt idx="162">
                  <c:v>40854.0</c:v>
                </c:pt>
                <c:pt idx="163">
                  <c:v>40851.0</c:v>
                </c:pt>
                <c:pt idx="164">
                  <c:v>40850.0</c:v>
                </c:pt>
                <c:pt idx="165">
                  <c:v>40849.0</c:v>
                </c:pt>
                <c:pt idx="166">
                  <c:v>40848.0</c:v>
                </c:pt>
                <c:pt idx="167">
                  <c:v>40847.0</c:v>
                </c:pt>
                <c:pt idx="168">
                  <c:v>40844.0</c:v>
                </c:pt>
                <c:pt idx="169">
                  <c:v>40843.0</c:v>
                </c:pt>
                <c:pt idx="170">
                  <c:v>40842.0</c:v>
                </c:pt>
                <c:pt idx="171">
                  <c:v>40841.0</c:v>
                </c:pt>
                <c:pt idx="172">
                  <c:v>40840.0</c:v>
                </c:pt>
                <c:pt idx="173">
                  <c:v>40837.0</c:v>
                </c:pt>
                <c:pt idx="174">
                  <c:v>40836.0</c:v>
                </c:pt>
                <c:pt idx="175">
                  <c:v>40835.0</c:v>
                </c:pt>
                <c:pt idx="176">
                  <c:v>40834.0</c:v>
                </c:pt>
                <c:pt idx="177">
                  <c:v>40833.0</c:v>
                </c:pt>
                <c:pt idx="178">
                  <c:v>40830.0</c:v>
                </c:pt>
                <c:pt idx="179">
                  <c:v>40829.0</c:v>
                </c:pt>
                <c:pt idx="180">
                  <c:v>40828.0</c:v>
                </c:pt>
                <c:pt idx="181">
                  <c:v>40827.0</c:v>
                </c:pt>
                <c:pt idx="182">
                  <c:v>40826.0</c:v>
                </c:pt>
                <c:pt idx="183">
                  <c:v>40823.0</c:v>
                </c:pt>
                <c:pt idx="184">
                  <c:v>40822.0</c:v>
                </c:pt>
                <c:pt idx="185">
                  <c:v>40821.0</c:v>
                </c:pt>
                <c:pt idx="186">
                  <c:v>40820.0</c:v>
                </c:pt>
                <c:pt idx="187">
                  <c:v>40819.0</c:v>
                </c:pt>
                <c:pt idx="188">
                  <c:v>40816.0</c:v>
                </c:pt>
                <c:pt idx="189">
                  <c:v>40815.0</c:v>
                </c:pt>
                <c:pt idx="190">
                  <c:v>40814.0</c:v>
                </c:pt>
                <c:pt idx="191">
                  <c:v>40813.0</c:v>
                </c:pt>
                <c:pt idx="192">
                  <c:v>40812.0</c:v>
                </c:pt>
                <c:pt idx="193">
                  <c:v>40809.0</c:v>
                </c:pt>
                <c:pt idx="194">
                  <c:v>40808.0</c:v>
                </c:pt>
                <c:pt idx="195">
                  <c:v>40807.0</c:v>
                </c:pt>
                <c:pt idx="196">
                  <c:v>40806.0</c:v>
                </c:pt>
                <c:pt idx="197">
                  <c:v>40805.0</c:v>
                </c:pt>
                <c:pt idx="198">
                  <c:v>40802.0</c:v>
                </c:pt>
                <c:pt idx="199">
                  <c:v>40801.0</c:v>
                </c:pt>
                <c:pt idx="200">
                  <c:v>40800.0</c:v>
                </c:pt>
                <c:pt idx="201">
                  <c:v>40799.0</c:v>
                </c:pt>
                <c:pt idx="202">
                  <c:v>40798.0</c:v>
                </c:pt>
                <c:pt idx="203">
                  <c:v>40795.0</c:v>
                </c:pt>
                <c:pt idx="204">
                  <c:v>40794.0</c:v>
                </c:pt>
                <c:pt idx="205">
                  <c:v>40793.0</c:v>
                </c:pt>
                <c:pt idx="206">
                  <c:v>40792.0</c:v>
                </c:pt>
                <c:pt idx="207">
                  <c:v>40788.0</c:v>
                </c:pt>
                <c:pt idx="208">
                  <c:v>40787.0</c:v>
                </c:pt>
                <c:pt idx="209">
                  <c:v>40786.0</c:v>
                </c:pt>
                <c:pt idx="210">
                  <c:v>40785.0</c:v>
                </c:pt>
                <c:pt idx="211">
                  <c:v>40784.0</c:v>
                </c:pt>
                <c:pt idx="212">
                  <c:v>40781.0</c:v>
                </c:pt>
                <c:pt idx="213">
                  <c:v>40780.0</c:v>
                </c:pt>
                <c:pt idx="214">
                  <c:v>40779.0</c:v>
                </c:pt>
                <c:pt idx="215">
                  <c:v>40778.0</c:v>
                </c:pt>
                <c:pt idx="216">
                  <c:v>40777.0</c:v>
                </c:pt>
                <c:pt idx="217">
                  <c:v>40774.0</c:v>
                </c:pt>
                <c:pt idx="218">
                  <c:v>40773.0</c:v>
                </c:pt>
                <c:pt idx="219">
                  <c:v>40772.0</c:v>
                </c:pt>
                <c:pt idx="220">
                  <c:v>40771.0</c:v>
                </c:pt>
                <c:pt idx="221">
                  <c:v>40770.0</c:v>
                </c:pt>
                <c:pt idx="222">
                  <c:v>40767.0</c:v>
                </c:pt>
                <c:pt idx="223">
                  <c:v>40766.0</c:v>
                </c:pt>
                <c:pt idx="224">
                  <c:v>40765.0</c:v>
                </c:pt>
                <c:pt idx="225">
                  <c:v>40764.0</c:v>
                </c:pt>
                <c:pt idx="226">
                  <c:v>40763.0</c:v>
                </c:pt>
                <c:pt idx="227">
                  <c:v>40760.0</c:v>
                </c:pt>
                <c:pt idx="228">
                  <c:v>40759.0</c:v>
                </c:pt>
                <c:pt idx="229">
                  <c:v>40758.0</c:v>
                </c:pt>
                <c:pt idx="230">
                  <c:v>40757.0</c:v>
                </c:pt>
                <c:pt idx="231">
                  <c:v>40756.0</c:v>
                </c:pt>
                <c:pt idx="232">
                  <c:v>40753.0</c:v>
                </c:pt>
                <c:pt idx="233">
                  <c:v>40752.0</c:v>
                </c:pt>
                <c:pt idx="234">
                  <c:v>40751.0</c:v>
                </c:pt>
                <c:pt idx="235">
                  <c:v>40750.0</c:v>
                </c:pt>
                <c:pt idx="236">
                  <c:v>40749.0</c:v>
                </c:pt>
                <c:pt idx="237">
                  <c:v>40746.0</c:v>
                </c:pt>
                <c:pt idx="238">
                  <c:v>40745.0</c:v>
                </c:pt>
                <c:pt idx="239">
                  <c:v>40744.0</c:v>
                </c:pt>
                <c:pt idx="240">
                  <c:v>40743.0</c:v>
                </c:pt>
                <c:pt idx="241">
                  <c:v>40742.0</c:v>
                </c:pt>
                <c:pt idx="242">
                  <c:v>40739.0</c:v>
                </c:pt>
                <c:pt idx="243">
                  <c:v>40738.0</c:v>
                </c:pt>
                <c:pt idx="244">
                  <c:v>40737.0</c:v>
                </c:pt>
                <c:pt idx="245">
                  <c:v>40736.0</c:v>
                </c:pt>
                <c:pt idx="246">
                  <c:v>40735.0</c:v>
                </c:pt>
                <c:pt idx="247">
                  <c:v>40732.0</c:v>
                </c:pt>
                <c:pt idx="248">
                  <c:v>40731.0</c:v>
                </c:pt>
                <c:pt idx="249">
                  <c:v>40730.0</c:v>
                </c:pt>
                <c:pt idx="250">
                  <c:v>40729.0</c:v>
                </c:pt>
                <c:pt idx="251">
                  <c:v>40725.0</c:v>
                </c:pt>
                <c:pt idx="252">
                  <c:v>40724.0</c:v>
                </c:pt>
                <c:pt idx="253">
                  <c:v>40723.0</c:v>
                </c:pt>
                <c:pt idx="254">
                  <c:v>40722.0</c:v>
                </c:pt>
                <c:pt idx="255">
                  <c:v>40721.0</c:v>
                </c:pt>
                <c:pt idx="256">
                  <c:v>40718.0</c:v>
                </c:pt>
                <c:pt idx="257">
                  <c:v>40717.0</c:v>
                </c:pt>
                <c:pt idx="258">
                  <c:v>40716.0</c:v>
                </c:pt>
                <c:pt idx="259">
                  <c:v>40715.0</c:v>
                </c:pt>
                <c:pt idx="260">
                  <c:v>40714.0</c:v>
                </c:pt>
                <c:pt idx="261">
                  <c:v>40711.0</c:v>
                </c:pt>
                <c:pt idx="262">
                  <c:v>40710.0</c:v>
                </c:pt>
                <c:pt idx="263">
                  <c:v>40709.0</c:v>
                </c:pt>
                <c:pt idx="264">
                  <c:v>40708.0</c:v>
                </c:pt>
                <c:pt idx="265">
                  <c:v>40707.0</c:v>
                </c:pt>
                <c:pt idx="266">
                  <c:v>40704.0</c:v>
                </c:pt>
                <c:pt idx="267">
                  <c:v>40703.0</c:v>
                </c:pt>
                <c:pt idx="268">
                  <c:v>40702.0</c:v>
                </c:pt>
                <c:pt idx="269">
                  <c:v>40701.0</c:v>
                </c:pt>
                <c:pt idx="270">
                  <c:v>40700.0</c:v>
                </c:pt>
                <c:pt idx="271">
                  <c:v>40697.0</c:v>
                </c:pt>
                <c:pt idx="272">
                  <c:v>40696.0</c:v>
                </c:pt>
                <c:pt idx="273">
                  <c:v>40695.0</c:v>
                </c:pt>
                <c:pt idx="274">
                  <c:v>40694.0</c:v>
                </c:pt>
                <c:pt idx="275">
                  <c:v>40690.0</c:v>
                </c:pt>
                <c:pt idx="276">
                  <c:v>40689.0</c:v>
                </c:pt>
                <c:pt idx="277">
                  <c:v>40688.0</c:v>
                </c:pt>
                <c:pt idx="278">
                  <c:v>40687.0</c:v>
                </c:pt>
                <c:pt idx="279">
                  <c:v>40686.0</c:v>
                </c:pt>
                <c:pt idx="280">
                  <c:v>40683.0</c:v>
                </c:pt>
                <c:pt idx="281">
                  <c:v>40682.0</c:v>
                </c:pt>
                <c:pt idx="282">
                  <c:v>40681.0</c:v>
                </c:pt>
                <c:pt idx="283">
                  <c:v>40680.0</c:v>
                </c:pt>
                <c:pt idx="284">
                  <c:v>40679.0</c:v>
                </c:pt>
                <c:pt idx="285">
                  <c:v>40676.0</c:v>
                </c:pt>
                <c:pt idx="286">
                  <c:v>40675.0</c:v>
                </c:pt>
                <c:pt idx="287">
                  <c:v>40674.0</c:v>
                </c:pt>
                <c:pt idx="288">
                  <c:v>40673.0</c:v>
                </c:pt>
                <c:pt idx="289">
                  <c:v>40672.0</c:v>
                </c:pt>
                <c:pt idx="290">
                  <c:v>40669.0</c:v>
                </c:pt>
                <c:pt idx="291">
                  <c:v>40668.0</c:v>
                </c:pt>
                <c:pt idx="292">
                  <c:v>40667.0</c:v>
                </c:pt>
                <c:pt idx="293">
                  <c:v>40666.0</c:v>
                </c:pt>
                <c:pt idx="294">
                  <c:v>40665.0</c:v>
                </c:pt>
                <c:pt idx="295">
                  <c:v>40662.0</c:v>
                </c:pt>
                <c:pt idx="296">
                  <c:v>40661.0</c:v>
                </c:pt>
                <c:pt idx="297">
                  <c:v>40660.0</c:v>
                </c:pt>
                <c:pt idx="298">
                  <c:v>40659.0</c:v>
                </c:pt>
                <c:pt idx="299">
                  <c:v>40658.0</c:v>
                </c:pt>
                <c:pt idx="300">
                  <c:v>40654.0</c:v>
                </c:pt>
                <c:pt idx="301">
                  <c:v>40653.0</c:v>
                </c:pt>
                <c:pt idx="302">
                  <c:v>40652.0</c:v>
                </c:pt>
                <c:pt idx="303">
                  <c:v>40651.0</c:v>
                </c:pt>
                <c:pt idx="304">
                  <c:v>40648.0</c:v>
                </c:pt>
                <c:pt idx="305">
                  <c:v>40647.0</c:v>
                </c:pt>
                <c:pt idx="306">
                  <c:v>40646.0</c:v>
                </c:pt>
                <c:pt idx="307">
                  <c:v>40645.0</c:v>
                </c:pt>
                <c:pt idx="308">
                  <c:v>40644.0</c:v>
                </c:pt>
                <c:pt idx="309">
                  <c:v>40641.0</c:v>
                </c:pt>
                <c:pt idx="310">
                  <c:v>40640.0</c:v>
                </c:pt>
                <c:pt idx="311">
                  <c:v>40639.0</c:v>
                </c:pt>
                <c:pt idx="312">
                  <c:v>40638.0</c:v>
                </c:pt>
                <c:pt idx="313">
                  <c:v>40637.0</c:v>
                </c:pt>
                <c:pt idx="314">
                  <c:v>40634.0</c:v>
                </c:pt>
                <c:pt idx="315">
                  <c:v>40633.0</c:v>
                </c:pt>
                <c:pt idx="316">
                  <c:v>40632.0</c:v>
                </c:pt>
                <c:pt idx="317">
                  <c:v>40631.0</c:v>
                </c:pt>
                <c:pt idx="318">
                  <c:v>40630.0</c:v>
                </c:pt>
                <c:pt idx="319">
                  <c:v>40627.0</c:v>
                </c:pt>
                <c:pt idx="320">
                  <c:v>40626.0</c:v>
                </c:pt>
                <c:pt idx="321">
                  <c:v>40625.0</c:v>
                </c:pt>
                <c:pt idx="322">
                  <c:v>40624.0</c:v>
                </c:pt>
                <c:pt idx="323">
                  <c:v>40623.0</c:v>
                </c:pt>
                <c:pt idx="324">
                  <c:v>40620.0</c:v>
                </c:pt>
                <c:pt idx="325">
                  <c:v>40619.0</c:v>
                </c:pt>
                <c:pt idx="326">
                  <c:v>40618.0</c:v>
                </c:pt>
                <c:pt idx="327">
                  <c:v>40617.0</c:v>
                </c:pt>
                <c:pt idx="328">
                  <c:v>40616.0</c:v>
                </c:pt>
                <c:pt idx="329">
                  <c:v>40613.0</c:v>
                </c:pt>
                <c:pt idx="330">
                  <c:v>40612.0</c:v>
                </c:pt>
                <c:pt idx="331">
                  <c:v>40611.0</c:v>
                </c:pt>
                <c:pt idx="332">
                  <c:v>40610.0</c:v>
                </c:pt>
                <c:pt idx="333">
                  <c:v>40609.0</c:v>
                </c:pt>
                <c:pt idx="334">
                  <c:v>40606.0</c:v>
                </c:pt>
                <c:pt idx="335">
                  <c:v>40605.0</c:v>
                </c:pt>
                <c:pt idx="336">
                  <c:v>40604.0</c:v>
                </c:pt>
                <c:pt idx="337">
                  <c:v>40603.0</c:v>
                </c:pt>
                <c:pt idx="338">
                  <c:v>40602.0</c:v>
                </c:pt>
                <c:pt idx="339">
                  <c:v>40599.0</c:v>
                </c:pt>
                <c:pt idx="340">
                  <c:v>40598.0</c:v>
                </c:pt>
                <c:pt idx="341">
                  <c:v>40597.0</c:v>
                </c:pt>
                <c:pt idx="342">
                  <c:v>40596.0</c:v>
                </c:pt>
                <c:pt idx="343">
                  <c:v>40592.0</c:v>
                </c:pt>
                <c:pt idx="344">
                  <c:v>40591.0</c:v>
                </c:pt>
                <c:pt idx="345">
                  <c:v>40590.0</c:v>
                </c:pt>
                <c:pt idx="346">
                  <c:v>40589.0</c:v>
                </c:pt>
                <c:pt idx="347">
                  <c:v>40588.0</c:v>
                </c:pt>
                <c:pt idx="348">
                  <c:v>40585.0</c:v>
                </c:pt>
                <c:pt idx="349">
                  <c:v>40584.0</c:v>
                </c:pt>
                <c:pt idx="350">
                  <c:v>40583.0</c:v>
                </c:pt>
                <c:pt idx="351">
                  <c:v>40582.0</c:v>
                </c:pt>
                <c:pt idx="352">
                  <c:v>40581.0</c:v>
                </c:pt>
                <c:pt idx="353">
                  <c:v>40578.0</c:v>
                </c:pt>
                <c:pt idx="354">
                  <c:v>40577.0</c:v>
                </c:pt>
                <c:pt idx="355">
                  <c:v>40576.0</c:v>
                </c:pt>
                <c:pt idx="356">
                  <c:v>40575.0</c:v>
                </c:pt>
                <c:pt idx="357">
                  <c:v>40574.0</c:v>
                </c:pt>
                <c:pt idx="358">
                  <c:v>40571.0</c:v>
                </c:pt>
                <c:pt idx="359">
                  <c:v>40570.0</c:v>
                </c:pt>
                <c:pt idx="360">
                  <c:v>40569.0</c:v>
                </c:pt>
                <c:pt idx="361">
                  <c:v>40568.0</c:v>
                </c:pt>
                <c:pt idx="362">
                  <c:v>40567.0</c:v>
                </c:pt>
                <c:pt idx="363">
                  <c:v>40564.0</c:v>
                </c:pt>
                <c:pt idx="364">
                  <c:v>40563.0</c:v>
                </c:pt>
                <c:pt idx="365">
                  <c:v>40562.0</c:v>
                </c:pt>
                <c:pt idx="366">
                  <c:v>40561.0</c:v>
                </c:pt>
                <c:pt idx="367">
                  <c:v>40557.0</c:v>
                </c:pt>
                <c:pt idx="368">
                  <c:v>40556.0</c:v>
                </c:pt>
                <c:pt idx="369">
                  <c:v>40555.0</c:v>
                </c:pt>
                <c:pt idx="370">
                  <c:v>40554.0</c:v>
                </c:pt>
                <c:pt idx="371">
                  <c:v>40553.0</c:v>
                </c:pt>
                <c:pt idx="372">
                  <c:v>40550.0</c:v>
                </c:pt>
                <c:pt idx="373">
                  <c:v>40549.0</c:v>
                </c:pt>
                <c:pt idx="374">
                  <c:v>40548.0</c:v>
                </c:pt>
                <c:pt idx="375">
                  <c:v>40547.0</c:v>
                </c:pt>
                <c:pt idx="376">
                  <c:v>40546.0</c:v>
                </c:pt>
                <c:pt idx="377">
                  <c:v>40543.0</c:v>
                </c:pt>
                <c:pt idx="378">
                  <c:v>40542.0</c:v>
                </c:pt>
                <c:pt idx="379">
                  <c:v>40541.0</c:v>
                </c:pt>
                <c:pt idx="380">
                  <c:v>40540.0</c:v>
                </c:pt>
                <c:pt idx="381">
                  <c:v>40539.0</c:v>
                </c:pt>
                <c:pt idx="382">
                  <c:v>40535.0</c:v>
                </c:pt>
                <c:pt idx="383">
                  <c:v>40534.0</c:v>
                </c:pt>
                <c:pt idx="384">
                  <c:v>40533.0</c:v>
                </c:pt>
                <c:pt idx="385">
                  <c:v>40532.0</c:v>
                </c:pt>
                <c:pt idx="386">
                  <c:v>40529.0</c:v>
                </c:pt>
                <c:pt idx="387">
                  <c:v>40528.0</c:v>
                </c:pt>
                <c:pt idx="388">
                  <c:v>40527.0</c:v>
                </c:pt>
                <c:pt idx="389">
                  <c:v>40526.0</c:v>
                </c:pt>
                <c:pt idx="390">
                  <c:v>40525.0</c:v>
                </c:pt>
                <c:pt idx="391">
                  <c:v>40522.0</c:v>
                </c:pt>
                <c:pt idx="392">
                  <c:v>40521.0</c:v>
                </c:pt>
                <c:pt idx="393">
                  <c:v>40520.0</c:v>
                </c:pt>
                <c:pt idx="394">
                  <c:v>40519.0</c:v>
                </c:pt>
                <c:pt idx="395">
                  <c:v>40518.0</c:v>
                </c:pt>
                <c:pt idx="396">
                  <c:v>40515.0</c:v>
                </c:pt>
                <c:pt idx="397">
                  <c:v>40514.0</c:v>
                </c:pt>
                <c:pt idx="398">
                  <c:v>40513.0</c:v>
                </c:pt>
                <c:pt idx="399">
                  <c:v>40512.0</c:v>
                </c:pt>
                <c:pt idx="400">
                  <c:v>40511.0</c:v>
                </c:pt>
                <c:pt idx="401">
                  <c:v>40508.0</c:v>
                </c:pt>
                <c:pt idx="402">
                  <c:v>40506.0</c:v>
                </c:pt>
                <c:pt idx="403">
                  <c:v>40505.0</c:v>
                </c:pt>
                <c:pt idx="404">
                  <c:v>40504.0</c:v>
                </c:pt>
                <c:pt idx="405">
                  <c:v>40501.0</c:v>
                </c:pt>
                <c:pt idx="406">
                  <c:v>40500.0</c:v>
                </c:pt>
                <c:pt idx="407">
                  <c:v>40499.0</c:v>
                </c:pt>
                <c:pt idx="408">
                  <c:v>40498.0</c:v>
                </c:pt>
                <c:pt idx="409">
                  <c:v>40497.0</c:v>
                </c:pt>
                <c:pt idx="410">
                  <c:v>40494.0</c:v>
                </c:pt>
                <c:pt idx="411">
                  <c:v>40493.0</c:v>
                </c:pt>
                <c:pt idx="412">
                  <c:v>40492.0</c:v>
                </c:pt>
                <c:pt idx="413">
                  <c:v>40491.0</c:v>
                </c:pt>
                <c:pt idx="414">
                  <c:v>40490.0</c:v>
                </c:pt>
                <c:pt idx="415">
                  <c:v>40487.0</c:v>
                </c:pt>
                <c:pt idx="416">
                  <c:v>40486.0</c:v>
                </c:pt>
                <c:pt idx="417">
                  <c:v>40485.0</c:v>
                </c:pt>
                <c:pt idx="418">
                  <c:v>40484.0</c:v>
                </c:pt>
                <c:pt idx="419">
                  <c:v>40483.0</c:v>
                </c:pt>
                <c:pt idx="420">
                  <c:v>40480.0</c:v>
                </c:pt>
                <c:pt idx="421">
                  <c:v>40479.0</c:v>
                </c:pt>
                <c:pt idx="422">
                  <c:v>40478.0</c:v>
                </c:pt>
                <c:pt idx="423">
                  <c:v>40477.0</c:v>
                </c:pt>
                <c:pt idx="424">
                  <c:v>40476.0</c:v>
                </c:pt>
                <c:pt idx="425">
                  <c:v>40473.0</c:v>
                </c:pt>
                <c:pt idx="426">
                  <c:v>40472.0</c:v>
                </c:pt>
                <c:pt idx="427">
                  <c:v>40471.0</c:v>
                </c:pt>
                <c:pt idx="428">
                  <c:v>40470.0</c:v>
                </c:pt>
                <c:pt idx="429">
                  <c:v>40469.0</c:v>
                </c:pt>
                <c:pt idx="430">
                  <c:v>40466.0</c:v>
                </c:pt>
                <c:pt idx="431">
                  <c:v>40465.0</c:v>
                </c:pt>
                <c:pt idx="432">
                  <c:v>40464.0</c:v>
                </c:pt>
                <c:pt idx="433">
                  <c:v>40463.0</c:v>
                </c:pt>
                <c:pt idx="434">
                  <c:v>40462.0</c:v>
                </c:pt>
                <c:pt idx="435">
                  <c:v>40459.0</c:v>
                </c:pt>
                <c:pt idx="436">
                  <c:v>40458.0</c:v>
                </c:pt>
                <c:pt idx="437">
                  <c:v>40457.0</c:v>
                </c:pt>
                <c:pt idx="438">
                  <c:v>40456.0</c:v>
                </c:pt>
                <c:pt idx="439">
                  <c:v>40455.0</c:v>
                </c:pt>
                <c:pt idx="440">
                  <c:v>40452.0</c:v>
                </c:pt>
                <c:pt idx="441">
                  <c:v>40451.0</c:v>
                </c:pt>
                <c:pt idx="442">
                  <c:v>40450.0</c:v>
                </c:pt>
                <c:pt idx="443">
                  <c:v>40449.0</c:v>
                </c:pt>
                <c:pt idx="444">
                  <c:v>40448.0</c:v>
                </c:pt>
                <c:pt idx="445">
                  <c:v>40445.0</c:v>
                </c:pt>
                <c:pt idx="446">
                  <c:v>40444.0</c:v>
                </c:pt>
                <c:pt idx="447">
                  <c:v>40443.0</c:v>
                </c:pt>
                <c:pt idx="448">
                  <c:v>40442.0</c:v>
                </c:pt>
                <c:pt idx="449">
                  <c:v>40441.0</c:v>
                </c:pt>
                <c:pt idx="450">
                  <c:v>40438.0</c:v>
                </c:pt>
                <c:pt idx="451">
                  <c:v>40437.0</c:v>
                </c:pt>
                <c:pt idx="452">
                  <c:v>40436.0</c:v>
                </c:pt>
                <c:pt idx="453">
                  <c:v>40435.0</c:v>
                </c:pt>
                <c:pt idx="454">
                  <c:v>40434.0</c:v>
                </c:pt>
                <c:pt idx="455">
                  <c:v>40431.0</c:v>
                </c:pt>
                <c:pt idx="456">
                  <c:v>40430.0</c:v>
                </c:pt>
                <c:pt idx="457">
                  <c:v>40429.0</c:v>
                </c:pt>
                <c:pt idx="458">
                  <c:v>40428.0</c:v>
                </c:pt>
                <c:pt idx="459">
                  <c:v>40427.0</c:v>
                </c:pt>
                <c:pt idx="460">
                  <c:v>40424.0</c:v>
                </c:pt>
                <c:pt idx="461">
                  <c:v>40423.0</c:v>
                </c:pt>
                <c:pt idx="462">
                  <c:v>40422.0</c:v>
                </c:pt>
                <c:pt idx="463">
                  <c:v>40421.0</c:v>
                </c:pt>
                <c:pt idx="464">
                  <c:v>40420.0</c:v>
                </c:pt>
                <c:pt idx="465">
                  <c:v>40417.0</c:v>
                </c:pt>
                <c:pt idx="466">
                  <c:v>40416.0</c:v>
                </c:pt>
                <c:pt idx="467">
                  <c:v>40415.0</c:v>
                </c:pt>
                <c:pt idx="468">
                  <c:v>40414.0</c:v>
                </c:pt>
                <c:pt idx="469">
                  <c:v>40413.0</c:v>
                </c:pt>
                <c:pt idx="470">
                  <c:v>40410.0</c:v>
                </c:pt>
                <c:pt idx="471">
                  <c:v>40409.0</c:v>
                </c:pt>
                <c:pt idx="472">
                  <c:v>40408.0</c:v>
                </c:pt>
                <c:pt idx="473">
                  <c:v>40407.0</c:v>
                </c:pt>
                <c:pt idx="474">
                  <c:v>40406.0</c:v>
                </c:pt>
                <c:pt idx="475">
                  <c:v>40403.0</c:v>
                </c:pt>
                <c:pt idx="476">
                  <c:v>40402.0</c:v>
                </c:pt>
                <c:pt idx="477">
                  <c:v>40401.0</c:v>
                </c:pt>
                <c:pt idx="478">
                  <c:v>40400.0</c:v>
                </c:pt>
                <c:pt idx="479">
                  <c:v>40399.0</c:v>
                </c:pt>
                <c:pt idx="480">
                  <c:v>40396.0</c:v>
                </c:pt>
                <c:pt idx="481">
                  <c:v>40395.0</c:v>
                </c:pt>
                <c:pt idx="482">
                  <c:v>40394.0</c:v>
                </c:pt>
                <c:pt idx="483">
                  <c:v>40393.0</c:v>
                </c:pt>
                <c:pt idx="484">
                  <c:v>40392.0</c:v>
                </c:pt>
                <c:pt idx="485">
                  <c:v>40389.0</c:v>
                </c:pt>
                <c:pt idx="486">
                  <c:v>40388.0</c:v>
                </c:pt>
                <c:pt idx="487">
                  <c:v>40387.0</c:v>
                </c:pt>
                <c:pt idx="488">
                  <c:v>40386.0</c:v>
                </c:pt>
                <c:pt idx="489">
                  <c:v>40385.0</c:v>
                </c:pt>
                <c:pt idx="490">
                  <c:v>40382.0</c:v>
                </c:pt>
                <c:pt idx="491">
                  <c:v>40381.0</c:v>
                </c:pt>
                <c:pt idx="492">
                  <c:v>40380.0</c:v>
                </c:pt>
                <c:pt idx="493">
                  <c:v>40379.0</c:v>
                </c:pt>
                <c:pt idx="494">
                  <c:v>40378.0</c:v>
                </c:pt>
                <c:pt idx="495">
                  <c:v>40375.0</c:v>
                </c:pt>
                <c:pt idx="496">
                  <c:v>40374.0</c:v>
                </c:pt>
                <c:pt idx="497">
                  <c:v>40373.0</c:v>
                </c:pt>
                <c:pt idx="498">
                  <c:v>40372.0</c:v>
                </c:pt>
                <c:pt idx="499">
                  <c:v>40371.0</c:v>
                </c:pt>
                <c:pt idx="500">
                  <c:v>40368.0</c:v>
                </c:pt>
                <c:pt idx="501">
                  <c:v>40367.0</c:v>
                </c:pt>
                <c:pt idx="502">
                  <c:v>40366.0</c:v>
                </c:pt>
                <c:pt idx="503">
                  <c:v>40365.0</c:v>
                </c:pt>
                <c:pt idx="504">
                  <c:v>40364.0</c:v>
                </c:pt>
                <c:pt idx="505">
                  <c:v>40361.0</c:v>
                </c:pt>
                <c:pt idx="506">
                  <c:v>40360.0</c:v>
                </c:pt>
                <c:pt idx="507">
                  <c:v>40359.0</c:v>
                </c:pt>
                <c:pt idx="508">
                  <c:v>40358.0</c:v>
                </c:pt>
                <c:pt idx="509">
                  <c:v>40357.0</c:v>
                </c:pt>
                <c:pt idx="510">
                  <c:v>40354.0</c:v>
                </c:pt>
                <c:pt idx="511">
                  <c:v>40353.0</c:v>
                </c:pt>
                <c:pt idx="512">
                  <c:v>40352.0</c:v>
                </c:pt>
                <c:pt idx="513">
                  <c:v>40351.0</c:v>
                </c:pt>
                <c:pt idx="514">
                  <c:v>40350.0</c:v>
                </c:pt>
                <c:pt idx="515">
                  <c:v>40347.0</c:v>
                </c:pt>
                <c:pt idx="516">
                  <c:v>40346.0</c:v>
                </c:pt>
                <c:pt idx="517">
                  <c:v>40345.0</c:v>
                </c:pt>
                <c:pt idx="518">
                  <c:v>40344.0</c:v>
                </c:pt>
                <c:pt idx="519">
                  <c:v>40343.0</c:v>
                </c:pt>
                <c:pt idx="520">
                  <c:v>40340.0</c:v>
                </c:pt>
                <c:pt idx="521">
                  <c:v>40339.0</c:v>
                </c:pt>
                <c:pt idx="522">
                  <c:v>40338.0</c:v>
                </c:pt>
                <c:pt idx="523">
                  <c:v>40337.0</c:v>
                </c:pt>
                <c:pt idx="524">
                  <c:v>40336.0</c:v>
                </c:pt>
                <c:pt idx="525">
                  <c:v>40333.0</c:v>
                </c:pt>
                <c:pt idx="526">
                  <c:v>40332.0</c:v>
                </c:pt>
                <c:pt idx="527">
                  <c:v>40331.0</c:v>
                </c:pt>
                <c:pt idx="528">
                  <c:v>40330.0</c:v>
                </c:pt>
                <c:pt idx="529">
                  <c:v>40329.0</c:v>
                </c:pt>
                <c:pt idx="530">
                  <c:v>40326.0</c:v>
                </c:pt>
                <c:pt idx="531">
                  <c:v>40325.0</c:v>
                </c:pt>
                <c:pt idx="532">
                  <c:v>40324.0</c:v>
                </c:pt>
                <c:pt idx="533">
                  <c:v>40323.0</c:v>
                </c:pt>
                <c:pt idx="534">
                  <c:v>40322.0</c:v>
                </c:pt>
                <c:pt idx="535">
                  <c:v>40319.0</c:v>
                </c:pt>
                <c:pt idx="536">
                  <c:v>40318.0</c:v>
                </c:pt>
                <c:pt idx="537">
                  <c:v>40317.0</c:v>
                </c:pt>
                <c:pt idx="538">
                  <c:v>40316.0</c:v>
                </c:pt>
                <c:pt idx="539">
                  <c:v>40315.0</c:v>
                </c:pt>
                <c:pt idx="540">
                  <c:v>40312.0</c:v>
                </c:pt>
                <c:pt idx="541">
                  <c:v>40311.0</c:v>
                </c:pt>
                <c:pt idx="542">
                  <c:v>40310.0</c:v>
                </c:pt>
                <c:pt idx="543">
                  <c:v>40309.0</c:v>
                </c:pt>
                <c:pt idx="544">
                  <c:v>40308.0</c:v>
                </c:pt>
                <c:pt idx="545">
                  <c:v>40305.0</c:v>
                </c:pt>
                <c:pt idx="546">
                  <c:v>40304.0</c:v>
                </c:pt>
                <c:pt idx="547">
                  <c:v>40303.0</c:v>
                </c:pt>
                <c:pt idx="548">
                  <c:v>40302.0</c:v>
                </c:pt>
                <c:pt idx="549">
                  <c:v>40301.0</c:v>
                </c:pt>
                <c:pt idx="550">
                  <c:v>40298.0</c:v>
                </c:pt>
                <c:pt idx="551">
                  <c:v>40297.0</c:v>
                </c:pt>
                <c:pt idx="552">
                  <c:v>40296.0</c:v>
                </c:pt>
                <c:pt idx="553">
                  <c:v>40295.0</c:v>
                </c:pt>
                <c:pt idx="554">
                  <c:v>40294.0</c:v>
                </c:pt>
                <c:pt idx="555">
                  <c:v>40291.0</c:v>
                </c:pt>
                <c:pt idx="556">
                  <c:v>40290.0</c:v>
                </c:pt>
                <c:pt idx="557">
                  <c:v>40289.0</c:v>
                </c:pt>
                <c:pt idx="558">
                  <c:v>40288.0</c:v>
                </c:pt>
                <c:pt idx="559">
                  <c:v>40287.0</c:v>
                </c:pt>
                <c:pt idx="560">
                  <c:v>40284.0</c:v>
                </c:pt>
                <c:pt idx="561">
                  <c:v>40283.0</c:v>
                </c:pt>
                <c:pt idx="562">
                  <c:v>40282.0</c:v>
                </c:pt>
                <c:pt idx="563">
                  <c:v>40281.0</c:v>
                </c:pt>
                <c:pt idx="564">
                  <c:v>40280.0</c:v>
                </c:pt>
                <c:pt idx="565">
                  <c:v>40277.0</c:v>
                </c:pt>
                <c:pt idx="566">
                  <c:v>40276.0</c:v>
                </c:pt>
                <c:pt idx="567">
                  <c:v>40275.0</c:v>
                </c:pt>
                <c:pt idx="568">
                  <c:v>40274.0</c:v>
                </c:pt>
                <c:pt idx="569">
                  <c:v>40273.0</c:v>
                </c:pt>
                <c:pt idx="570">
                  <c:v>40270.0</c:v>
                </c:pt>
                <c:pt idx="571">
                  <c:v>40269.0</c:v>
                </c:pt>
                <c:pt idx="572">
                  <c:v>40268.0</c:v>
                </c:pt>
                <c:pt idx="573">
                  <c:v>40267.0</c:v>
                </c:pt>
                <c:pt idx="574">
                  <c:v>40266.0</c:v>
                </c:pt>
                <c:pt idx="575">
                  <c:v>40263.0</c:v>
                </c:pt>
                <c:pt idx="576">
                  <c:v>40262.0</c:v>
                </c:pt>
                <c:pt idx="577">
                  <c:v>40261.0</c:v>
                </c:pt>
                <c:pt idx="578">
                  <c:v>40260.0</c:v>
                </c:pt>
                <c:pt idx="579">
                  <c:v>40259.0</c:v>
                </c:pt>
                <c:pt idx="580">
                  <c:v>40256.0</c:v>
                </c:pt>
                <c:pt idx="581">
                  <c:v>40255.0</c:v>
                </c:pt>
                <c:pt idx="582">
                  <c:v>40254.0</c:v>
                </c:pt>
                <c:pt idx="583">
                  <c:v>40253.0</c:v>
                </c:pt>
                <c:pt idx="584">
                  <c:v>40252.0</c:v>
                </c:pt>
                <c:pt idx="585">
                  <c:v>40249.0</c:v>
                </c:pt>
                <c:pt idx="586">
                  <c:v>40248.0</c:v>
                </c:pt>
                <c:pt idx="587">
                  <c:v>40247.0</c:v>
                </c:pt>
                <c:pt idx="588">
                  <c:v>40246.0</c:v>
                </c:pt>
                <c:pt idx="589">
                  <c:v>40245.0</c:v>
                </c:pt>
                <c:pt idx="590">
                  <c:v>40242.0</c:v>
                </c:pt>
                <c:pt idx="591">
                  <c:v>40241.0</c:v>
                </c:pt>
                <c:pt idx="592">
                  <c:v>40240.0</c:v>
                </c:pt>
                <c:pt idx="593">
                  <c:v>40239.0</c:v>
                </c:pt>
                <c:pt idx="594">
                  <c:v>40238.0</c:v>
                </c:pt>
                <c:pt idx="595">
                  <c:v>40235.0</c:v>
                </c:pt>
                <c:pt idx="596">
                  <c:v>40234.0</c:v>
                </c:pt>
                <c:pt idx="597">
                  <c:v>40233.0</c:v>
                </c:pt>
                <c:pt idx="598">
                  <c:v>40232.0</c:v>
                </c:pt>
                <c:pt idx="599">
                  <c:v>40231.0</c:v>
                </c:pt>
                <c:pt idx="600">
                  <c:v>40228.0</c:v>
                </c:pt>
                <c:pt idx="601">
                  <c:v>40227.0</c:v>
                </c:pt>
                <c:pt idx="602">
                  <c:v>40226.0</c:v>
                </c:pt>
                <c:pt idx="603">
                  <c:v>40225.0</c:v>
                </c:pt>
                <c:pt idx="604">
                  <c:v>40224.0</c:v>
                </c:pt>
                <c:pt idx="605">
                  <c:v>40221.0</c:v>
                </c:pt>
                <c:pt idx="606">
                  <c:v>40220.0</c:v>
                </c:pt>
                <c:pt idx="607">
                  <c:v>40219.0</c:v>
                </c:pt>
                <c:pt idx="608">
                  <c:v>40218.0</c:v>
                </c:pt>
                <c:pt idx="609">
                  <c:v>40217.0</c:v>
                </c:pt>
                <c:pt idx="610">
                  <c:v>40214.0</c:v>
                </c:pt>
                <c:pt idx="611">
                  <c:v>40213.0</c:v>
                </c:pt>
                <c:pt idx="612">
                  <c:v>40212.0</c:v>
                </c:pt>
                <c:pt idx="613">
                  <c:v>40211.0</c:v>
                </c:pt>
                <c:pt idx="614">
                  <c:v>40210.0</c:v>
                </c:pt>
                <c:pt idx="615">
                  <c:v>40207.0</c:v>
                </c:pt>
                <c:pt idx="616">
                  <c:v>40206.0</c:v>
                </c:pt>
                <c:pt idx="617">
                  <c:v>40205.0</c:v>
                </c:pt>
                <c:pt idx="618">
                  <c:v>40204.0</c:v>
                </c:pt>
                <c:pt idx="619">
                  <c:v>40203.0</c:v>
                </c:pt>
                <c:pt idx="620">
                  <c:v>40200.0</c:v>
                </c:pt>
                <c:pt idx="621">
                  <c:v>40199.0</c:v>
                </c:pt>
                <c:pt idx="622">
                  <c:v>40198.0</c:v>
                </c:pt>
                <c:pt idx="623">
                  <c:v>40197.0</c:v>
                </c:pt>
                <c:pt idx="624">
                  <c:v>40196.0</c:v>
                </c:pt>
                <c:pt idx="625">
                  <c:v>40193.0</c:v>
                </c:pt>
                <c:pt idx="626">
                  <c:v>40192.0</c:v>
                </c:pt>
                <c:pt idx="627">
                  <c:v>40191.0</c:v>
                </c:pt>
                <c:pt idx="628">
                  <c:v>40190.0</c:v>
                </c:pt>
                <c:pt idx="629">
                  <c:v>40189.0</c:v>
                </c:pt>
                <c:pt idx="630">
                  <c:v>40186.0</c:v>
                </c:pt>
                <c:pt idx="631">
                  <c:v>40185.0</c:v>
                </c:pt>
                <c:pt idx="632">
                  <c:v>40184.0</c:v>
                </c:pt>
                <c:pt idx="633">
                  <c:v>40183.0</c:v>
                </c:pt>
                <c:pt idx="634">
                  <c:v>40182.0</c:v>
                </c:pt>
                <c:pt idx="635">
                  <c:v>40179.0</c:v>
                </c:pt>
                <c:pt idx="636">
                  <c:v>40178.0</c:v>
                </c:pt>
                <c:pt idx="637">
                  <c:v>40177.0</c:v>
                </c:pt>
                <c:pt idx="638">
                  <c:v>40176.0</c:v>
                </c:pt>
                <c:pt idx="639">
                  <c:v>40175.0</c:v>
                </c:pt>
                <c:pt idx="640">
                  <c:v>40172.0</c:v>
                </c:pt>
                <c:pt idx="641">
                  <c:v>40171.0</c:v>
                </c:pt>
                <c:pt idx="642">
                  <c:v>40170.0</c:v>
                </c:pt>
                <c:pt idx="643">
                  <c:v>40169.0</c:v>
                </c:pt>
                <c:pt idx="644">
                  <c:v>40168.0</c:v>
                </c:pt>
                <c:pt idx="645">
                  <c:v>40165.0</c:v>
                </c:pt>
                <c:pt idx="646">
                  <c:v>40164.0</c:v>
                </c:pt>
                <c:pt idx="647">
                  <c:v>40163.0</c:v>
                </c:pt>
                <c:pt idx="648">
                  <c:v>40162.0</c:v>
                </c:pt>
                <c:pt idx="649">
                  <c:v>40161.0</c:v>
                </c:pt>
                <c:pt idx="650">
                  <c:v>40158.0</c:v>
                </c:pt>
                <c:pt idx="651">
                  <c:v>40157.0</c:v>
                </c:pt>
                <c:pt idx="652">
                  <c:v>40156.0</c:v>
                </c:pt>
                <c:pt idx="653">
                  <c:v>40155.0</c:v>
                </c:pt>
                <c:pt idx="654">
                  <c:v>40154.0</c:v>
                </c:pt>
                <c:pt idx="655">
                  <c:v>40151.0</c:v>
                </c:pt>
                <c:pt idx="656">
                  <c:v>40150.0</c:v>
                </c:pt>
                <c:pt idx="657">
                  <c:v>40149.0</c:v>
                </c:pt>
                <c:pt idx="658">
                  <c:v>40148.0</c:v>
                </c:pt>
                <c:pt idx="659">
                  <c:v>40147.0</c:v>
                </c:pt>
                <c:pt idx="660">
                  <c:v>40144.0</c:v>
                </c:pt>
                <c:pt idx="661">
                  <c:v>40143.0</c:v>
                </c:pt>
                <c:pt idx="662">
                  <c:v>40142.0</c:v>
                </c:pt>
                <c:pt idx="663">
                  <c:v>40141.0</c:v>
                </c:pt>
                <c:pt idx="664">
                  <c:v>40140.0</c:v>
                </c:pt>
                <c:pt idx="665">
                  <c:v>40137.0</c:v>
                </c:pt>
                <c:pt idx="666">
                  <c:v>40136.0</c:v>
                </c:pt>
                <c:pt idx="667">
                  <c:v>40135.0</c:v>
                </c:pt>
                <c:pt idx="668">
                  <c:v>40134.0</c:v>
                </c:pt>
                <c:pt idx="669">
                  <c:v>40133.0</c:v>
                </c:pt>
                <c:pt idx="670">
                  <c:v>40130.0</c:v>
                </c:pt>
                <c:pt idx="671">
                  <c:v>40129.0</c:v>
                </c:pt>
                <c:pt idx="672">
                  <c:v>40128.0</c:v>
                </c:pt>
                <c:pt idx="673">
                  <c:v>40127.0</c:v>
                </c:pt>
                <c:pt idx="674">
                  <c:v>40126.0</c:v>
                </c:pt>
                <c:pt idx="675">
                  <c:v>40123.0</c:v>
                </c:pt>
                <c:pt idx="676">
                  <c:v>40122.0</c:v>
                </c:pt>
                <c:pt idx="677">
                  <c:v>40121.0</c:v>
                </c:pt>
                <c:pt idx="678">
                  <c:v>40120.0</c:v>
                </c:pt>
                <c:pt idx="679">
                  <c:v>40119.0</c:v>
                </c:pt>
                <c:pt idx="680">
                  <c:v>40116.0</c:v>
                </c:pt>
                <c:pt idx="681">
                  <c:v>40115.0</c:v>
                </c:pt>
                <c:pt idx="682">
                  <c:v>40114.0</c:v>
                </c:pt>
                <c:pt idx="683">
                  <c:v>40113.0</c:v>
                </c:pt>
                <c:pt idx="684">
                  <c:v>40112.0</c:v>
                </c:pt>
                <c:pt idx="685">
                  <c:v>40109.0</c:v>
                </c:pt>
                <c:pt idx="686">
                  <c:v>40108.0</c:v>
                </c:pt>
                <c:pt idx="687">
                  <c:v>40107.0</c:v>
                </c:pt>
                <c:pt idx="688">
                  <c:v>40106.0</c:v>
                </c:pt>
                <c:pt idx="689">
                  <c:v>40105.0</c:v>
                </c:pt>
                <c:pt idx="690">
                  <c:v>40102.0</c:v>
                </c:pt>
                <c:pt idx="691">
                  <c:v>40101.0</c:v>
                </c:pt>
                <c:pt idx="692">
                  <c:v>40100.0</c:v>
                </c:pt>
                <c:pt idx="693">
                  <c:v>40099.0</c:v>
                </c:pt>
                <c:pt idx="694">
                  <c:v>40098.0</c:v>
                </c:pt>
                <c:pt idx="695">
                  <c:v>40095.0</c:v>
                </c:pt>
                <c:pt idx="696">
                  <c:v>40094.0</c:v>
                </c:pt>
                <c:pt idx="697">
                  <c:v>40093.0</c:v>
                </c:pt>
                <c:pt idx="698">
                  <c:v>40092.0</c:v>
                </c:pt>
                <c:pt idx="699">
                  <c:v>40091.0</c:v>
                </c:pt>
                <c:pt idx="700">
                  <c:v>40088.0</c:v>
                </c:pt>
                <c:pt idx="701">
                  <c:v>40087.0</c:v>
                </c:pt>
                <c:pt idx="702">
                  <c:v>40086.0</c:v>
                </c:pt>
                <c:pt idx="703">
                  <c:v>40085.0</c:v>
                </c:pt>
                <c:pt idx="704">
                  <c:v>40084.0</c:v>
                </c:pt>
                <c:pt idx="705">
                  <c:v>40081.0</c:v>
                </c:pt>
                <c:pt idx="706">
                  <c:v>40080.0</c:v>
                </c:pt>
                <c:pt idx="707">
                  <c:v>40079.0</c:v>
                </c:pt>
                <c:pt idx="708">
                  <c:v>40078.0</c:v>
                </c:pt>
                <c:pt idx="709">
                  <c:v>40077.0</c:v>
                </c:pt>
                <c:pt idx="710">
                  <c:v>40074.0</c:v>
                </c:pt>
                <c:pt idx="711">
                  <c:v>40073.0</c:v>
                </c:pt>
                <c:pt idx="712">
                  <c:v>40072.0</c:v>
                </c:pt>
                <c:pt idx="713">
                  <c:v>40071.0</c:v>
                </c:pt>
                <c:pt idx="714">
                  <c:v>40070.0</c:v>
                </c:pt>
                <c:pt idx="715">
                  <c:v>40067.0</c:v>
                </c:pt>
                <c:pt idx="716">
                  <c:v>40066.0</c:v>
                </c:pt>
                <c:pt idx="717">
                  <c:v>40065.0</c:v>
                </c:pt>
                <c:pt idx="718">
                  <c:v>40064.0</c:v>
                </c:pt>
                <c:pt idx="719">
                  <c:v>40060.0</c:v>
                </c:pt>
                <c:pt idx="720">
                  <c:v>40059.0</c:v>
                </c:pt>
                <c:pt idx="721">
                  <c:v>40058.0</c:v>
                </c:pt>
                <c:pt idx="722">
                  <c:v>40057.0</c:v>
                </c:pt>
                <c:pt idx="723">
                  <c:v>40056.0</c:v>
                </c:pt>
                <c:pt idx="724">
                  <c:v>40053.0</c:v>
                </c:pt>
                <c:pt idx="725">
                  <c:v>40052.0</c:v>
                </c:pt>
                <c:pt idx="726">
                  <c:v>40051.0</c:v>
                </c:pt>
                <c:pt idx="727">
                  <c:v>40050.0</c:v>
                </c:pt>
                <c:pt idx="728">
                  <c:v>40049.0</c:v>
                </c:pt>
                <c:pt idx="729">
                  <c:v>40046.0</c:v>
                </c:pt>
                <c:pt idx="730">
                  <c:v>40045.0</c:v>
                </c:pt>
                <c:pt idx="731">
                  <c:v>40044.0</c:v>
                </c:pt>
                <c:pt idx="732">
                  <c:v>40043.0</c:v>
                </c:pt>
                <c:pt idx="733">
                  <c:v>40042.0</c:v>
                </c:pt>
                <c:pt idx="734">
                  <c:v>40039.0</c:v>
                </c:pt>
                <c:pt idx="735">
                  <c:v>40038.0</c:v>
                </c:pt>
                <c:pt idx="736">
                  <c:v>40037.0</c:v>
                </c:pt>
                <c:pt idx="737">
                  <c:v>40035.0</c:v>
                </c:pt>
                <c:pt idx="738">
                  <c:v>40032.0</c:v>
                </c:pt>
                <c:pt idx="739">
                  <c:v>40031.0</c:v>
                </c:pt>
                <c:pt idx="740">
                  <c:v>40030.0</c:v>
                </c:pt>
                <c:pt idx="741">
                  <c:v>40029.0</c:v>
                </c:pt>
                <c:pt idx="742">
                  <c:v>40028.0</c:v>
                </c:pt>
                <c:pt idx="743">
                  <c:v>40025.0</c:v>
                </c:pt>
                <c:pt idx="744">
                  <c:v>40024.0</c:v>
                </c:pt>
                <c:pt idx="745">
                  <c:v>40023.0</c:v>
                </c:pt>
                <c:pt idx="746">
                  <c:v>40022.0</c:v>
                </c:pt>
                <c:pt idx="747">
                  <c:v>40021.0</c:v>
                </c:pt>
                <c:pt idx="748">
                  <c:v>40018.0</c:v>
                </c:pt>
                <c:pt idx="749">
                  <c:v>40017.0</c:v>
                </c:pt>
                <c:pt idx="750">
                  <c:v>40016.0</c:v>
                </c:pt>
                <c:pt idx="751">
                  <c:v>40015.0</c:v>
                </c:pt>
                <c:pt idx="752">
                  <c:v>40014.0</c:v>
                </c:pt>
                <c:pt idx="753">
                  <c:v>40011.0</c:v>
                </c:pt>
                <c:pt idx="754">
                  <c:v>40010.0</c:v>
                </c:pt>
                <c:pt idx="755">
                  <c:v>40009.0</c:v>
                </c:pt>
                <c:pt idx="756">
                  <c:v>40008.0</c:v>
                </c:pt>
                <c:pt idx="757">
                  <c:v>40007.0</c:v>
                </c:pt>
                <c:pt idx="758">
                  <c:v>40004.0</c:v>
                </c:pt>
                <c:pt idx="759">
                  <c:v>40003.0</c:v>
                </c:pt>
                <c:pt idx="760">
                  <c:v>40002.0</c:v>
                </c:pt>
                <c:pt idx="761">
                  <c:v>40001.0</c:v>
                </c:pt>
                <c:pt idx="762">
                  <c:v>40000.0</c:v>
                </c:pt>
                <c:pt idx="763">
                  <c:v>39997.0</c:v>
                </c:pt>
                <c:pt idx="764">
                  <c:v>39996.0</c:v>
                </c:pt>
                <c:pt idx="765">
                  <c:v>39995.0</c:v>
                </c:pt>
                <c:pt idx="766">
                  <c:v>39994.0</c:v>
                </c:pt>
                <c:pt idx="767">
                  <c:v>39993.0</c:v>
                </c:pt>
                <c:pt idx="768">
                  <c:v>39990.0</c:v>
                </c:pt>
                <c:pt idx="769">
                  <c:v>39989.0</c:v>
                </c:pt>
                <c:pt idx="770">
                  <c:v>39988.0</c:v>
                </c:pt>
                <c:pt idx="771">
                  <c:v>39987.0</c:v>
                </c:pt>
                <c:pt idx="772">
                  <c:v>39986.0</c:v>
                </c:pt>
                <c:pt idx="773">
                  <c:v>39983.0</c:v>
                </c:pt>
                <c:pt idx="774">
                  <c:v>39982.0</c:v>
                </c:pt>
                <c:pt idx="775">
                  <c:v>39981.0</c:v>
                </c:pt>
                <c:pt idx="776">
                  <c:v>39980.0</c:v>
                </c:pt>
                <c:pt idx="777">
                  <c:v>39979.0</c:v>
                </c:pt>
                <c:pt idx="778">
                  <c:v>39976.0</c:v>
                </c:pt>
                <c:pt idx="779">
                  <c:v>39975.0</c:v>
                </c:pt>
                <c:pt idx="780">
                  <c:v>39974.0</c:v>
                </c:pt>
                <c:pt idx="781">
                  <c:v>39973.0</c:v>
                </c:pt>
                <c:pt idx="782">
                  <c:v>39972.0</c:v>
                </c:pt>
                <c:pt idx="783">
                  <c:v>39969.0</c:v>
                </c:pt>
                <c:pt idx="784">
                  <c:v>39968.0</c:v>
                </c:pt>
              </c:numCache>
            </c:numRef>
          </c:cat>
          <c:val>
            <c:numRef>
              <c:f>LLL!$X$5:$X$789</c:f>
              <c:numCache>
                <c:formatCode>0.00</c:formatCode>
                <c:ptCount val="785"/>
                <c:pt idx="0">
                  <c:v>100.5570652173913</c:v>
                </c:pt>
                <c:pt idx="1">
                  <c:v>97.07880434782587</c:v>
                </c:pt>
                <c:pt idx="2">
                  <c:v>97.73097826086955</c:v>
                </c:pt>
                <c:pt idx="3">
                  <c:v>96.88858695652142</c:v>
                </c:pt>
                <c:pt idx="4">
                  <c:v>97.59510869565217</c:v>
                </c:pt>
                <c:pt idx="5">
                  <c:v>99.47010869565217</c:v>
                </c:pt>
                <c:pt idx="6">
                  <c:v>98.41032608695653</c:v>
                </c:pt>
                <c:pt idx="7">
                  <c:v>99.79619565217392</c:v>
                </c:pt>
                <c:pt idx="8">
                  <c:v>99.5380434782609</c:v>
                </c:pt>
                <c:pt idx="9">
                  <c:v>99.33423913043463</c:v>
                </c:pt>
                <c:pt idx="10">
                  <c:v>97.4728260869564</c:v>
                </c:pt>
                <c:pt idx="11">
                  <c:v>96.9429347826087</c:v>
                </c:pt>
                <c:pt idx="12">
                  <c:v>94.52445652173911</c:v>
                </c:pt>
                <c:pt idx="13">
                  <c:v>95.4619565217392</c:v>
                </c:pt>
                <c:pt idx="14">
                  <c:v>94.00815217391295</c:v>
                </c:pt>
                <c:pt idx="15">
                  <c:v>94.59239130434784</c:v>
                </c:pt>
                <c:pt idx="16">
                  <c:v>94.63315217391295</c:v>
                </c:pt>
                <c:pt idx="17">
                  <c:v>94.23913043478261</c:v>
                </c:pt>
                <c:pt idx="18">
                  <c:v>91.61684782608668</c:v>
                </c:pt>
                <c:pt idx="19">
                  <c:v>91.30434782608668</c:v>
                </c:pt>
                <c:pt idx="20">
                  <c:v>91.18206521739117</c:v>
                </c:pt>
                <c:pt idx="21">
                  <c:v>92.64945652173914</c:v>
                </c:pt>
                <c:pt idx="22">
                  <c:v>91.86141304347826</c:v>
                </c:pt>
                <c:pt idx="23">
                  <c:v>92.2554347826086</c:v>
                </c:pt>
                <c:pt idx="24">
                  <c:v>91.29076086956523</c:v>
                </c:pt>
                <c:pt idx="25">
                  <c:v>91.95652173913046</c:v>
                </c:pt>
                <c:pt idx="26">
                  <c:v>92.36413043478261</c:v>
                </c:pt>
                <c:pt idx="27">
                  <c:v>92.83967391304348</c:v>
                </c:pt>
                <c:pt idx="28">
                  <c:v>92.52717391304348</c:v>
                </c:pt>
                <c:pt idx="29">
                  <c:v>91.82065217391295</c:v>
                </c:pt>
                <c:pt idx="30">
                  <c:v>92.22826086956523</c:v>
                </c:pt>
                <c:pt idx="31">
                  <c:v>92.98913043478261</c:v>
                </c:pt>
                <c:pt idx="32">
                  <c:v>94.42934782608668</c:v>
                </c:pt>
                <c:pt idx="33">
                  <c:v>95.58423913043463</c:v>
                </c:pt>
                <c:pt idx="34">
                  <c:v>95.82880434782587</c:v>
                </c:pt>
                <c:pt idx="35">
                  <c:v>96.46739130434792</c:v>
                </c:pt>
                <c:pt idx="36">
                  <c:v>95.7336956521739</c:v>
                </c:pt>
                <c:pt idx="37">
                  <c:v>96.67119565217388</c:v>
                </c:pt>
                <c:pt idx="38">
                  <c:v>97.02445652173914</c:v>
                </c:pt>
                <c:pt idx="39">
                  <c:v>97.82608695652142</c:v>
                </c:pt>
                <c:pt idx="40">
                  <c:v>98.36956521739131</c:v>
                </c:pt>
                <c:pt idx="41">
                  <c:v>99.18478260869551</c:v>
                </c:pt>
                <c:pt idx="42">
                  <c:v>100.2309782608696</c:v>
                </c:pt>
                <c:pt idx="43">
                  <c:v>99.91847826086955</c:v>
                </c:pt>
                <c:pt idx="44">
                  <c:v>99.85054347826086</c:v>
                </c:pt>
                <c:pt idx="45">
                  <c:v>99.98641304347832</c:v>
                </c:pt>
                <c:pt idx="46">
                  <c:v>95.14945652173914</c:v>
                </c:pt>
                <c:pt idx="47">
                  <c:v>94.9048913043479</c:v>
                </c:pt>
                <c:pt idx="48">
                  <c:v>94.32065217391295</c:v>
                </c:pt>
                <c:pt idx="49">
                  <c:v>94.98641304347826</c:v>
                </c:pt>
                <c:pt idx="50">
                  <c:v>94.38858695652142</c:v>
                </c:pt>
                <c:pt idx="51">
                  <c:v>95.04076086956523</c:v>
                </c:pt>
                <c:pt idx="52">
                  <c:v>95.51630434782608</c:v>
                </c:pt>
                <c:pt idx="53">
                  <c:v>93.87228260869551</c:v>
                </c:pt>
                <c:pt idx="54">
                  <c:v>93.77717391304347</c:v>
                </c:pt>
                <c:pt idx="55">
                  <c:v>94.5108695652176</c:v>
                </c:pt>
                <c:pt idx="56">
                  <c:v>92.70380434782608</c:v>
                </c:pt>
                <c:pt idx="57">
                  <c:v>91.58967391304348</c:v>
                </c:pt>
                <c:pt idx="58">
                  <c:v>93.02989130434783</c:v>
                </c:pt>
                <c:pt idx="59">
                  <c:v>93.75000000000001</c:v>
                </c:pt>
                <c:pt idx="60">
                  <c:v>95.17663043478244</c:v>
                </c:pt>
                <c:pt idx="61">
                  <c:v>96.39945652173914</c:v>
                </c:pt>
                <c:pt idx="62">
                  <c:v>97.2554347826086</c:v>
                </c:pt>
                <c:pt idx="63">
                  <c:v>96.15489130434783</c:v>
                </c:pt>
                <c:pt idx="64">
                  <c:v>96.27717391304348</c:v>
                </c:pt>
                <c:pt idx="65">
                  <c:v>96.413043478261</c:v>
                </c:pt>
                <c:pt idx="66">
                  <c:v>96.92934782608668</c:v>
                </c:pt>
                <c:pt idx="67">
                  <c:v>96.04619565217392</c:v>
                </c:pt>
                <c:pt idx="68">
                  <c:v>94.5108695652176</c:v>
                </c:pt>
                <c:pt idx="69">
                  <c:v>94.56521739130434</c:v>
                </c:pt>
                <c:pt idx="70">
                  <c:v>94.74184782608681</c:v>
                </c:pt>
                <c:pt idx="71">
                  <c:v>95.2173913043479</c:v>
                </c:pt>
                <c:pt idx="72">
                  <c:v>95.81521739130437</c:v>
                </c:pt>
                <c:pt idx="73">
                  <c:v>96.46739130434792</c:v>
                </c:pt>
                <c:pt idx="74">
                  <c:v>96.15489130434783</c:v>
                </c:pt>
                <c:pt idx="75">
                  <c:v>95.92391304347826</c:v>
                </c:pt>
                <c:pt idx="76">
                  <c:v>95.09510869565217</c:v>
                </c:pt>
                <c:pt idx="77">
                  <c:v>93.24728260869572</c:v>
                </c:pt>
                <c:pt idx="78">
                  <c:v>92.64945652173914</c:v>
                </c:pt>
                <c:pt idx="79">
                  <c:v>92.59510869565218</c:v>
                </c:pt>
                <c:pt idx="80">
                  <c:v>92.02445652173914</c:v>
                </c:pt>
                <c:pt idx="81">
                  <c:v>91.98369565217392</c:v>
                </c:pt>
                <c:pt idx="82">
                  <c:v>93.4375000000001</c:v>
                </c:pt>
                <c:pt idx="83">
                  <c:v>93.51902173913043</c:v>
                </c:pt>
                <c:pt idx="84">
                  <c:v>94.55163043478261</c:v>
                </c:pt>
                <c:pt idx="85">
                  <c:v>95.4483695652176</c:v>
                </c:pt>
                <c:pt idx="86">
                  <c:v>95.48913043478261</c:v>
                </c:pt>
                <c:pt idx="87">
                  <c:v>95.43478260869565</c:v>
                </c:pt>
                <c:pt idx="88">
                  <c:v>95.48913043478261</c:v>
                </c:pt>
                <c:pt idx="89">
                  <c:v>95.89673913043447</c:v>
                </c:pt>
                <c:pt idx="90">
                  <c:v>95.6929347826086</c:v>
                </c:pt>
                <c:pt idx="91">
                  <c:v>96.11413043478261</c:v>
                </c:pt>
                <c:pt idx="92">
                  <c:v>96.39945652173914</c:v>
                </c:pt>
                <c:pt idx="93">
                  <c:v>96.15489130434783</c:v>
                </c:pt>
                <c:pt idx="94">
                  <c:v>95.84239130434784</c:v>
                </c:pt>
                <c:pt idx="95">
                  <c:v>96.19565217391295</c:v>
                </c:pt>
                <c:pt idx="96">
                  <c:v>96.07336956521757</c:v>
                </c:pt>
                <c:pt idx="97">
                  <c:v>95.29891304347832</c:v>
                </c:pt>
                <c:pt idx="98">
                  <c:v>95.74728260869572</c:v>
                </c:pt>
                <c:pt idx="99">
                  <c:v>96.08695652173911</c:v>
                </c:pt>
                <c:pt idx="100">
                  <c:v>95.4483695652176</c:v>
                </c:pt>
                <c:pt idx="101">
                  <c:v>95.20380434782608</c:v>
                </c:pt>
                <c:pt idx="102">
                  <c:v>95.95108695652152</c:v>
                </c:pt>
                <c:pt idx="103">
                  <c:v>94.72826086956523</c:v>
                </c:pt>
                <c:pt idx="104">
                  <c:v>95.51630434782608</c:v>
                </c:pt>
                <c:pt idx="105">
                  <c:v>96.11413043478261</c:v>
                </c:pt>
                <c:pt idx="106">
                  <c:v>94.56521739130434</c:v>
                </c:pt>
                <c:pt idx="107">
                  <c:v>94.98641304347826</c:v>
                </c:pt>
                <c:pt idx="108">
                  <c:v>95.20380434782608</c:v>
                </c:pt>
                <c:pt idx="109">
                  <c:v>95.9375000000001</c:v>
                </c:pt>
                <c:pt idx="110">
                  <c:v>95.57065217391295</c:v>
                </c:pt>
                <c:pt idx="111">
                  <c:v>95.66576086956515</c:v>
                </c:pt>
                <c:pt idx="112">
                  <c:v>95.78804347826087</c:v>
                </c:pt>
                <c:pt idx="113">
                  <c:v>95.96467391304352</c:v>
                </c:pt>
                <c:pt idx="114">
                  <c:v>95.24456521739132</c:v>
                </c:pt>
                <c:pt idx="115">
                  <c:v>95.31250000000001</c:v>
                </c:pt>
                <c:pt idx="116">
                  <c:v>94.17119565217388</c:v>
                </c:pt>
                <c:pt idx="117">
                  <c:v>94.95923913043463</c:v>
                </c:pt>
                <c:pt idx="118">
                  <c:v>94.0353260869564</c:v>
                </c:pt>
                <c:pt idx="119">
                  <c:v>92.35054347826087</c:v>
                </c:pt>
                <c:pt idx="120">
                  <c:v>90.91032608695653</c:v>
                </c:pt>
                <c:pt idx="121">
                  <c:v>91.1277173913042</c:v>
                </c:pt>
                <c:pt idx="122">
                  <c:v>91.61684782608668</c:v>
                </c:pt>
                <c:pt idx="123">
                  <c:v>91.65760869565217</c:v>
                </c:pt>
                <c:pt idx="124">
                  <c:v>91.7255434782609</c:v>
                </c:pt>
                <c:pt idx="125">
                  <c:v>90.59782608695653</c:v>
                </c:pt>
                <c:pt idx="126">
                  <c:v>91.10054347826087</c:v>
                </c:pt>
                <c:pt idx="127">
                  <c:v>90.62499999999998</c:v>
                </c:pt>
                <c:pt idx="128">
                  <c:v>91.34510869565218</c:v>
                </c:pt>
                <c:pt idx="129">
                  <c:v>91.56250000000001</c:v>
                </c:pt>
                <c:pt idx="130">
                  <c:v>90.74728260869572</c:v>
                </c:pt>
                <c:pt idx="131">
                  <c:v>89.68750000000001</c:v>
                </c:pt>
                <c:pt idx="132">
                  <c:v>89.27989130434783</c:v>
                </c:pt>
                <c:pt idx="133">
                  <c:v>87.02445652173914</c:v>
                </c:pt>
                <c:pt idx="134">
                  <c:v>87.5679347826087</c:v>
                </c:pt>
                <c:pt idx="135">
                  <c:v>89.14402173913043</c:v>
                </c:pt>
                <c:pt idx="136">
                  <c:v>87.7853260869564</c:v>
                </c:pt>
                <c:pt idx="137">
                  <c:v>88.61413043478261</c:v>
                </c:pt>
                <c:pt idx="138">
                  <c:v>88.55978260869551</c:v>
                </c:pt>
                <c:pt idx="139">
                  <c:v>89.89130434782608</c:v>
                </c:pt>
                <c:pt idx="140">
                  <c:v>87.9483695652176</c:v>
                </c:pt>
                <c:pt idx="141">
                  <c:v>91.07336956521757</c:v>
                </c:pt>
                <c:pt idx="142">
                  <c:v>91.0597826086955</c:v>
                </c:pt>
                <c:pt idx="143">
                  <c:v>91.42663043478261</c:v>
                </c:pt>
                <c:pt idx="144">
                  <c:v>90.0</c:v>
                </c:pt>
                <c:pt idx="145">
                  <c:v>89.68750000000001</c:v>
                </c:pt>
                <c:pt idx="146">
                  <c:v>90.08152173913043</c:v>
                </c:pt>
                <c:pt idx="147">
                  <c:v>87.93478260869565</c:v>
                </c:pt>
                <c:pt idx="148">
                  <c:v>87.7853260869564</c:v>
                </c:pt>
                <c:pt idx="149">
                  <c:v>85.99184782608681</c:v>
                </c:pt>
                <c:pt idx="150">
                  <c:v>85.04076086956523</c:v>
                </c:pt>
                <c:pt idx="151">
                  <c:v>86.64402173913046</c:v>
                </c:pt>
                <c:pt idx="152">
                  <c:v>88.54619565217392</c:v>
                </c:pt>
                <c:pt idx="153">
                  <c:v>90.63858695652138</c:v>
                </c:pt>
                <c:pt idx="154">
                  <c:v>90.85597826086934</c:v>
                </c:pt>
                <c:pt idx="155">
                  <c:v>92.36413043478261</c:v>
                </c:pt>
                <c:pt idx="156">
                  <c:v>93.51902173913043</c:v>
                </c:pt>
                <c:pt idx="157">
                  <c:v>93.85869565217388</c:v>
                </c:pt>
                <c:pt idx="158">
                  <c:v>94.59239130434784</c:v>
                </c:pt>
                <c:pt idx="159">
                  <c:v>93.00271739130423</c:v>
                </c:pt>
                <c:pt idx="160">
                  <c:v>93.27445652173914</c:v>
                </c:pt>
                <c:pt idx="161">
                  <c:v>96.42663043478261</c:v>
                </c:pt>
                <c:pt idx="162">
                  <c:v>95.7608695652176</c:v>
                </c:pt>
                <c:pt idx="163">
                  <c:v>93.17934782608651</c:v>
                </c:pt>
                <c:pt idx="164">
                  <c:v>93.60054347826087</c:v>
                </c:pt>
                <c:pt idx="165">
                  <c:v>89.91847826086955</c:v>
                </c:pt>
                <c:pt idx="166">
                  <c:v>89.6467391304345</c:v>
                </c:pt>
                <c:pt idx="167">
                  <c:v>92.09239130434783</c:v>
                </c:pt>
                <c:pt idx="168">
                  <c:v>94.75543478260856</c:v>
                </c:pt>
                <c:pt idx="169">
                  <c:v>93.83152173913043</c:v>
                </c:pt>
                <c:pt idx="170">
                  <c:v>92.03804347826086</c:v>
                </c:pt>
                <c:pt idx="171">
                  <c:v>93.49184782608681</c:v>
                </c:pt>
                <c:pt idx="172">
                  <c:v>94.9048913043479</c:v>
                </c:pt>
                <c:pt idx="173">
                  <c:v>95.61141304347832</c:v>
                </c:pt>
                <c:pt idx="174">
                  <c:v>93.49184782608681</c:v>
                </c:pt>
                <c:pt idx="175">
                  <c:v>93.66847826086932</c:v>
                </c:pt>
                <c:pt idx="176">
                  <c:v>94.04891304347826</c:v>
                </c:pt>
                <c:pt idx="177">
                  <c:v>92.89402173913046</c:v>
                </c:pt>
                <c:pt idx="178">
                  <c:v>93.85869565217388</c:v>
                </c:pt>
                <c:pt idx="179">
                  <c:v>92.59510869565218</c:v>
                </c:pt>
                <c:pt idx="180">
                  <c:v>93.08423913043463</c:v>
                </c:pt>
                <c:pt idx="181">
                  <c:v>91.49456521739132</c:v>
                </c:pt>
                <c:pt idx="182">
                  <c:v>91.75271739130423</c:v>
                </c:pt>
                <c:pt idx="183">
                  <c:v>87.9076086956523</c:v>
                </c:pt>
                <c:pt idx="184">
                  <c:v>87.93478260869565</c:v>
                </c:pt>
                <c:pt idx="185">
                  <c:v>86.75271739130423</c:v>
                </c:pt>
                <c:pt idx="186">
                  <c:v>84.67391304347825</c:v>
                </c:pt>
                <c:pt idx="187">
                  <c:v>81.57608695652142</c:v>
                </c:pt>
                <c:pt idx="188">
                  <c:v>84.19836956521757</c:v>
                </c:pt>
                <c:pt idx="189">
                  <c:v>86.08695652173914</c:v>
                </c:pt>
                <c:pt idx="190">
                  <c:v>84.40217391304347</c:v>
                </c:pt>
                <c:pt idx="191">
                  <c:v>86.57608695652142</c:v>
                </c:pt>
                <c:pt idx="192">
                  <c:v>85.24456521739132</c:v>
                </c:pt>
                <c:pt idx="193">
                  <c:v>81.72554347826087</c:v>
                </c:pt>
                <c:pt idx="194">
                  <c:v>80.08152173913043</c:v>
                </c:pt>
                <c:pt idx="195">
                  <c:v>82.86684782608668</c:v>
                </c:pt>
                <c:pt idx="196">
                  <c:v>87.45923913043463</c:v>
                </c:pt>
                <c:pt idx="197">
                  <c:v>89.08967391304347</c:v>
                </c:pt>
                <c:pt idx="198">
                  <c:v>91.26358695652152</c:v>
                </c:pt>
                <c:pt idx="199">
                  <c:v>89.9048913043479</c:v>
                </c:pt>
                <c:pt idx="200">
                  <c:v>88.60054347826086</c:v>
                </c:pt>
                <c:pt idx="201">
                  <c:v>87.7853260869564</c:v>
                </c:pt>
                <c:pt idx="202">
                  <c:v>87.45923913043463</c:v>
                </c:pt>
                <c:pt idx="203">
                  <c:v>86.73913043478261</c:v>
                </c:pt>
                <c:pt idx="204">
                  <c:v>88.68206521739116</c:v>
                </c:pt>
                <c:pt idx="205">
                  <c:v>89.94565217391304</c:v>
                </c:pt>
                <c:pt idx="206">
                  <c:v>87.10597826086934</c:v>
                </c:pt>
                <c:pt idx="207">
                  <c:v>87.89402173913043</c:v>
                </c:pt>
                <c:pt idx="208">
                  <c:v>90.59782608695653</c:v>
                </c:pt>
                <c:pt idx="209">
                  <c:v>92.14673913043448</c:v>
                </c:pt>
                <c:pt idx="210">
                  <c:v>91.34510869565218</c:v>
                </c:pt>
                <c:pt idx="211">
                  <c:v>89.47010869565217</c:v>
                </c:pt>
                <c:pt idx="212">
                  <c:v>87.7853260869564</c:v>
                </c:pt>
                <c:pt idx="213">
                  <c:v>86.5353260869564</c:v>
                </c:pt>
                <c:pt idx="214">
                  <c:v>88.84510869565218</c:v>
                </c:pt>
                <c:pt idx="215">
                  <c:v>87.05163043478258</c:v>
                </c:pt>
                <c:pt idx="216">
                  <c:v>86.6847826086955</c:v>
                </c:pt>
                <c:pt idx="217">
                  <c:v>85.61141304347826</c:v>
                </c:pt>
                <c:pt idx="218">
                  <c:v>87.4048913043479</c:v>
                </c:pt>
                <c:pt idx="219">
                  <c:v>91.75271739130423</c:v>
                </c:pt>
                <c:pt idx="220">
                  <c:v>91.91576086956523</c:v>
                </c:pt>
                <c:pt idx="221">
                  <c:v>94.60597826086932</c:v>
                </c:pt>
                <c:pt idx="222">
                  <c:v>93.7228260869564</c:v>
                </c:pt>
                <c:pt idx="223">
                  <c:v>91.45380434782608</c:v>
                </c:pt>
                <c:pt idx="224">
                  <c:v>87.28260869565217</c:v>
                </c:pt>
                <c:pt idx="225">
                  <c:v>92.7853260869564</c:v>
                </c:pt>
                <c:pt idx="226">
                  <c:v>89.04891304347832</c:v>
                </c:pt>
                <c:pt idx="227">
                  <c:v>95.01358695652152</c:v>
                </c:pt>
                <c:pt idx="228">
                  <c:v>95.54347826086955</c:v>
                </c:pt>
                <c:pt idx="229">
                  <c:v>99.4429347826087</c:v>
                </c:pt>
                <c:pt idx="230">
                  <c:v>100.8559782608695</c:v>
                </c:pt>
                <c:pt idx="231">
                  <c:v>104.0896739130435</c:v>
                </c:pt>
                <c:pt idx="232">
                  <c:v>107.5</c:v>
                </c:pt>
                <c:pt idx="233">
                  <c:v>108.546195652174</c:v>
                </c:pt>
                <c:pt idx="234">
                  <c:v>107.5</c:v>
                </c:pt>
                <c:pt idx="235">
                  <c:v>109.9048913043478</c:v>
                </c:pt>
                <c:pt idx="236">
                  <c:v>111.5353260869565</c:v>
                </c:pt>
                <c:pt idx="237">
                  <c:v>112.6358695652174</c:v>
                </c:pt>
                <c:pt idx="238">
                  <c:v>113.600543478261</c:v>
                </c:pt>
                <c:pt idx="239">
                  <c:v>111.6440217391304</c:v>
                </c:pt>
                <c:pt idx="240">
                  <c:v>110.7744565217391</c:v>
                </c:pt>
                <c:pt idx="241">
                  <c:v>110.0543478260868</c:v>
                </c:pt>
                <c:pt idx="242">
                  <c:v>111.4538043478261</c:v>
                </c:pt>
                <c:pt idx="243">
                  <c:v>111.9157608695652</c:v>
                </c:pt>
                <c:pt idx="244">
                  <c:v>114.0896739130435</c:v>
                </c:pt>
                <c:pt idx="245">
                  <c:v>114.3614130434783</c:v>
                </c:pt>
                <c:pt idx="246">
                  <c:v>114.5244565217392</c:v>
                </c:pt>
                <c:pt idx="247">
                  <c:v>115.8695652173913</c:v>
                </c:pt>
                <c:pt idx="248">
                  <c:v>117.350543478261</c:v>
                </c:pt>
                <c:pt idx="249">
                  <c:v>117.4728260869565</c:v>
                </c:pt>
                <c:pt idx="250">
                  <c:v>117.8940217391304</c:v>
                </c:pt>
                <c:pt idx="251">
                  <c:v>119.9864130434783</c:v>
                </c:pt>
                <c:pt idx="252">
                  <c:v>118.8179347826087</c:v>
                </c:pt>
                <c:pt idx="253">
                  <c:v>118.1114130434783</c:v>
                </c:pt>
                <c:pt idx="254">
                  <c:v>116.5353260869565</c:v>
                </c:pt>
                <c:pt idx="255">
                  <c:v>114.9048913043478</c:v>
                </c:pt>
                <c:pt idx="256">
                  <c:v>114.8641304347826</c:v>
                </c:pt>
                <c:pt idx="257">
                  <c:v>115.3940217391305</c:v>
                </c:pt>
                <c:pt idx="258">
                  <c:v>117.133152173913</c:v>
                </c:pt>
                <c:pt idx="259">
                  <c:v>111.9293478260868</c:v>
                </c:pt>
                <c:pt idx="260">
                  <c:v>111.9157608695652</c:v>
                </c:pt>
                <c:pt idx="261">
                  <c:v>111.2364130434783</c:v>
                </c:pt>
                <c:pt idx="262">
                  <c:v>111.1277173913044</c:v>
                </c:pt>
                <c:pt idx="263">
                  <c:v>110.0543478260868</c:v>
                </c:pt>
                <c:pt idx="264">
                  <c:v>110.2038043478261</c:v>
                </c:pt>
                <c:pt idx="265">
                  <c:v>108.6956521739131</c:v>
                </c:pt>
                <c:pt idx="266">
                  <c:v>107.1739130434783</c:v>
                </c:pt>
                <c:pt idx="267">
                  <c:v>108.8722826086957</c:v>
                </c:pt>
                <c:pt idx="268">
                  <c:v>107.758152173913</c:v>
                </c:pt>
                <c:pt idx="269">
                  <c:v>108.125</c:v>
                </c:pt>
                <c:pt idx="270">
                  <c:v>107.8668478260868</c:v>
                </c:pt>
                <c:pt idx="271">
                  <c:v>107.975543478261</c:v>
                </c:pt>
                <c:pt idx="272">
                  <c:v>109.1576086956522</c:v>
                </c:pt>
                <c:pt idx="273">
                  <c:v>109.2391304347826</c:v>
                </c:pt>
                <c:pt idx="274">
                  <c:v>110.9375</c:v>
                </c:pt>
                <c:pt idx="275">
                  <c:v>110.8695652173913</c:v>
                </c:pt>
                <c:pt idx="276">
                  <c:v>110.4619565217391</c:v>
                </c:pt>
                <c:pt idx="277">
                  <c:v>111.1141304347826</c:v>
                </c:pt>
                <c:pt idx="278">
                  <c:v>112.296195652174</c:v>
                </c:pt>
                <c:pt idx="279">
                  <c:v>112.4456521739131</c:v>
                </c:pt>
                <c:pt idx="280">
                  <c:v>113.491847826087</c:v>
                </c:pt>
                <c:pt idx="281">
                  <c:v>114.741847826087</c:v>
                </c:pt>
                <c:pt idx="282">
                  <c:v>114.8097826086957</c:v>
                </c:pt>
                <c:pt idx="283">
                  <c:v>114.2391304347826</c:v>
                </c:pt>
                <c:pt idx="284">
                  <c:v>114.5244565217392</c:v>
                </c:pt>
                <c:pt idx="285">
                  <c:v>113.4510869565216</c:v>
                </c:pt>
                <c:pt idx="286">
                  <c:v>113.75</c:v>
                </c:pt>
                <c:pt idx="287">
                  <c:v>112.9347826086957</c:v>
                </c:pt>
                <c:pt idx="288">
                  <c:v>113.913043478261</c:v>
                </c:pt>
                <c:pt idx="289">
                  <c:v>113.0706521739131</c:v>
                </c:pt>
                <c:pt idx="290">
                  <c:v>112.8260869565216</c:v>
                </c:pt>
                <c:pt idx="291">
                  <c:v>112.2282608695652</c:v>
                </c:pt>
                <c:pt idx="292">
                  <c:v>110.5570652173913</c:v>
                </c:pt>
                <c:pt idx="293">
                  <c:v>111.4402173913043</c:v>
                </c:pt>
                <c:pt idx="294">
                  <c:v>110.0679347826087</c:v>
                </c:pt>
                <c:pt idx="295">
                  <c:v>108.9538043478261</c:v>
                </c:pt>
                <c:pt idx="296">
                  <c:v>109.225543478261</c:v>
                </c:pt>
                <c:pt idx="297">
                  <c:v>108.8586956521739</c:v>
                </c:pt>
                <c:pt idx="298">
                  <c:v>108.7092391304348</c:v>
                </c:pt>
                <c:pt idx="299">
                  <c:v>106.9429347826087</c:v>
                </c:pt>
                <c:pt idx="300">
                  <c:v>105.5570652173913</c:v>
                </c:pt>
                <c:pt idx="301">
                  <c:v>104.5516304347826</c:v>
                </c:pt>
                <c:pt idx="302">
                  <c:v>102.8260869565215</c:v>
                </c:pt>
                <c:pt idx="303">
                  <c:v>101.8342391304348</c:v>
                </c:pt>
                <c:pt idx="304">
                  <c:v>103.4510869565216</c:v>
                </c:pt>
                <c:pt idx="305">
                  <c:v>102.4864130434783</c:v>
                </c:pt>
                <c:pt idx="306">
                  <c:v>104.6331521739131</c:v>
                </c:pt>
                <c:pt idx="307">
                  <c:v>106.725543478261</c:v>
                </c:pt>
                <c:pt idx="308">
                  <c:v>107.7989130434783</c:v>
                </c:pt>
                <c:pt idx="309">
                  <c:v>108.0434782608696</c:v>
                </c:pt>
                <c:pt idx="310">
                  <c:v>108.7364130434783</c:v>
                </c:pt>
                <c:pt idx="311">
                  <c:v>108.5054347826087</c:v>
                </c:pt>
                <c:pt idx="312">
                  <c:v>107.2146739130435</c:v>
                </c:pt>
                <c:pt idx="313">
                  <c:v>106.3858695652174</c:v>
                </c:pt>
                <c:pt idx="314">
                  <c:v>107.4728260869565</c:v>
                </c:pt>
                <c:pt idx="315">
                  <c:v>106.3994565217391</c:v>
                </c:pt>
                <c:pt idx="316">
                  <c:v>106.9157608695652</c:v>
                </c:pt>
                <c:pt idx="317">
                  <c:v>106.9972826086957</c:v>
                </c:pt>
                <c:pt idx="318">
                  <c:v>106.7798913043478</c:v>
                </c:pt>
                <c:pt idx="319">
                  <c:v>108.1793478260868</c:v>
                </c:pt>
                <c:pt idx="320">
                  <c:v>108.070652173913</c:v>
                </c:pt>
                <c:pt idx="321">
                  <c:v>107.8804347826087</c:v>
                </c:pt>
                <c:pt idx="322">
                  <c:v>108.4239130434783</c:v>
                </c:pt>
                <c:pt idx="323">
                  <c:v>108.2744565217391</c:v>
                </c:pt>
                <c:pt idx="324">
                  <c:v>106.7119565217392</c:v>
                </c:pt>
                <c:pt idx="325">
                  <c:v>105.3260869565215</c:v>
                </c:pt>
                <c:pt idx="326">
                  <c:v>104.1983695652174</c:v>
                </c:pt>
                <c:pt idx="327">
                  <c:v>106.25</c:v>
                </c:pt>
                <c:pt idx="328">
                  <c:v>107.7445652173913</c:v>
                </c:pt>
                <c:pt idx="329">
                  <c:v>108.2608695652176</c:v>
                </c:pt>
                <c:pt idx="330">
                  <c:v>107.9891304347826</c:v>
                </c:pt>
                <c:pt idx="331">
                  <c:v>109.4293478260868</c:v>
                </c:pt>
                <c:pt idx="332">
                  <c:v>108.9266304347826</c:v>
                </c:pt>
                <c:pt idx="333">
                  <c:v>106.5625</c:v>
                </c:pt>
                <c:pt idx="334">
                  <c:v>107.6086956521739</c:v>
                </c:pt>
                <c:pt idx="335">
                  <c:v>109.6467391304346</c:v>
                </c:pt>
                <c:pt idx="336">
                  <c:v>107.038043478261</c:v>
                </c:pt>
                <c:pt idx="337">
                  <c:v>106.3994565217391</c:v>
                </c:pt>
                <c:pt idx="338">
                  <c:v>107.7309782608696</c:v>
                </c:pt>
                <c:pt idx="339">
                  <c:v>108.6277173913044</c:v>
                </c:pt>
                <c:pt idx="340">
                  <c:v>108.9266304347826</c:v>
                </c:pt>
                <c:pt idx="341">
                  <c:v>107.9483695652176</c:v>
                </c:pt>
                <c:pt idx="342">
                  <c:v>107.7173913043478</c:v>
                </c:pt>
                <c:pt idx="343">
                  <c:v>109.850543478261</c:v>
                </c:pt>
                <c:pt idx="344">
                  <c:v>109.1711956521739</c:v>
                </c:pt>
                <c:pt idx="345">
                  <c:v>108.288043478261</c:v>
                </c:pt>
                <c:pt idx="346">
                  <c:v>108.7907608695652</c:v>
                </c:pt>
                <c:pt idx="347">
                  <c:v>107.9076086956522</c:v>
                </c:pt>
                <c:pt idx="348">
                  <c:v>108.75</c:v>
                </c:pt>
                <c:pt idx="349">
                  <c:v>108.75</c:v>
                </c:pt>
                <c:pt idx="350">
                  <c:v>108.8994565217392</c:v>
                </c:pt>
                <c:pt idx="351">
                  <c:v>109.0353260869565</c:v>
                </c:pt>
                <c:pt idx="352">
                  <c:v>107.758152173913</c:v>
                </c:pt>
                <c:pt idx="353">
                  <c:v>106.7663043478261</c:v>
                </c:pt>
                <c:pt idx="354">
                  <c:v>106.2771739130435</c:v>
                </c:pt>
                <c:pt idx="355">
                  <c:v>106.6168478260868</c:v>
                </c:pt>
                <c:pt idx="356">
                  <c:v>107.2010869565216</c:v>
                </c:pt>
                <c:pt idx="357">
                  <c:v>106.3179347826087</c:v>
                </c:pt>
                <c:pt idx="358">
                  <c:v>103.7907608695652</c:v>
                </c:pt>
                <c:pt idx="359">
                  <c:v>106.5217391304346</c:v>
                </c:pt>
                <c:pt idx="360">
                  <c:v>105.0951086956522</c:v>
                </c:pt>
                <c:pt idx="361">
                  <c:v>107.0923913043478</c:v>
                </c:pt>
                <c:pt idx="362">
                  <c:v>104.8369565217391</c:v>
                </c:pt>
                <c:pt idx="363">
                  <c:v>105.3940217391304</c:v>
                </c:pt>
                <c:pt idx="364">
                  <c:v>105.9510869565216</c:v>
                </c:pt>
                <c:pt idx="365">
                  <c:v>104.1304347826087</c:v>
                </c:pt>
                <c:pt idx="366">
                  <c:v>104.9184782608696</c:v>
                </c:pt>
                <c:pt idx="367">
                  <c:v>103.0842391304348</c:v>
                </c:pt>
                <c:pt idx="368">
                  <c:v>102.5679347826087</c:v>
                </c:pt>
                <c:pt idx="369">
                  <c:v>103.8315217391304</c:v>
                </c:pt>
                <c:pt idx="370">
                  <c:v>101.9972826086957</c:v>
                </c:pt>
                <c:pt idx="371">
                  <c:v>102.6358695652174</c:v>
                </c:pt>
                <c:pt idx="372">
                  <c:v>106.2907608695652</c:v>
                </c:pt>
                <c:pt idx="373">
                  <c:v>100.5842391304348</c:v>
                </c:pt>
                <c:pt idx="374">
                  <c:v>98.64130434782608</c:v>
                </c:pt>
                <c:pt idx="375">
                  <c:v>96.83423913043463</c:v>
                </c:pt>
                <c:pt idx="376">
                  <c:v>96.25000000000001</c:v>
                </c:pt>
                <c:pt idx="377">
                  <c:v>95.77445652173911</c:v>
                </c:pt>
                <c:pt idx="378">
                  <c:v>96.04619565217392</c:v>
                </c:pt>
                <c:pt idx="379">
                  <c:v>96.01902173913043</c:v>
                </c:pt>
                <c:pt idx="380">
                  <c:v>97.77173913043447</c:v>
                </c:pt>
                <c:pt idx="381">
                  <c:v>97.29619565217392</c:v>
                </c:pt>
                <c:pt idx="382">
                  <c:v>97.36413043478261</c:v>
                </c:pt>
                <c:pt idx="383">
                  <c:v>96.19565217391295</c:v>
                </c:pt>
                <c:pt idx="384">
                  <c:v>95.17663043478244</c:v>
                </c:pt>
                <c:pt idx="385">
                  <c:v>95.4483695652176</c:v>
                </c:pt>
                <c:pt idx="386">
                  <c:v>95.70652173913043</c:v>
                </c:pt>
                <c:pt idx="387">
                  <c:v>96.23641304347826</c:v>
                </c:pt>
                <c:pt idx="388">
                  <c:v>94.9728260869564</c:v>
                </c:pt>
                <c:pt idx="389">
                  <c:v>96.33152173913046</c:v>
                </c:pt>
                <c:pt idx="390">
                  <c:v>95.9375000000001</c:v>
                </c:pt>
                <c:pt idx="391">
                  <c:v>96.99728260869572</c:v>
                </c:pt>
                <c:pt idx="392">
                  <c:v>96.98369565217392</c:v>
                </c:pt>
                <c:pt idx="393">
                  <c:v>98.42391304347826</c:v>
                </c:pt>
                <c:pt idx="394">
                  <c:v>98.51902173913046</c:v>
                </c:pt>
                <c:pt idx="395">
                  <c:v>98.49184782608677</c:v>
                </c:pt>
                <c:pt idx="396">
                  <c:v>99.52445652173914</c:v>
                </c:pt>
                <c:pt idx="397">
                  <c:v>100.0543478260868</c:v>
                </c:pt>
                <c:pt idx="398">
                  <c:v>97.8804347826086</c:v>
                </c:pt>
                <c:pt idx="399">
                  <c:v>95.55706521739131</c:v>
                </c:pt>
                <c:pt idx="400">
                  <c:v>96.38586956521757</c:v>
                </c:pt>
                <c:pt idx="401">
                  <c:v>96.98369565217392</c:v>
                </c:pt>
                <c:pt idx="402">
                  <c:v>98.65489130434784</c:v>
                </c:pt>
                <c:pt idx="403">
                  <c:v>96.37228260869551</c:v>
                </c:pt>
                <c:pt idx="404">
                  <c:v>96.38586956521757</c:v>
                </c:pt>
                <c:pt idx="405">
                  <c:v>96.87499999999998</c:v>
                </c:pt>
                <c:pt idx="406">
                  <c:v>97.06521739130434</c:v>
                </c:pt>
                <c:pt idx="407">
                  <c:v>95.39402173913043</c:v>
                </c:pt>
                <c:pt idx="408">
                  <c:v>94.95923913043463</c:v>
                </c:pt>
                <c:pt idx="409">
                  <c:v>95.99184782608681</c:v>
                </c:pt>
                <c:pt idx="410">
                  <c:v>95.95108695652152</c:v>
                </c:pt>
                <c:pt idx="411">
                  <c:v>96.98369565217392</c:v>
                </c:pt>
                <c:pt idx="412">
                  <c:v>98.3967391304345</c:v>
                </c:pt>
                <c:pt idx="413">
                  <c:v>99.36141304347826</c:v>
                </c:pt>
                <c:pt idx="414">
                  <c:v>100.0271739130435</c:v>
                </c:pt>
                <c:pt idx="415">
                  <c:v>100.4076086956522</c:v>
                </c:pt>
                <c:pt idx="416">
                  <c:v>99.68750000000001</c:v>
                </c:pt>
                <c:pt idx="417">
                  <c:v>99.55163043478261</c:v>
                </c:pt>
                <c:pt idx="418">
                  <c:v>99.34782608695653</c:v>
                </c:pt>
                <c:pt idx="419">
                  <c:v>98.76358695652152</c:v>
                </c:pt>
                <c:pt idx="420">
                  <c:v>98.07065217391295</c:v>
                </c:pt>
                <c:pt idx="421">
                  <c:v>96.79347826086955</c:v>
                </c:pt>
                <c:pt idx="422">
                  <c:v>96.64402173913043</c:v>
                </c:pt>
                <c:pt idx="423">
                  <c:v>96.91576086956523</c:v>
                </c:pt>
                <c:pt idx="424">
                  <c:v>95.7336956521739</c:v>
                </c:pt>
                <c:pt idx="425">
                  <c:v>94.83695652173914</c:v>
                </c:pt>
                <c:pt idx="426">
                  <c:v>95.1630434782609</c:v>
                </c:pt>
                <c:pt idx="427">
                  <c:v>94.6603260869564</c:v>
                </c:pt>
                <c:pt idx="428">
                  <c:v>93.57336956521757</c:v>
                </c:pt>
                <c:pt idx="429">
                  <c:v>96.18206521739117</c:v>
                </c:pt>
                <c:pt idx="430">
                  <c:v>96.5353260869564</c:v>
                </c:pt>
                <c:pt idx="431">
                  <c:v>96.413043478261</c:v>
                </c:pt>
                <c:pt idx="432">
                  <c:v>96.76630434782608</c:v>
                </c:pt>
                <c:pt idx="433">
                  <c:v>95.14945652173914</c:v>
                </c:pt>
                <c:pt idx="434">
                  <c:v>95.47554347826087</c:v>
                </c:pt>
                <c:pt idx="435">
                  <c:v>96.16847826086934</c:v>
                </c:pt>
                <c:pt idx="436">
                  <c:v>95.51630434782608</c:v>
                </c:pt>
                <c:pt idx="437">
                  <c:v>96.23641304347826</c:v>
                </c:pt>
                <c:pt idx="438">
                  <c:v>95.99184782608681</c:v>
                </c:pt>
                <c:pt idx="439">
                  <c:v>95.04076086956523</c:v>
                </c:pt>
                <c:pt idx="440">
                  <c:v>97.44565217391304</c:v>
                </c:pt>
                <c:pt idx="441">
                  <c:v>98.1929347826086</c:v>
                </c:pt>
                <c:pt idx="442">
                  <c:v>98.3967391304345</c:v>
                </c:pt>
                <c:pt idx="443">
                  <c:v>98.02989130434784</c:v>
                </c:pt>
                <c:pt idx="444">
                  <c:v>96.80706521739131</c:v>
                </c:pt>
                <c:pt idx="445">
                  <c:v>97.29619565217392</c:v>
                </c:pt>
                <c:pt idx="446">
                  <c:v>94.72826086956523</c:v>
                </c:pt>
                <c:pt idx="447">
                  <c:v>96.34510869565218</c:v>
                </c:pt>
                <c:pt idx="448">
                  <c:v>97.13315217391295</c:v>
                </c:pt>
                <c:pt idx="449">
                  <c:v>97.22826086956523</c:v>
                </c:pt>
                <c:pt idx="450">
                  <c:v>96.10054347826087</c:v>
                </c:pt>
                <c:pt idx="451">
                  <c:v>93.75000000000001</c:v>
                </c:pt>
                <c:pt idx="452">
                  <c:v>93.46467391304352</c:v>
                </c:pt>
                <c:pt idx="453">
                  <c:v>93.8179347826087</c:v>
                </c:pt>
                <c:pt idx="454">
                  <c:v>94.10326086956523</c:v>
                </c:pt>
                <c:pt idx="455">
                  <c:v>93.07065217391295</c:v>
                </c:pt>
                <c:pt idx="456">
                  <c:v>92.75815217391295</c:v>
                </c:pt>
                <c:pt idx="457">
                  <c:v>93.4375000000001</c:v>
                </c:pt>
                <c:pt idx="458">
                  <c:v>94.25271739130423</c:v>
                </c:pt>
                <c:pt idx="459">
                  <c:v>96.03260869565218</c:v>
                </c:pt>
                <c:pt idx="460">
                  <c:v>96.03260869565218</c:v>
                </c:pt>
                <c:pt idx="461">
                  <c:v>94.98641304347826</c:v>
                </c:pt>
                <c:pt idx="462">
                  <c:v>94.11684782608665</c:v>
                </c:pt>
                <c:pt idx="463">
                  <c:v>90.55706521739131</c:v>
                </c:pt>
                <c:pt idx="464">
                  <c:v>91.11413043478261</c:v>
                </c:pt>
                <c:pt idx="465">
                  <c:v>93.35597826086932</c:v>
                </c:pt>
                <c:pt idx="466">
                  <c:v>92.24184782608681</c:v>
                </c:pt>
                <c:pt idx="467">
                  <c:v>92.29619565217393</c:v>
                </c:pt>
                <c:pt idx="468">
                  <c:v>92.21467391304352</c:v>
                </c:pt>
                <c:pt idx="469">
                  <c:v>93.47826086956523</c:v>
                </c:pt>
                <c:pt idx="470">
                  <c:v>94.11684782608665</c:v>
                </c:pt>
                <c:pt idx="471">
                  <c:v>95.19021739130437</c:v>
                </c:pt>
                <c:pt idx="472">
                  <c:v>97.06521739130434</c:v>
                </c:pt>
                <c:pt idx="473">
                  <c:v>96.86141304347832</c:v>
                </c:pt>
                <c:pt idx="474">
                  <c:v>95.25815217391295</c:v>
                </c:pt>
                <c:pt idx="475">
                  <c:v>95.4619565217392</c:v>
                </c:pt>
                <c:pt idx="476">
                  <c:v>95.47554347826087</c:v>
                </c:pt>
                <c:pt idx="477">
                  <c:v>97.22826086956523</c:v>
                </c:pt>
                <c:pt idx="478">
                  <c:v>100.625</c:v>
                </c:pt>
                <c:pt idx="479">
                  <c:v>101.2907608695652</c:v>
                </c:pt>
                <c:pt idx="480">
                  <c:v>101.1277173913044</c:v>
                </c:pt>
                <c:pt idx="481">
                  <c:v>101.6576086956522</c:v>
                </c:pt>
                <c:pt idx="482">
                  <c:v>101.5489130434783</c:v>
                </c:pt>
                <c:pt idx="483">
                  <c:v>101.1820652173913</c:v>
                </c:pt>
                <c:pt idx="484">
                  <c:v>100.8831521739131</c:v>
                </c:pt>
                <c:pt idx="485">
                  <c:v>99.23913043478261</c:v>
                </c:pt>
                <c:pt idx="486">
                  <c:v>99.93206521739131</c:v>
                </c:pt>
                <c:pt idx="487">
                  <c:v>100.5842391304348</c:v>
                </c:pt>
                <c:pt idx="488">
                  <c:v>99.22554347826087</c:v>
                </c:pt>
                <c:pt idx="489">
                  <c:v>104.1440217391304</c:v>
                </c:pt>
                <c:pt idx="490">
                  <c:v>102.1059782608695</c:v>
                </c:pt>
                <c:pt idx="491">
                  <c:v>100.8559782608695</c:v>
                </c:pt>
                <c:pt idx="492">
                  <c:v>98.28804347826087</c:v>
                </c:pt>
                <c:pt idx="493">
                  <c:v>99.34782608695653</c:v>
                </c:pt>
                <c:pt idx="494">
                  <c:v>98.2608695652176</c:v>
                </c:pt>
                <c:pt idx="495">
                  <c:v>97.32336956521757</c:v>
                </c:pt>
                <c:pt idx="496">
                  <c:v>100.258152173913</c:v>
                </c:pt>
                <c:pt idx="497">
                  <c:v>101.2092391304348</c:v>
                </c:pt>
                <c:pt idx="498">
                  <c:v>99.52445652173914</c:v>
                </c:pt>
                <c:pt idx="499">
                  <c:v>97.63586956521757</c:v>
                </c:pt>
                <c:pt idx="500">
                  <c:v>99.48369565217392</c:v>
                </c:pt>
                <c:pt idx="501">
                  <c:v>100.5434782608696</c:v>
                </c:pt>
                <c:pt idx="502">
                  <c:v>98.913043478261</c:v>
                </c:pt>
                <c:pt idx="503">
                  <c:v>95.54347826086955</c:v>
                </c:pt>
                <c:pt idx="504">
                  <c:v>95.6929347826086</c:v>
                </c:pt>
                <c:pt idx="505">
                  <c:v>95.6929347826086</c:v>
                </c:pt>
                <c:pt idx="506">
                  <c:v>95.59782608695653</c:v>
                </c:pt>
                <c:pt idx="507">
                  <c:v>96.25000000000001</c:v>
                </c:pt>
                <c:pt idx="508">
                  <c:v>97.24184782608677</c:v>
                </c:pt>
                <c:pt idx="509">
                  <c:v>101.3858695652174</c:v>
                </c:pt>
                <c:pt idx="510">
                  <c:v>101.6983695652174</c:v>
                </c:pt>
                <c:pt idx="511">
                  <c:v>102.2282608695652</c:v>
                </c:pt>
                <c:pt idx="512">
                  <c:v>105.7608695652176</c:v>
                </c:pt>
                <c:pt idx="513">
                  <c:v>107.0652173913043</c:v>
                </c:pt>
                <c:pt idx="514">
                  <c:v>110.5842391304348</c:v>
                </c:pt>
                <c:pt idx="515">
                  <c:v>110.883152173913</c:v>
                </c:pt>
                <c:pt idx="516">
                  <c:v>111.9293478260868</c:v>
                </c:pt>
                <c:pt idx="517">
                  <c:v>111.5896739130435</c:v>
                </c:pt>
                <c:pt idx="518">
                  <c:v>112.0244565217391</c:v>
                </c:pt>
                <c:pt idx="519">
                  <c:v>109.0489130434783</c:v>
                </c:pt>
                <c:pt idx="520">
                  <c:v>108.1657608695652</c:v>
                </c:pt>
                <c:pt idx="521">
                  <c:v>108.5326086956522</c:v>
                </c:pt>
                <c:pt idx="522">
                  <c:v>107.5543478260868</c:v>
                </c:pt>
                <c:pt idx="523">
                  <c:v>107.9891304347826</c:v>
                </c:pt>
                <c:pt idx="524">
                  <c:v>108.0434782608696</c:v>
                </c:pt>
                <c:pt idx="525">
                  <c:v>110.2173913043478</c:v>
                </c:pt>
                <c:pt idx="526">
                  <c:v>113.2201086956522</c:v>
                </c:pt>
                <c:pt idx="527">
                  <c:v>111.7391304347826</c:v>
                </c:pt>
                <c:pt idx="528">
                  <c:v>110.9239130434783</c:v>
                </c:pt>
                <c:pt idx="529">
                  <c:v>112.2690217391305</c:v>
                </c:pt>
                <c:pt idx="530">
                  <c:v>112.2690217391305</c:v>
                </c:pt>
                <c:pt idx="531">
                  <c:v>113.8858695652174</c:v>
                </c:pt>
                <c:pt idx="532">
                  <c:v>111.3722826086957</c:v>
                </c:pt>
                <c:pt idx="533">
                  <c:v>112.296195652174</c:v>
                </c:pt>
                <c:pt idx="534">
                  <c:v>112.7038043478261</c:v>
                </c:pt>
                <c:pt idx="535">
                  <c:v>113.6820652173913</c:v>
                </c:pt>
                <c:pt idx="536">
                  <c:v>112.2554347826087</c:v>
                </c:pt>
                <c:pt idx="537">
                  <c:v>117.2146739130435</c:v>
                </c:pt>
                <c:pt idx="538">
                  <c:v>118.913043478261</c:v>
                </c:pt>
                <c:pt idx="539">
                  <c:v>120.0951086956522</c:v>
                </c:pt>
                <c:pt idx="540">
                  <c:v>120.0135869565216</c:v>
                </c:pt>
                <c:pt idx="541">
                  <c:v>121.9157608695652</c:v>
                </c:pt>
                <c:pt idx="542">
                  <c:v>123.4646739130435</c:v>
                </c:pt>
                <c:pt idx="543">
                  <c:v>122.1195652173913</c:v>
                </c:pt>
                <c:pt idx="544">
                  <c:v>121.2771739130435</c:v>
                </c:pt>
                <c:pt idx="545">
                  <c:v>117.5543478260868</c:v>
                </c:pt>
                <c:pt idx="546">
                  <c:v>121.820652173913</c:v>
                </c:pt>
                <c:pt idx="547">
                  <c:v>125.7608695652176</c:v>
                </c:pt>
                <c:pt idx="548">
                  <c:v>125.6929347826087</c:v>
                </c:pt>
                <c:pt idx="549">
                  <c:v>129.5380434782612</c:v>
                </c:pt>
                <c:pt idx="550">
                  <c:v>127.133152173913</c:v>
                </c:pt>
                <c:pt idx="551">
                  <c:v>129.6603260869566</c:v>
                </c:pt>
                <c:pt idx="552">
                  <c:v>127.6086956521739</c:v>
                </c:pt>
                <c:pt idx="553">
                  <c:v>127.4728260869565</c:v>
                </c:pt>
                <c:pt idx="554">
                  <c:v>130.5842391304351</c:v>
                </c:pt>
                <c:pt idx="555">
                  <c:v>131.5489130434783</c:v>
                </c:pt>
                <c:pt idx="556">
                  <c:v>131.4266304347826</c:v>
                </c:pt>
                <c:pt idx="557">
                  <c:v>132.5271739130436</c:v>
                </c:pt>
                <c:pt idx="558">
                  <c:v>131.1548913043476</c:v>
                </c:pt>
                <c:pt idx="559">
                  <c:v>129.279891304347</c:v>
                </c:pt>
                <c:pt idx="560">
                  <c:v>128.8043478260872</c:v>
                </c:pt>
                <c:pt idx="561">
                  <c:v>130.4619565217392</c:v>
                </c:pt>
                <c:pt idx="562">
                  <c:v>129.9048913043476</c:v>
                </c:pt>
                <c:pt idx="563">
                  <c:v>129.3206521739132</c:v>
                </c:pt>
                <c:pt idx="564">
                  <c:v>128.2472826086957</c:v>
                </c:pt>
                <c:pt idx="565">
                  <c:v>127.5951086956522</c:v>
                </c:pt>
                <c:pt idx="566">
                  <c:v>125.7065217391304</c:v>
                </c:pt>
                <c:pt idx="567">
                  <c:v>125.9103260869565</c:v>
                </c:pt>
                <c:pt idx="568">
                  <c:v>126.4945652173913</c:v>
                </c:pt>
                <c:pt idx="569">
                  <c:v>126.1277173913043</c:v>
                </c:pt>
                <c:pt idx="570">
                  <c:v>125.7201086956522</c:v>
                </c:pt>
                <c:pt idx="571">
                  <c:v>125.7201086956522</c:v>
                </c:pt>
                <c:pt idx="572">
                  <c:v>124.4972826086957</c:v>
                </c:pt>
                <c:pt idx="573">
                  <c:v>126.2771739130435</c:v>
                </c:pt>
                <c:pt idx="574">
                  <c:v>127.1603260869565</c:v>
                </c:pt>
                <c:pt idx="575">
                  <c:v>126.7119565217391</c:v>
                </c:pt>
                <c:pt idx="576">
                  <c:v>126.3043478260868</c:v>
                </c:pt>
                <c:pt idx="577">
                  <c:v>127.0652173913043</c:v>
                </c:pt>
                <c:pt idx="578">
                  <c:v>128.5597826086957</c:v>
                </c:pt>
                <c:pt idx="579">
                  <c:v>127.9483695652176</c:v>
                </c:pt>
                <c:pt idx="580">
                  <c:v>127.9483695652176</c:v>
                </c:pt>
                <c:pt idx="581">
                  <c:v>127.9619565217391</c:v>
                </c:pt>
                <c:pt idx="582">
                  <c:v>127.7309782608696</c:v>
                </c:pt>
                <c:pt idx="583">
                  <c:v>126.2907608695652</c:v>
                </c:pt>
                <c:pt idx="584">
                  <c:v>125.5978260869565</c:v>
                </c:pt>
                <c:pt idx="585">
                  <c:v>125.4347826086957</c:v>
                </c:pt>
                <c:pt idx="586">
                  <c:v>125.5978260869565</c:v>
                </c:pt>
                <c:pt idx="587">
                  <c:v>125.7608695652176</c:v>
                </c:pt>
                <c:pt idx="588">
                  <c:v>125.3804347826087</c:v>
                </c:pt>
                <c:pt idx="589">
                  <c:v>125.733695652174</c:v>
                </c:pt>
                <c:pt idx="590">
                  <c:v>126.5760869565215</c:v>
                </c:pt>
                <c:pt idx="591">
                  <c:v>125.6385869565215</c:v>
                </c:pt>
                <c:pt idx="592">
                  <c:v>125.8016304347826</c:v>
                </c:pt>
                <c:pt idx="593">
                  <c:v>125.5706521739131</c:v>
                </c:pt>
                <c:pt idx="594">
                  <c:v>124.8913043478261</c:v>
                </c:pt>
                <c:pt idx="595">
                  <c:v>124.2119565217392</c:v>
                </c:pt>
                <c:pt idx="596">
                  <c:v>123.7092391304348</c:v>
                </c:pt>
                <c:pt idx="597">
                  <c:v>124.0896739130435</c:v>
                </c:pt>
                <c:pt idx="598">
                  <c:v>122.5271739130435</c:v>
                </c:pt>
                <c:pt idx="599">
                  <c:v>124.0760869565215</c:v>
                </c:pt>
                <c:pt idx="600">
                  <c:v>122.7445652173913</c:v>
                </c:pt>
                <c:pt idx="601">
                  <c:v>122.078804347826</c:v>
                </c:pt>
                <c:pt idx="602">
                  <c:v>119.7146739130435</c:v>
                </c:pt>
                <c:pt idx="603">
                  <c:v>119.0217391304346</c:v>
                </c:pt>
                <c:pt idx="604">
                  <c:v>118.2201086956522</c:v>
                </c:pt>
                <c:pt idx="605">
                  <c:v>118.2201086956522</c:v>
                </c:pt>
                <c:pt idx="606">
                  <c:v>118.3152173913043</c:v>
                </c:pt>
                <c:pt idx="607">
                  <c:v>116.8342391304348</c:v>
                </c:pt>
                <c:pt idx="608">
                  <c:v>116.8614130434783</c:v>
                </c:pt>
                <c:pt idx="609">
                  <c:v>114.945652173913</c:v>
                </c:pt>
                <c:pt idx="610">
                  <c:v>114.4565217391304</c:v>
                </c:pt>
                <c:pt idx="611">
                  <c:v>114.8369565217391</c:v>
                </c:pt>
                <c:pt idx="612">
                  <c:v>118.1385869565215</c:v>
                </c:pt>
                <c:pt idx="613">
                  <c:v>118.328804347826</c:v>
                </c:pt>
                <c:pt idx="614">
                  <c:v>115.0</c:v>
                </c:pt>
                <c:pt idx="615">
                  <c:v>113.233695652174</c:v>
                </c:pt>
                <c:pt idx="616">
                  <c:v>114.6195652173913</c:v>
                </c:pt>
                <c:pt idx="617">
                  <c:v>116.1820652173913</c:v>
                </c:pt>
                <c:pt idx="618">
                  <c:v>115.475543478261</c:v>
                </c:pt>
                <c:pt idx="619">
                  <c:v>116.2635869565216</c:v>
                </c:pt>
                <c:pt idx="620">
                  <c:v>115.4076086956522</c:v>
                </c:pt>
                <c:pt idx="621">
                  <c:v>117.6766304347826</c:v>
                </c:pt>
                <c:pt idx="622">
                  <c:v>119.7826086956522</c:v>
                </c:pt>
                <c:pt idx="623">
                  <c:v>121.6576086956522</c:v>
                </c:pt>
                <c:pt idx="624">
                  <c:v>121.5353260869565</c:v>
                </c:pt>
                <c:pt idx="625">
                  <c:v>121.5353260869565</c:v>
                </c:pt>
                <c:pt idx="626">
                  <c:v>122.3777173913043</c:v>
                </c:pt>
                <c:pt idx="627">
                  <c:v>120.8423913043478</c:v>
                </c:pt>
                <c:pt idx="628">
                  <c:v>119.8097826086957</c:v>
                </c:pt>
                <c:pt idx="629">
                  <c:v>120.4347826086957</c:v>
                </c:pt>
                <c:pt idx="630">
                  <c:v>119.225543478261</c:v>
                </c:pt>
                <c:pt idx="631">
                  <c:v>119.0217391304346</c:v>
                </c:pt>
                <c:pt idx="632">
                  <c:v>118.9809782608696</c:v>
                </c:pt>
                <c:pt idx="633">
                  <c:v>118.7092391304348</c:v>
                </c:pt>
                <c:pt idx="634">
                  <c:v>119.5244565217391</c:v>
                </c:pt>
                <c:pt idx="635">
                  <c:v>118.1385869565215</c:v>
                </c:pt>
                <c:pt idx="636">
                  <c:v>118.1385869565215</c:v>
                </c:pt>
                <c:pt idx="637">
                  <c:v>120.2445652173913</c:v>
                </c:pt>
                <c:pt idx="638">
                  <c:v>118.4510869565216</c:v>
                </c:pt>
                <c:pt idx="639">
                  <c:v>117.9347826086957</c:v>
                </c:pt>
                <c:pt idx="640">
                  <c:v>116.3451086956522</c:v>
                </c:pt>
                <c:pt idx="641">
                  <c:v>116.3451086956522</c:v>
                </c:pt>
                <c:pt idx="642">
                  <c:v>115.6657608695652</c:v>
                </c:pt>
                <c:pt idx="643">
                  <c:v>116.413043478261</c:v>
                </c:pt>
                <c:pt idx="644">
                  <c:v>115.9103260869565</c:v>
                </c:pt>
                <c:pt idx="645">
                  <c:v>114.483695652174</c:v>
                </c:pt>
                <c:pt idx="646">
                  <c:v>114.796195652174</c:v>
                </c:pt>
                <c:pt idx="647">
                  <c:v>115.9375</c:v>
                </c:pt>
                <c:pt idx="648">
                  <c:v>116.5625</c:v>
                </c:pt>
                <c:pt idx="649">
                  <c:v>115.5027173913044</c:v>
                </c:pt>
                <c:pt idx="650">
                  <c:v>113.6413043478261</c:v>
                </c:pt>
                <c:pt idx="651">
                  <c:v>111.4266304347826</c:v>
                </c:pt>
                <c:pt idx="652">
                  <c:v>110.2989130434783</c:v>
                </c:pt>
                <c:pt idx="653">
                  <c:v>111.6032608695652</c:v>
                </c:pt>
                <c:pt idx="654">
                  <c:v>113.125</c:v>
                </c:pt>
                <c:pt idx="655">
                  <c:v>109.7146739130435</c:v>
                </c:pt>
                <c:pt idx="656">
                  <c:v>106.6168478260868</c:v>
                </c:pt>
                <c:pt idx="657">
                  <c:v>106.9157608695652</c:v>
                </c:pt>
                <c:pt idx="658">
                  <c:v>106.4402173913044</c:v>
                </c:pt>
                <c:pt idx="659">
                  <c:v>106.4809782608696</c:v>
                </c:pt>
                <c:pt idx="660">
                  <c:v>106.5896739130435</c:v>
                </c:pt>
                <c:pt idx="661">
                  <c:v>108.6956521739131</c:v>
                </c:pt>
                <c:pt idx="662">
                  <c:v>108.6956521739131</c:v>
                </c:pt>
                <c:pt idx="663">
                  <c:v>107.1875</c:v>
                </c:pt>
                <c:pt idx="664">
                  <c:v>106.413043478261</c:v>
                </c:pt>
                <c:pt idx="665">
                  <c:v>105.3396739130435</c:v>
                </c:pt>
                <c:pt idx="666">
                  <c:v>105.0</c:v>
                </c:pt>
                <c:pt idx="667">
                  <c:v>106.3858695652174</c:v>
                </c:pt>
                <c:pt idx="668">
                  <c:v>107.7989130434783</c:v>
                </c:pt>
                <c:pt idx="669">
                  <c:v>107.5</c:v>
                </c:pt>
                <c:pt idx="670">
                  <c:v>105.5027173913044</c:v>
                </c:pt>
                <c:pt idx="671">
                  <c:v>105.0407608695652</c:v>
                </c:pt>
                <c:pt idx="672">
                  <c:v>105.4483695652176</c:v>
                </c:pt>
                <c:pt idx="673">
                  <c:v>104.538043478261</c:v>
                </c:pt>
                <c:pt idx="674">
                  <c:v>104.945652173913</c:v>
                </c:pt>
                <c:pt idx="675">
                  <c:v>103.8043478260868</c:v>
                </c:pt>
                <c:pt idx="676">
                  <c:v>103.3423913043478</c:v>
                </c:pt>
                <c:pt idx="677">
                  <c:v>100.3804347826087</c:v>
                </c:pt>
                <c:pt idx="678">
                  <c:v>100.4619565217391</c:v>
                </c:pt>
                <c:pt idx="679">
                  <c:v>99.86413043478261</c:v>
                </c:pt>
                <c:pt idx="680">
                  <c:v>98.22010869565218</c:v>
                </c:pt>
                <c:pt idx="681">
                  <c:v>99.94565217391306</c:v>
                </c:pt>
                <c:pt idx="682">
                  <c:v>99.26630434782608</c:v>
                </c:pt>
                <c:pt idx="683">
                  <c:v>100.4076086956522</c:v>
                </c:pt>
                <c:pt idx="684">
                  <c:v>100.7608695652176</c:v>
                </c:pt>
                <c:pt idx="685">
                  <c:v>101.1141304347826</c:v>
                </c:pt>
                <c:pt idx="686">
                  <c:v>102.9076086956522</c:v>
                </c:pt>
                <c:pt idx="687">
                  <c:v>101.0326086956522</c:v>
                </c:pt>
                <c:pt idx="688">
                  <c:v>103.0842391304348</c:v>
                </c:pt>
                <c:pt idx="689">
                  <c:v>104.6331521739131</c:v>
                </c:pt>
                <c:pt idx="690">
                  <c:v>103.9538043478261</c:v>
                </c:pt>
                <c:pt idx="691">
                  <c:v>103.2065217391304</c:v>
                </c:pt>
                <c:pt idx="692">
                  <c:v>103.4510869565216</c:v>
                </c:pt>
                <c:pt idx="693">
                  <c:v>102.3777173913043</c:v>
                </c:pt>
                <c:pt idx="694">
                  <c:v>103.0298913043478</c:v>
                </c:pt>
                <c:pt idx="695">
                  <c:v>104.2391304347826</c:v>
                </c:pt>
                <c:pt idx="696">
                  <c:v>103.600543478261</c:v>
                </c:pt>
                <c:pt idx="697">
                  <c:v>105.8967391304346</c:v>
                </c:pt>
                <c:pt idx="698">
                  <c:v>107.038043478261</c:v>
                </c:pt>
                <c:pt idx="699">
                  <c:v>104.7282608695652</c:v>
                </c:pt>
                <c:pt idx="700">
                  <c:v>103.8179347826087</c:v>
                </c:pt>
                <c:pt idx="701">
                  <c:v>105.7472826086957</c:v>
                </c:pt>
                <c:pt idx="702">
                  <c:v>109.1304347826087</c:v>
                </c:pt>
                <c:pt idx="703">
                  <c:v>110.2581521739131</c:v>
                </c:pt>
                <c:pt idx="704">
                  <c:v>108.6820652173913</c:v>
                </c:pt>
                <c:pt idx="705">
                  <c:v>107.2282608695652</c:v>
                </c:pt>
                <c:pt idx="706">
                  <c:v>107.2282608695652</c:v>
                </c:pt>
                <c:pt idx="707">
                  <c:v>109.0081521739131</c:v>
                </c:pt>
                <c:pt idx="708">
                  <c:v>110.2581521739131</c:v>
                </c:pt>
                <c:pt idx="709">
                  <c:v>110.5842391304348</c:v>
                </c:pt>
                <c:pt idx="710">
                  <c:v>111.6711956521739</c:v>
                </c:pt>
                <c:pt idx="711">
                  <c:v>110.9103260869565</c:v>
                </c:pt>
                <c:pt idx="712">
                  <c:v>108.3695652173913</c:v>
                </c:pt>
                <c:pt idx="713">
                  <c:v>107.663043478261</c:v>
                </c:pt>
                <c:pt idx="714">
                  <c:v>105.7608695652176</c:v>
                </c:pt>
                <c:pt idx="715">
                  <c:v>105.9103260869565</c:v>
                </c:pt>
                <c:pt idx="716">
                  <c:v>105.6521739130435</c:v>
                </c:pt>
                <c:pt idx="717">
                  <c:v>104.4429347826087</c:v>
                </c:pt>
                <c:pt idx="718">
                  <c:v>104.2798913043478</c:v>
                </c:pt>
                <c:pt idx="719">
                  <c:v>103.9673913043478</c:v>
                </c:pt>
                <c:pt idx="720">
                  <c:v>102.3097826086957</c:v>
                </c:pt>
                <c:pt idx="721">
                  <c:v>101.8614130434783</c:v>
                </c:pt>
                <c:pt idx="722">
                  <c:v>101.6304347826087</c:v>
                </c:pt>
                <c:pt idx="723">
                  <c:v>101.0869565217391</c:v>
                </c:pt>
                <c:pt idx="724">
                  <c:v>100.9239130434783</c:v>
                </c:pt>
                <c:pt idx="725">
                  <c:v>101.8070652173913</c:v>
                </c:pt>
                <c:pt idx="726">
                  <c:v>101.0054347826087</c:v>
                </c:pt>
                <c:pt idx="727">
                  <c:v>101.7527173913044</c:v>
                </c:pt>
                <c:pt idx="728">
                  <c:v>101.7798913043478</c:v>
                </c:pt>
                <c:pt idx="729">
                  <c:v>101.5760869565216</c:v>
                </c:pt>
                <c:pt idx="730">
                  <c:v>100.8559782608695</c:v>
                </c:pt>
                <c:pt idx="731">
                  <c:v>100.5027173913044</c:v>
                </c:pt>
                <c:pt idx="732">
                  <c:v>99.26630434782608</c:v>
                </c:pt>
                <c:pt idx="733">
                  <c:v>99.18478260869551</c:v>
                </c:pt>
                <c:pt idx="734">
                  <c:v>101.3451086956522</c:v>
                </c:pt>
                <c:pt idx="735">
                  <c:v>101.9565217391305</c:v>
                </c:pt>
                <c:pt idx="736">
                  <c:v>102.2146739130435</c:v>
                </c:pt>
                <c:pt idx="737">
                  <c:v>101.9429347826087</c:v>
                </c:pt>
                <c:pt idx="738">
                  <c:v>103.3423913043478</c:v>
                </c:pt>
                <c:pt idx="739">
                  <c:v>102.1603260869565</c:v>
                </c:pt>
                <c:pt idx="740">
                  <c:v>102.6902173913043</c:v>
                </c:pt>
                <c:pt idx="741">
                  <c:v>103.3695652173913</c:v>
                </c:pt>
                <c:pt idx="742">
                  <c:v>103.0978260869565</c:v>
                </c:pt>
                <c:pt idx="743">
                  <c:v>102.5815217391304</c:v>
                </c:pt>
                <c:pt idx="744">
                  <c:v>102.5679347826087</c:v>
                </c:pt>
                <c:pt idx="745">
                  <c:v>100.4347826086957</c:v>
                </c:pt>
                <c:pt idx="746">
                  <c:v>100.0135869565216</c:v>
                </c:pt>
                <c:pt idx="747">
                  <c:v>99.48369565217392</c:v>
                </c:pt>
                <c:pt idx="748">
                  <c:v>98.8179347826087</c:v>
                </c:pt>
                <c:pt idx="749">
                  <c:v>99.91847826086955</c:v>
                </c:pt>
                <c:pt idx="750">
                  <c:v>97.17391304347825</c:v>
                </c:pt>
                <c:pt idx="751">
                  <c:v>97.1467391304345</c:v>
                </c:pt>
                <c:pt idx="752">
                  <c:v>97.17391304347825</c:v>
                </c:pt>
                <c:pt idx="753">
                  <c:v>96.01902173913043</c:v>
                </c:pt>
                <c:pt idx="754">
                  <c:v>96.67119565217388</c:v>
                </c:pt>
                <c:pt idx="755">
                  <c:v>94.72826086956523</c:v>
                </c:pt>
                <c:pt idx="756">
                  <c:v>93.01630434782608</c:v>
                </c:pt>
                <c:pt idx="757">
                  <c:v>90.05434782608668</c:v>
                </c:pt>
                <c:pt idx="758">
                  <c:v>88.49184782608677</c:v>
                </c:pt>
                <c:pt idx="759">
                  <c:v>87.89402173913043</c:v>
                </c:pt>
                <c:pt idx="760">
                  <c:v>86.91576086956523</c:v>
                </c:pt>
                <c:pt idx="761">
                  <c:v>86.97010869565218</c:v>
                </c:pt>
                <c:pt idx="762">
                  <c:v>89.70108695652149</c:v>
                </c:pt>
                <c:pt idx="763">
                  <c:v>89.33423913043463</c:v>
                </c:pt>
                <c:pt idx="764">
                  <c:v>89.33423913043463</c:v>
                </c:pt>
                <c:pt idx="765">
                  <c:v>93.24728260869572</c:v>
                </c:pt>
                <c:pt idx="766">
                  <c:v>94.26630434782608</c:v>
                </c:pt>
                <c:pt idx="767">
                  <c:v>95.02717391304348</c:v>
                </c:pt>
                <c:pt idx="768">
                  <c:v>93.8179347826087</c:v>
                </c:pt>
                <c:pt idx="769">
                  <c:v>94.45652173913043</c:v>
                </c:pt>
                <c:pt idx="770">
                  <c:v>93.01630434782608</c:v>
                </c:pt>
                <c:pt idx="771">
                  <c:v>95.09510869565217</c:v>
                </c:pt>
                <c:pt idx="772">
                  <c:v>96.18206521739117</c:v>
                </c:pt>
                <c:pt idx="773">
                  <c:v>97.41847826086955</c:v>
                </c:pt>
                <c:pt idx="774">
                  <c:v>97.9483695652176</c:v>
                </c:pt>
                <c:pt idx="775">
                  <c:v>97.0380434782609</c:v>
                </c:pt>
                <c:pt idx="776">
                  <c:v>97.48641304347826</c:v>
                </c:pt>
                <c:pt idx="777">
                  <c:v>98.75000000000001</c:v>
                </c:pt>
                <c:pt idx="778">
                  <c:v>101.0869565217391</c:v>
                </c:pt>
                <c:pt idx="779">
                  <c:v>100.0679347826087</c:v>
                </c:pt>
                <c:pt idx="780">
                  <c:v>100.6114130434783</c:v>
                </c:pt>
                <c:pt idx="781">
                  <c:v>100.8152173913044</c:v>
                </c:pt>
                <c:pt idx="782">
                  <c:v>101.8614130434783</c:v>
                </c:pt>
                <c:pt idx="783">
                  <c:v>101.2228260869565</c:v>
                </c:pt>
                <c:pt idx="784">
                  <c:v>100.0</c:v>
                </c:pt>
              </c:numCache>
            </c:numRef>
          </c:val>
          <c:smooth val="0"/>
        </c:ser>
        <c:ser>
          <c:idx val="1"/>
          <c:order val="1"/>
          <c:tx>
            <c:strRef>
              <c:f>LLL!$Y$4</c:f>
              <c:strCache>
                <c:ptCount val="1"/>
                <c:pt idx="0">
                  <c:v>iShares Defense ETF</c:v>
                </c:pt>
              </c:strCache>
            </c:strRef>
          </c:tx>
          <c:spPr>
            <a:ln w="38100"/>
          </c:spPr>
          <c:marker>
            <c:symbol val="none"/>
          </c:marker>
          <c:cat>
            <c:numRef>
              <c:f>LLL!$V$5:$V$789</c:f>
              <c:numCache>
                <c:formatCode>d\-mmm\-yy</c:formatCode>
                <c:ptCount val="785"/>
                <c:pt idx="0">
                  <c:v>41089.0</c:v>
                </c:pt>
                <c:pt idx="1">
                  <c:v>41088.0</c:v>
                </c:pt>
                <c:pt idx="2">
                  <c:v>41087.0</c:v>
                </c:pt>
                <c:pt idx="3">
                  <c:v>41086.0</c:v>
                </c:pt>
                <c:pt idx="4">
                  <c:v>41085.0</c:v>
                </c:pt>
                <c:pt idx="5">
                  <c:v>41082.0</c:v>
                </c:pt>
                <c:pt idx="6">
                  <c:v>41081.0</c:v>
                </c:pt>
                <c:pt idx="7">
                  <c:v>41080.0</c:v>
                </c:pt>
                <c:pt idx="8">
                  <c:v>41079.0</c:v>
                </c:pt>
                <c:pt idx="9">
                  <c:v>41078.0</c:v>
                </c:pt>
                <c:pt idx="10">
                  <c:v>41075.0</c:v>
                </c:pt>
                <c:pt idx="11">
                  <c:v>41074.0</c:v>
                </c:pt>
                <c:pt idx="12">
                  <c:v>41073.0</c:v>
                </c:pt>
                <c:pt idx="13">
                  <c:v>41072.0</c:v>
                </c:pt>
                <c:pt idx="14">
                  <c:v>41071.0</c:v>
                </c:pt>
                <c:pt idx="15">
                  <c:v>41068.0</c:v>
                </c:pt>
                <c:pt idx="16">
                  <c:v>41067.0</c:v>
                </c:pt>
                <c:pt idx="17">
                  <c:v>41066.0</c:v>
                </c:pt>
                <c:pt idx="18">
                  <c:v>41065.0</c:v>
                </c:pt>
                <c:pt idx="19">
                  <c:v>41064.0</c:v>
                </c:pt>
                <c:pt idx="20">
                  <c:v>41061.0</c:v>
                </c:pt>
                <c:pt idx="21">
                  <c:v>41060.0</c:v>
                </c:pt>
                <c:pt idx="22">
                  <c:v>41059.0</c:v>
                </c:pt>
                <c:pt idx="23">
                  <c:v>41058.0</c:v>
                </c:pt>
                <c:pt idx="24">
                  <c:v>41054.0</c:v>
                </c:pt>
                <c:pt idx="25">
                  <c:v>41053.0</c:v>
                </c:pt>
                <c:pt idx="26">
                  <c:v>41052.0</c:v>
                </c:pt>
                <c:pt idx="27">
                  <c:v>41051.0</c:v>
                </c:pt>
                <c:pt idx="28">
                  <c:v>41050.0</c:v>
                </c:pt>
                <c:pt idx="29">
                  <c:v>41047.0</c:v>
                </c:pt>
                <c:pt idx="30">
                  <c:v>41046.0</c:v>
                </c:pt>
                <c:pt idx="31">
                  <c:v>41045.0</c:v>
                </c:pt>
                <c:pt idx="32">
                  <c:v>41044.0</c:v>
                </c:pt>
                <c:pt idx="33">
                  <c:v>41043.0</c:v>
                </c:pt>
                <c:pt idx="34">
                  <c:v>41040.0</c:v>
                </c:pt>
                <c:pt idx="35">
                  <c:v>41039.0</c:v>
                </c:pt>
                <c:pt idx="36">
                  <c:v>41038.0</c:v>
                </c:pt>
                <c:pt idx="37">
                  <c:v>41037.0</c:v>
                </c:pt>
                <c:pt idx="38">
                  <c:v>41036.0</c:v>
                </c:pt>
                <c:pt idx="39">
                  <c:v>41033.0</c:v>
                </c:pt>
                <c:pt idx="40">
                  <c:v>41032.0</c:v>
                </c:pt>
                <c:pt idx="41">
                  <c:v>41031.0</c:v>
                </c:pt>
                <c:pt idx="42">
                  <c:v>41030.0</c:v>
                </c:pt>
                <c:pt idx="43">
                  <c:v>41029.0</c:v>
                </c:pt>
                <c:pt idx="44">
                  <c:v>41026.0</c:v>
                </c:pt>
                <c:pt idx="45">
                  <c:v>41025.0</c:v>
                </c:pt>
                <c:pt idx="46">
                  <c:v>41024.0</c:v>
                </c:pt>
                <c:pt idx="47">
                  <c:v>41023.0</c:v>
                </c:pt>
                <c:pt idx="48">
                  <c:v>41022.0</c:v>
                </c:pt>
                <c:pt idx="49">
                  <c:v>41019.0</c:v>
                </c:pt>
                <c:pt idx="50">
                  <c:v>41018.0</c:v>
                </c:pt>
                <c:pt idx="51">
                  <c:v>41017.0</c:v>
                </c:pt>
                <c:pt idx="52">
                  <c:v>41016.0</c:v>
                </c:pt>
                <c:pt idx="53">
                  <c:v>41015.0</c:v>
                </c:pt>
                <c:pt idx="54">
                  <c:v>41012.0</c:v>
                </c:pt>
                <c:pt idx="55">
                  <c:v>41011.0</c:v>
                </c:pt>
                <c:pt idx="56">
                  <c:v>41010.0</c:v>
                </c:pt>
                <c:pt idx="57">
                  <c:v>41009.0</c:v>
                </c:pt>
                <c:pt idx="58">
                  <c:v>41008.0</c:v>
                </c:pt>
                <c:pt idx="59">
                  <c:v>41004.0</c:v>
                </c:pt>
                <c:pt idx="60">
                  <c:v>41003.0</c:v>
                </c:pt>
                <c:pt idx="61">
                  <c:v>41002.0</c:v>
                </c:pt>
                <c:pt idx="62">
                  <c:v>41001.0</c:v>
                </c:pt>
                <c:pt idx="63">
                  <c:v>40998.0</c:v>
                </c:pt>
                <c:pt idx="64">
                  <c:v>40997.0</c:v>
                </c:pt>
                <c:pt idx="65">
                  <c:v>40996.0</c:v>
                </c:pt>
                <c:pt idx="66">
                  <c:v>40995.0</c:v>
                </c:pt>
                <c:pt idx="67">
                  <c:v>40994.0</c:v>
                </c:pt>
                <c:pt idx="68">
                  <c:v>40991.0</c:v>
                </c:pt>
                <c:pt idx="69">
                  <c:v>40990.0</c:v>
                </c:pt>
                <c:pt idx="70">
                  <c:v>40989.0</c:v>
                </c:pt>
                <c:pt idx="71">
                  <c:v>40988.0</c:v>
                </c:pt>
                <c:pt idx="72">
                  <c:v>40987.0</c:v>
                </c:pt>
                <c:pt idx="73">
                  <c:v>40984.0</c:v>
                </c:pt>
                <c:pt idx="74">
                  <c:v>40983.0</c:v>
                </c:pt>
                <c:pt idx="75">
                  <c:v>40982.0</c:v>
                </c:pt>
                <c:pt idx="76">
                  <c:v>40981.0</c:v>
                </c:pt>
                <c:pt idx="77">
                  <c:v>40980.0</c:v>
                </c:pt>
                <c:pt idx="78">
                  <c:v>40977.0</c:v>
                </c:pt>
                <c:pt idx="79">
                  <c:v>40976.0</c:v>
                </c:pt>
                <c:pt idx="80">
                  <c:v>40975.0</c:v>
                </c:pt>
                <c:pt idx="81">
                  <c:v>40974.0</c:v>
                </c:pt>
                <c:pt idx="82">
                  <c:v>40973.0</c:v>
                </c:pt>
                <c:pt idx="83">
                  <c:v>40970.0</c:v>
                </c:pt>
                <c:pt idx="84">
                  <c:v>40969.0</c:v>
                </c:pt>
                <c:pt idx="85">
                  <c:v>40968.0</c:v>
                </c:pt>
                <c:pt idx="86">
                  <c:v>40967.0</c:v>
                </c:pt>
                <c:pt idx="87">
                  <c:v>40966.0</c:v>
                </c:pt>
                <c:pt idx="88">
                  <c:v>40963.0</c:v>
                </c:pt>
                <c:pt idx="89">
                  <c:v>40962.0</c:v>
                </c:pt>
                <c:pt idx="90">
                  <c:v>40961.0</c:v>
                </c:pt>
                <c:pt idx="91">
                  <c:v>40960.0</c:v>
                </c:pt>
                <c:pt idx="92">
                  <c:v>40956.0</c:v>
                </c:pt>
                <c:pt idx="93">
                  <c:v>40955.0</c:v>
                </c:pt>
                <c:pt idx="94">
                  <c:v>40954.0</c:v>
                </c:pt>
                <c:pt idx="95">
                  <c:v>40953.0</c:v>
                </c:pt>
                <c:pt idx="96">
                  <c:v>40952.0</c:v>
                </c:pt>
                <c:pt idx="97">
                  <c:v>40949.0</c:v>
                </c:pt>
                <c:pt idx="98">
                  <c:v>40948.0</c:v>
                </c:pt>
                <c:pt idx="99">
                  <c:v>40947.0</c:v>
                </c:pt>
                <c:pt idx="100">
                  <c:v>40946.0</c:v>
                </c:pt>
                <c:pt idx="101">
                  <c:v>40945.0</c:v>
                </c:pt>
                <c:pt idx="102">
                  <c:v>40942.0</c:v>
                </c:pt>
                <c:pt idx="103">
                  <c:v>40941.0</c:v>
                </c:pt>
                <c:pt idx="104">
                  <c:v>40940.0</c:v>
                </c:pt>
                <c:pt idx="105">
                  <c:v>40939.0</c:v>
                </c:pt>
                <c:pt idx="106">
                  <c:v>40938.0</c:v>
                </c:pt>
                <c:pt idx="107">
                  <c:v>40935.0</c:v>
                </c:pt>
                <c:pt idx="108">
                  <c:v>40934.0</c:v>
                </c:pt>
                <c:pt idx="109">
                  <c:v>40933.0</c:v>
                </c:pt>
                <c:pt idx="110">
                  <c:v>40932.0</c:v>
                </c:pt>
                <c:pt idx="111">
                  <c:v>40931.0</c:v>
                </c:pt>
                <c:pt idx="112">
                  <c:v>40928.0</c:v>
                </c:pt>
                <c:pt idx="113">
                  <c:v>40927.0</c:v>
                </c:pt>
                <c:pt idx="114">
                  <c:v>40926.0</c:v>
                </c:pt>
                <c:pt idx="115">
                  <c:v>40925.0</c:v>
                </c:pt>
                <c:pt idx="116">
                  <c:v>40921.0</c:v>
                </c:pt>
                <c:pt idx="117">
                  <c:v>40920.0</c:v>
                </c:pt>
                <c:pt idx="118">
                  <c:v>40919.0</c:v>
                </c:pt>
                <c:pt idx="119">
                  <c:v>40918.0</c:v>
                </c:pt>
                <c:pt idx="120">
                  <c:v>40917.0</c:v>
                </c:pt>
                <c:pt idx="121">
                  <c:v>40914.0</c:v>
                </c:pt>
                <c:pt idx="122">
                  <c:v>40913.0</c:v>
                </c:pt>
                <c:pt idx="123">
                  <c:v>40912.0</c:v>
                </c:pt>
                <c:pt idx="124">
                  <c:v>40911.0</c:v>
                </c:pt>
                <c:pt idx="125">
                  <c:v>40907.0</c:v>
                </c:pt>
                <c:pt idx="126">
                  <c:v>40906.0</c:v>
                </c:pt>
                <c:pt idx="127">
                  <c:v>40905.0</c:v>
                </c:pt>
                <c:pt idx="128">
                  <c:v>40904.0</c:v>
                </c:pt>
                <c:pt idx="129">
                  <c:v>40900.0</c:v>
                </c:pt>
                <c:pt idx="130">
                  <c:v>40899.0</c:v>
                </c:pt>
                <c:pt idx="131">
                  <c:v>40898.0</c:v>
                </c:pt>
                <c:pt idx="132">
                  <c:v>40897.0</c:v>
                </c:pt>
                <c:pt idx="133">
                  <c:v>40896.0</c:v>
                </c:pt>
                <c:pt idx="134">
                  <c:v>40893.0</c:v>
                </c:pt>
                <c:pt idx="135">
                  <c:v>40892.0</c:v>
                </c:pt>
                <c:pt idx="136">
                  <c:v>40891.0</c:v>
                </c:pt>
                <c:pt idx="137">
                  <c:v>40890.0</c:v>
                </c:pt>
                <c:pt idx="138">
                  <c:v>40889.0</c:v>
                </c:pt>
                <c:pt idx="139">
                  <c:v>40886.0</c:v>
                </c:pt>
                <c:pt idx="140">
                  <c:v>40885.0</c:v>
                </c:pt>
                <c:pt idx="141">
                  <c:v>40884.0</c:v>
                </c:pt>
                <c:pt idx="142">
                  <c:v>40883.0</c:v>
                </c:pt>
                <c:pt idx="143">
                  <c:v>40882.0</c:v>
                </c:pt>
                <c:pt idx="144">
                  <c:v>40879.0</c:v>
                </c:pt>
                <c:pt idx="145">
                  <c:v>40878.0</c:v>
                </c:pt>
                <c:pt idx="146">
                  <c:v>40877.0</c:v>
                </c:pt>
                <c:pt idx="147">
                  <c:v>40876.0</c:v>
                </c:pt>
                <c:pt idx="148">
                  <c:v>40875.0</c:v>
                </c:pt>
                <c:pt idx="149">
                  <c:v>40872.0</c:v>
                </c:pt>
                <c:pt idx="150">
                  <c:v>40870.0</c:v>
                </c:pt>
                <c:pt idx="151">
                  <c:v>40869.0</c:v>
                </c:pt>
                <c:pt idx="152">
                  <c:v>40868.0</c:v>
                </c:pt>
                <c:pt idx="153">
                  <c:v>40865.0</c:v>
                </c:pt>
                <c:pt idx="154">
                  <c:v>40864.0</c:v>
                </c:pt>
                <c:pt idx="155">
                  <c:v>40863.0</c:v>
                </c:pt>
                <c:pt idx="156">
                  <c:v>40862.0</c:v>
                </c:pt>
                <c:pt idx="157">
                  <c:v>40861.0</c:v>
                </c:pt>
                <c:pt idx="158">
                  <c:v>40858.0</c:v>
                </c:pt>
                <c:pt idx="159">
                  <c:v>40857.0</c:v>
                </c:pt>
                <c:pt idx="160">
                  <c:v>40856.0</c:v>
                </c:pt>
                <c:pt idx="161">
                  <c:v>40855.0</c:v>
                </c:pt>
                <c:pt idx="162">
                  <c:v>40854.0</c:v>
                </c:pt>
                <c:pt idx="163">
                  <c:v>40851.0</c:v>
                </c:pt>
                <c:pt idx="164">
                  <c:v>40850.0</c:v>
                </c:pt>
                <c:pt idx="165">
                  <c:v>40849.0</c:v>
                </c:pt>
                <c:pt idx="166">
                  <c:v>40848.0</c:v>
                </c:pt>
                <c:pt idx="167">
                  <c:v>40847.0</c:v>
                </c:pt>
                <c:pt idx="168">
                  <c:v>40844.0</c:v>
                </c:pt>
                <c:pt idx="169">
                  <c:v>40843.0</c:v>
                </c:pt>
                <c:pt idx="170">
                  <c:v>40842.0</c:v>
                </c:pt>
                <c:pt idx="171">
                  <c:v>40841.0</c:v>
                </c:pt>
                <c:pt idx="172">
                  <c:v>40840.0</c:v>
                </c:pt>
                <c:pt idx="173">
                  <c:v>40837.0</c:v>
                </c:pt>
                <c:pt idx="174">
                  <c:v>40836.0</c:v>
                </c:pt>
                <c:pt idx="175">
                  <c:v>40835.0</c:v>
                </c:pt>
                <c:pt idx="176">
                  <c:v>40834.0</c:v>
                </c:pt>
                <c:pt idx="177">
                  <c:v>40833.0</c:v>
                </c:pt>
                <c:pt idx="178">
                  <c:v>40830.0</c:v>
                </c:pt>
                <c:pt idx="179">
                  <c:v>40829.0</c:v>
                </c:pt>
                <c:pt idx="180">
                  <c:v>40828.0</c:v>
                </c:pt>
                <c:pt idx="181">
                  <c:v>40827.0</c:v>
                </c:pt>
                <c:pt idx="182">
                  <c:v>40826.0</c:v>
                </c:pt>
                <c:pt idx="183">
                  <c:v>40823.0</c:v>
                </c:pt>
                <c:pt idx="184">
                  <c:v>40822.0</c:v>
                </c:pt>
                <c:pt idx="185">
                  <c:v>40821.0</c:v>
                </c:pt>
                <c:pt idx="186">
                  <c:v>40820.0</c:v>
                </c:pt>
                <c:pt idx="187">
                  <c:v>40819.0</c:v>
                </c:pt>
                <c:pt idx="188">
                  <c:v>40816.0</c:v>
                </c:pt>
                <c:pt idx="189">
                  <c:v>40815.0</c:v>
                </c:pt>
                <c:pt idx="190">
                  <c:v>40814.0</c:v>
                </c:pt>
                <c:pt idx="191">
                  <c:v>40813.0</c:v>
                </c:pt>
                <c:pt idx="192">
                  <c:v>40812.0</c:v>
                </c:pt>
                <c:pt idx="193">
                  <c:v>40809.0</c:v>
                </c:pt>
                <c:pt idx="194">
                  <c:v>40808.0</c:v>
                </c:pt>
                <c:pt idx="195">
                  <c:v>40807.0</c:v>
                </c:pt>
                <c:pt idx="196">
                  <c:v>40806.0</c:v>
                </c:pt>
                <c:pt idx="197">
                  <c:v>40805.0</c:v>
                </c:pt>
                <c:pt idx="198">
                  <c:v>40802.0</c:v>
                </c:pt>
                <c:pt idx="199">
                  <c:v>40801.0</c:v>
                </c:pt>
                <c:pt idx="200">
                  <c:v>40800.0</c:v>
                </c:pt>
                <c:pt idx="201">
                  <c:v>40799.0</c:v>
                </c:pt>
                <c:pt idx="202">
                  <c:v>40798.0</c:v>
                </c:pt>
                <c:pt idx="203">
                  <c:v>40795.0</c:v>
                </c:pt>
                <c:pt idx="204">
                  <c:v>40794.0</c:v>
                </c:pt>
                <c:pt idx="205">
                  <c:v>40793.0</c:v>
                </c:pt>
                <c:pt idx="206">
                  <c:v>40792.0</c:v>
                </c:pt>
                <c:pt idx="207">
                  <c:v>40788.0</c:v>
                </c:pt>
                <c:pt idx="208">
                  <c:v>40787.0</c:v>
                </c:pt>
                <c:pt idx="209">
                  <c:v>40786.0</c:v>
                </c:pt>
                <c:pt idx="210">
                  <c:v>40785.0</c:v>
                </c:pt>
                <c:pt idx="211">
                  <c:v>40784.0</c:v>
                </c:pt>
                <c:pt idx="212">
                  <c:v>40781.0</c:v>
                </c:pt>
                <c:pt idx="213">
                  <c:v>40780.0</c:v>
                </c:pt>
                <c:pt idx="214">
                  <c:v>40779.0</c:v>
                </c:pt>
                <c:pt idx="215">
                  <c:v>40778.0</c:v>
                </c:pt>
                <c:pt idx="216">
                  <c:v>40777.0</c:v>
                </c:pt>
                <c:pt idx="217">
                  <c:v>40774.0</c:v>
                </c:pt>
                <c:pt idx="218">
                  <c:v>40773.0</c:v>
                </c:pt>
                <c:pt idx="219">
                  <c:v>40772.0</c:v>
                </c:pt>
                <c:pt idx="220">
                  <c:v>40771.0</c:v>
                </c:pt>
                <c:pt idx="221">
                  <c:v>40770.0</c:v>
                </c:pt>
                <c:pt idx="222">
                  <c:v>40767.0</c:v>
                </c:pt>
                <c:pt idx="223">
                  <c:v>40766.0</c:v>
                </c:pt>
                <c:pt idx="224">
                  <c:v>40765.0</c:v>
                </c:pt>
                <c:pt idx="225">
                  <c:v>40764.0</c:v>
                </c:pt>
                <c:pt idx="226">
                  <c:v>40763.0</c:v>
                </c:pt>
                <c:pt idx="227">
                  <c:v>40760.0</c:v>
                </c:pt>
                <c:pt idx="228">
                  <c:v>40759.0</c:v>
                </c:pt>
                <c:pt idx="229">
                  <c:v>40758.0</c:v>
                </c:pt>
                <c:pt idx="230">
                  <c:v>40757.0</c:v>
                </c:pt>
                <c:pt idx="231">
                  <c:v>40756.0</c:v>
                </c:pt>
                <c:pt idx="232">
                  <c:v>40753.0</c:v>
                </c:pt>
                <c:pt idx="233">
                  <c:v>40752.0</c:v>
                </c:pt>
                <c:pt idx="234">
                  <c:v>40751.0</c:v>
                </c:pt>
                <c:pt idx="235">
                  <c:v>40750.0</c:v>
                </c:pt>
                <c:pt idx="236">
                  <c:v>40749.0</c:v>
                </c:pt>
                <c:pt idx="237">
                  <c:v>40746.0</c:v>
                </c:pt>
                <c:pt idx="238">
                  <c:v>40745.0</c:v>
                </c:pt>
                <c:pt idx="239">
                  <c:v>40744.0</c:v>
                </c:pt>
                <c:pt idx="240">
                  <c:v>40743.0</c:v>
                </c:pt>
                <c:pt idx="241">
                  <c:v>40742.0</c:v>
                </c:pt>
                <c:pt idx="242">
                  <c:v>40739.0</c:v>
                </c:pt>
                <c:pt idx="243">
                  <c:v>40738.0</c:v>
                </c:pt>
                <c:pt idx="244">
                  <c:v>40737.0</c:v>
                </c:pt>
                <c:pt idx="245">
                  <c:v>40736.0</c:v>
                </c:pt>
                <c:pt idx="246">
                  <c:v>40735.0</c:v>
                </c:pt>
                <c:pt idx="247">
                  <c:v>40732.0</c:v>
                </c:pt>
                <c:pt idx="248">
                  <c:v>40731.0</c:v>
                </c:pt>
                <c:pt idx="249">
                  <c:v>40730.0</c:v>
                </c:pt>
                <c:pt idx="250">
                  <c:v>40729.0</c:v>
                </c:pt>
                <c:pt idx="251">
                  <c:v>40725.0</c:v>
                </c:pt>
                <c:pt idx="252">
                  <c:v>40724.0</c:v>
                </c:pt>
                <c:pt idx="253">
                  <c:v>40723.0</c:v>
                </c:pt>
                <c:pt idx="254">
                  <c:v>40722.0</c:v>
                </c:pt>
                <c:pt idx="255">
                  <c:v>40721.0</c:v>
                </c:pt>
                <c:pt idx="256">
                  <c:v>40718.0</c:v>
                </c:pt>
                <c:pt idx="257">
                  <c:v>40717.0</c:v>
                </c:pt>
                <c:pt idx="258">
                  <c:v>40716.0</c:v>
                </c:pt>
                <c:pt idx="259">
                  <c:v>40715.0</c:v>
                </c:pt>
                <c:pt idx="260">
                  <c:v>40714.0</c:v>
                </c:pt>
                <c:pt idx="261">
                  <c:v>40711.0</c:v>
                </c:pt>
                <c:pt idx="262">
                  <c:v>40710.0</c:v>
                </c:pt>
                <c:pt idx="263">
                  <c:v>40709.0</c:v>
                </c:pt>
                <c:pt idx="264">
                  <c:v>40708.0</c:v>
                </c:pt>
                <c:pt idx="265">
                  <c:v>40707.0</c:v>
                </c:pt>
                <c:pt idx="266">
                  <c:v>40704.0</c:v>
                </c:pt>
                <c:pt idx="267">
                  <c:v>40703.0</c:v>
                </c:pt>
                <c:pt idx="268">
                  <c:v>40702.0</c:v>
                </c:pt>
                <c:pt idx="269">
                  <c:v>40701.0</c:v>
                </c:pt>
                <c:pt idx="270">
                  <c:v>40700.0</c:v>
                </c:pt>
                <c:pt idx="271">
                  <c:v>40697.0</c:v>
                </c:pt>
                <c:pt idx="272">
                  <c:v>40696.0</c:v>
                </c:pt>
                <c:pt idx="273">
                  <c:v>40695.0</c:v>
                </c:pt>
                <c:pt idx="274">
                  <c:v>40694.0</c:v>
                </c:pt>
                <c:pt idx="275">
                  <c:v>40690.0</c:v>
                </c:pt>
                <c:pt idx="276">
                  <c:v>40689.0</c:v>
                </c:pt>
                <c:pt idx="277">
                  <c:v>40688.0</c:v>
                </c:pt>
                <c:pt idx="278">
                  <c:v>40687.0</c:v>
                </c:pt>
                <c:pt idx="279">
                  <c:v>40686.0</c:v>
                </c:pt>
                <c:pt idx="280">
                  <c:v>40683.0</c:v>
                </c:pt>
                <c:pt idx="281">
                  <c:v>40682.0</c:v>
                </c:pt>
                <c:pt idx="282">
                  <c:v>40681.0</c:v>
                </c:pt>
                <c:pt idx="283">
                  <c:v>40680.0</c:v>
                </c:pt>
                <c:pt idx="284">
                  <c:v>40679.0</c:v>
                </c:pt>
                <c:pt idx="285">
                  <c:v>40676.0</c:v>
                </c:pt>
                <c:pt idx="286">
                  <c:v>40675.0</c:v>
                </c:pt>
                <c:pt idx="287">
                  <c:v>40674.0</c:v>
                </c:pt>
                <c:pt idx="288">
                  <c:v>40673.0</c:v>
                </c:pt>
                <c:pt idx="289">
                  <c:v>40672.0</c:v>
                </c:pt>
                <c:pt idx="290">
                  <c:v>40669.0</c:v>
                </c:pt>
                <c:pt idx="291">
                  <c:v>40668.0</c:v>
                </c:pt>
                <c:pt idx="292">
                  <c:v>40667.0</c:v>
                </c:pt>
                <c:pt idx="293">
                  <c:v>40666.0</c:v>
                </c:pt>
                <c:pt idx="294">
                  <c:v>40665.0</c:v>
                </c:pt>
                <c:pt idx="295">
                  <c:v>40662.0</c:v>
                </c:pt>
                <c:pt idx="296">
                  <c:v>40661.0</c:v>
                </c:pt>
                <c:pt idx="297">
                  <c:v>40660.0</c:v>
                </c:pt>
                <c:pt idx="298">
                  <c:v>40659.0</c:v>
                </c:pt>
                <c:pt idx="299">
                  <c:v>40658.0</c:v>
                </c:pt>
                <c:pt idx="300">
                  <c:v>40654.0</c:v>
                </c:pt>
                <c:pt idx="301">
                  <c:v>40653.0</c:v>
                </c:pt>
                <c:pt idx="302">
                  <c:v>40652.0</c:v>
                </c:pt>
                <c:pt idx="303">
                  <c:v>40651.0</c:v>
                </c:pt>
                <c:pt idx="304">
                  <c:v>40648.0</c:v>
                </c:pt>
                <c:pt idx="305">
                  <c:v>40647.0</c:v>
                </c:pt>
                <c:pt idx="306">
                  <c:v>40646.0</c:v>
                </c:pt>
                <c:pt idx="307">
                  <c:v>40645.0</c:v>
                </c:pt>
                <c:pt idx="308">
                  <c:v>40644.0</c:v>
                </c:pt>
                <c:pt idx="309">
                  <c:v>40641.0</c:v>
                </c:pt>
                <c:pt idx="310">
                  <c:v>40640.0</c:v>
                </c:pt>
                <c:pt idx="311">
                  <c:v>40639.0</c:v>
                </c:pt>
                <c:pt idx="312">
                  <c:v>40638.0</c:v>
                </c:pt>
                <c:pt idx="313">
                  <c:v>40637.0</c:v>
                </c:pt>
                <c:pt idx="314">
                  <c:v>40634.0</c:v>
                </c:pt>
                <c:pt idx="315">
                  <c:v>40633.0</c:v>
                </c:pt>
                <c:pt idx="316">
                  <c:v>40632.0</c:v>
                </c:pt>
                <c:pt idx="317">
                  <c:v>40631.0</c:v>
                </c:pt>
                <c:pt idx="318">
                  <c:v>40630.0</c:v>
                </c:pt>
                <c:pt idx="319">
                  <c:v>40627.0</c:v>
                </c:pt>
                <c:pt idx="320">
                  <c:v>40626.0</c:v>
                </c:pt>
                <c:pt idx="321">
                  <c:v>40625.0</c:v>
                </c:pt>
                <c:pt idx="322">
                  <c:v>40624.0</c:v>
                </c:pt>
                <c:pt idx="323">
                  <c:v>40623.0</c:v>
                </c:pt>
                <c:pt idx="324">
                  <c:v>40620.0</c:v>
                </c:pt>
                <c:pt idx="325">
                  <c:v>40619.0</c:v>
                </c:pt>
                <c:pt idx="326">
                  <c:v>40618.0</c:v>
                </c:pt>
                <c:pt idx="327">
                  <c:v>40617.0</c:v>
                </c:pt>
                <c:pt idx="328">
                  <c:v>40616.0</c:v>
                </c:pt>
                <c:pt idx="329">
                  <c:v>40613.0</c:v>
                </c:pt>
                <c:pt idx="330">
                  <c:v>40612.0</c:v>
                </c:pt>
                <c:pt idx="331">
                  <c:v>40611.0</c:v>
                </c:pt>
                <c:pt idx="332">
                  <c:v>40610.0</c:v>
                </c:pt>
                <c:pt idx="333">
                  <c:v>40609.0</c:v>
                </c:pt>
                <c:pt idx="334">
                  <c:v>40606.0</c:v>
                </c:pt>
                <c:pt idx="335">
                  <c:v>40605.0</c:v>
                </c:pt>
                <c:pt idx="336">
                  <c:v>40604.0</c:v>
                </c:pt>
                <c:pt idx="337">
                  <c:v>40603.0</c:v>
                </c:pt>
                <c:pt idx="338">
                  <c:v>40602.0</c:v>
                </c:pt>
                <c:pt idx="339">
                  <c:v>40599.0</c:v>
                </c:pt>
                <c:pt idx="340">
                  <c:v>40598.0</c:v>
                </c:pt>
                <c:pt idx="341">
                  <c:v>40597.0</c:v>
                </c:pt>
                <c:pt idx="342">
                  <c:v>40596.0</c:v>
                </c:pt>
                <c:pt idx="343">
                  <c:v>40592.0</c:v>
                </c:pt>
                <c:pt idx="344">
                  <c:v>40591.0</c:v>
                </c:pt>
                <c:pt idx="345">
                  <c:v>40590.0</c:v>
                </c:pt>
                <c:pt idx="346">
                  <c:v>40589.0</c:v>
                </c:pt>
                <c:pt idx="347">
                  <c:v>40588.0</c:v>
                </c:pt>
                <c:pt idx="348">
                  <c:v>40585.0</c:v>
                </c:pt>
                <c:pt idx="349">
                  <c:v>40584.0</c:v>
                </c:pt>
                <c:pt idx="350">
                  <c:v>40583.0</c:v>
                </c:pt>
                <c:pt idx="351">
                  <c:v>40582.0</c:v>
                </c:pt>
                <c:pt idx="352">
                  <c:v>40581.0</c:v>
                </c:pt>
                <c:pt idx="353">
                  <c:v>40578.0</c:v>
                </c:pt>
                <c:pt idx="354">
                  <c:v>40577.0</c:v>
                </c:pt>
                <c:pt idx="355">
                  <c:v>40576.0</c:v>
                </c:pt>
                <c:pt idx="356">
                  <c:v>40575.0</c:v>
                </c:pt>
                <c:pt idx="357">
                  <c:v>40574.0</c:v>
                </c:pt>
                <c:pt idx="358">
                  <c:v>40571.0</c:v>
                </c:pt>
                <c:pt idx="359">
                  <c:v>40570.0</c:v>
                </c:pt>
                <c:pt idx="360">
                  <c:v>40569.0</c:v>
                </c:pt>
                <c:pt idx="361">
                  <c:v>40568.0</c:v>
                </c:pt>
                <c:pt idx="362">
                  <c:v>40567.0</c:v>
                </c:pt>
                <c:pt idx="363">
                  <c:v>40564.0</c:v>
                </c:pt>
                <c:pt idx="364">
                  <c:v>40563.0</c:v>
                </c:pt>
                <c:pt idx="365">
                  <c:v>40562.0</c:v>
                </c:pt>
                <c:pt idx="366">
                  <c:v>40561.0</c:v>
                </c:pt>
                <c:pt idx="367">
                  <c:v>40557.0</c:v>
                </c:pt>
                <c:pt idx="368">
                  <c:v>40556.0</c:v>
                </c:pt>
                <c:pt idx="369">
                  <c:v>40555.0</c:v>
                </c:pt>
                <c:pt idx="370">
                  <c:v>40554.0</c:v>
                </c:pt>
                <c:pt idx="371">
                  <c:v>40553.0</c:v>
                </c:pt>
                <c:pt idx="372">
                  <c:v>40550.0</c:v>
                </c:pt>
                <c:pt idx="373">
                  <c:v>40549.0</c:v>
                </c:pt>
                <c:pt idx="374">
                  <c:v>40548.0</c:v>
                </c:pt>
                <c:pt idx="375">
                  <c:v>40547.0</c:v>
                </c:pt>
                <c:pt idx="376">
                  <c:v>40546.0</c:v>
                </c:pt>
                <c:pt idx="377">
                  <c:v>40543.0</c:v>
                </c:pt>
                <c:pt idx="378">
                  <c:v>40542.0</c:v>
                </c:pt>
                <c:pt idx="379">
                  <c:v>40541.0</c:v>
                </c:pt>
                <c:pt idx="380">
                  <c:v>40540.0</c:v>
                </c:pt>
                <c:pt idx="381">
                  <c:v>40539.0</c:v>
                </c:pt>
                <c:pt idx="382">
                  <c:v>40535.0</c:v>
                </c:pt>
                <c:pt idx="383">
                  <c:v>40534.0</c:v>
                </c:pt>
                <c:pt idx="384">
                  <c:v>40533.0</c:v>
                </c:pt>
                <c:pt idx="385">
                  <c:v>40532.0</c:v>
                </c:pt>
                <c:pt idx="386">
                  <c:v>40529.0</c:v>
                </c:pt>
                <c:pt idx="387">
                  <c:v>40528.0</c:v>
                </c:pt>
                <c:pt idx="388">
                  <c:v>40527.0</c:v>
                </c:pt>
                <c:pt idx="389">
                  <c:v>40526.0</c:v>
                </c:pt>
                <c:pt idx="390">
                  <c:v>40525.0</c:v>
                </c:pt>
                <c:pt idx="391">
                  <c:v>40522.0</c:v>
                </c:pt>
                <c:pt idx="392">
                  <c:v>40521.0</c:v>
                </c:pt>
                <c:pt idx="393">
                  <c:v>40520.0</c:v>
                </c:pt>
                <c:pt idx="394">
                  <c:v>40519.0</c:v>
                </c:pt>
                <c:pt idx="395">
                  <c:v>40518.0</c:v>
                </c:pt>
                <c:pt idx="396">
                  <c:v>40515.0</c:v>
                </c:pt>
                <c:pt idx="397">
                  <c:v>40514.0</c:v>
                </c:pt>
                <c:pt idx="398">
                  <c:v>40513.0</c:v>
                </c:pt>
                <c:pt idx="399">
                  <c:v>40512.0</c:v>
                </c:pt>
                <c:pt idx="400">
                  <c:v>40511.0</c:v>
                </c:pt>
                <c:pt idx="401">
                  <c:v>40508.0</c:v>
                </c:pt>
                <c:pt idx="402">
                  <c:v>40506.0</c:v>
                </c:pt>
                <c:pt idx="403">
                  <c:v>40505.0</c:v>
                </c:pt>
                <c:pt idx="404">
                  <c:v>40504.0</c:v>
                </c:pt>
                <c:pt idx="405">
                  <c:v>40501.0</c:v>
                </c:pt>
                <c:pt idx="406">
                  <c:v>40500.0</c:v>
                </c:pt>
                <c:pt idx="407">
                  <c:v>40499.0</c:v>
                </c:pt>
                <c:pt idx="408">
                  <c:v>40498.0</c:v>
                </c:pt>
                <c:pt idx="409">
                  <c:v>40497.0</c:v>
                </c:pt>
                <c:pt idx="410">
                  <c:v>40494.0</c:v>
                </c:pt>
                <c:pt idx="411">
                  <c:v>40493.0</c:v>
                </c:pt>
                <c:pt idx="412">
                  <c:v>40492.0</c:v>
                </c:pt>
                <c:pt idx="413">
                  <c:v>40491.0</c:v>
                </c:pt>
                <c:pt idx="414">
                  <c:v>40490.0</c:v>
                </c:pt>
                <c:pt idx="415">
                  <c:v>40487.0</c:v>
                </c:pt>
                <c:pt idx="416">
                  <c:v>40486.0</c:v>
                </c:pt>
                <c:pt idx="417">
                  <c:v>40485.0</c:v>
                </c:pt>
                <c:pt idx="418">
                  <c:v>40484.0</c:v>
                </c:pt>
                <c:pt idx="419">
                  <c:v>40483.0</c:v>
                </c:pt>
                <c:pt idx="420">
                  <c:v>40480.0</c:v>
                </c:pt>
                <c:pt idx="421">
                  <c:v>40479.0</c:v>
                </c:pt>
                <c:pt idx="422">
                  <c:v>40478.0</c:v>
                </c:pt>
                <c:pt idx="423">
                  <c:v>40477.0</c:v>
                </c:pt>
                <c:pt idx="424">
                  <c:v>40476.0</c:v>
                </c:pt>
                <c:pt idx="425">
                  <c:v>40473.0</c:v>
                </c:pt>
                <c:pt idx="426">
                  <c:v>40472.0</c:v>
                </c:pt>
                <c:pt idx="427">
                  <c:v>40471.0</c:v>
                </c:pt>
                <c:pt idx="428">
                  <c:v>40470.0</c:v>
                </c:pt>
                <c:pt idx="429">
                  <c:v>40469.0</c:v>
                </c:pt>
                <c:pt idx="430">
                  <c:v>40466.0</c:v>
                </c:pt>
                <c:pt idx="431">
                  <c:v>40465.0</c:v>
                </c:pt>
                <c:pt idx="432">
                  <c:v>40464.0</c:v>
                </c:pt>
                <c:pt idx="433">
                  <c:v>40463.0</c:v>
                </c:pt>
                <c:pt idx="434">
                  <c:v>40462.0</c:v>
                </c:pt>
                <c:pt idx="435">
                  <c:v>40459.0</c:v>
                </c:pt>
                <c:pt idx="436">
                  <c:v>40458.0</c:v>
                </c:pt>
                <c:pt idx="437">
                  <c:v>40457.0</c:v>
                </c:pt>
                <c:pt idx="438">
                  <c:v>40456.0</c:v>
                </c:pt>
                <c:pt idx="439">
                  <c:v>40455.0</c:v>
                </c:pt>
                <c:pt idx="440">
                  <c:v>40452.0</c:v>
                </c:pt>
                <c:pt idx="441">
                  <c:v>40451.0</c:v>
                </c:pt>
                <c:pt idx="442">
                  <c:v>40450.0</c:v>
                </c:pt>
                <c:pt idx="443">
                  <c:v>40449.0</c:v>
                </c:pt>
                <c:pt idx="444">
                  <c:v>40448.0</c:v>
                </c:pt>
                <c:pt idx="445">
                  <c:v>40445.0</c:v>
                </c:pt>
                <c:pt idx="446">
                  <c:v>40444.0</c:v>
                </c:pt>
                <c:pt idx="447">
                  <c:v>40443.0</c:v>
                </c:pt>
                <c:pt idx="448">
                  <c:v>40442.0</c:v>
                </c:pt>
                <c:pt idx="449">
                  <c:v>40441.0</c:v>
                </c:pt>
                <c:pt idx="450">
                  <c:v>40438.0</c:v>
                </c:pt>
                <c:pt idx="451">
                  <c:v>40437.0</c:v>
                </c:pt>
                <c:pt idx="452">
                  <c:v>40436.0</c:v>
                </c:pt>
                <c:pt idx="453">
                  <c:v>40435.0</c:v>
                </c:pt>
                <c:pt idx="454">
                  <c:v>40434.0</c:v>
                </c:pt>
                <c:pt idx="455">
                  <c:v>40431.0</c:v>
                </c:pt>
                <c:pt idx="456">
                  <c:v>40430.0</c:v>
                </c:pt>
                <c:pt idx="457">
                  <c:v>40429.0</c:v>
                </c:pt>
                <c:pt idx="458">
                  <c:v>40428.0</c:v>
                </c:pt>
                <c:pt idx="459">
                  <c:v>40427.0</c:v>
                </c:pt>
                <c:pt idx="460">
                  <c:v>40424.0</c:v>
                </c:pt>
                <c:pt idx="461">
                  <c:v>40423.0</c:v>
                </c:pt>
                <c:pt idx="462">
                  <c:v>40422.0</c:v>
                </c:pt>
                <c:pt idx="463">
                  <c:v>40421.0</c:v>
                </c:pt>
                <c:pt idx="464">
                  <c:v>40420.0</c:v>
                </c:pt>
                <c:pt idx="465">
                  <c:v>40417.0</c:v>
                </c:pt>
                <c:pt idx="466">
                  <c:v>40416.0</c:v>
                </c:pt>
                <c:pt idx="467">
                  <c:v>40415.0</c:v>
                </c:pt>
                <c:pt idx="468">
                  <c:v>40414.0</c:v>
                </c:pt>
                <c:pt idx="469">
                  <c:v>40413.0</c:v>
                </c:pt>
                <c:pt idx="470">
                  <c:v>40410.0</c:v>
                </c:pt>
                <c:pt idx="471">
                  <c:v>40409.0</c:v>
                </c:pt>
                <c:pt idx="472">
                  <c:v>40408.0</c:v>
                </c:pt>
                <c:pt idx="473">
                  <c:v>40407.0</c:v>
                </c:pt>
                <c:pt idx="474">
                  <c:v>40406.0</c:v>
                </c:pt>
                <c:pt idx="475">
                  <c:v>40403.0</c:v>
                </c:pt>
                <c:pt idx="476">
                  <c:v>40402.0</c:v>
                </c:pt>
                <c:pt idx="477">
                  <c:v>40401.0</c:v>
                </c:pt>
                <c:pt idx="478">
                  <c:v>40400.0</c:v>
                </c:pt>
                <c:pt idx="479">
                  <c:v>40399.0</c:v>
                </c:pt>
                <c:pt idx="480">
                  <c:v>40396.0</c:v>
                </c:pt>
                <c:pt idx="481">
                  <c:v>40395.0</c:v>
                </c:pt>
                <c:pt idx="482">
                  <c:v>40394.0</c:v>
                </c:pt>
                <c:pt idx="483">
                  <c:v>40393.0</c:v>
                </c:pt>
                <c:pt idx="484">
                  <c:v>40392.0</c:v>
                </c:pt>
                <c:pt idx="485">
                  <c:v>40389.0</c:v>
                </c:pt>
                <c:pt idx="486">
                  <c:v>40388.0</c:v>
                </c:pt>
                <c:pt idx="487">
                  <c:v>40387.0</c:v>
                </c:pt>
                <c:pt idx="488">
                  <c:v>40386.0</c:v>
                </c:pt>
                <c:pt idx="489">
                  <c:v>40385.0</c:v>
                </c:pt>
                <c:pt idx="490">
                  <c:v>40382.0</c:v>
                </c:pt>
                <c:pt idx="491">
                  <c:v>40381.0</c:v>
                </c:pt>
                <c:pt idx="492">
                  <c:v>40380.0</c:v>
                </c:pt>
                <c:pt idx="493">
                  <c:v>40379.0</c:v>
                </c:pt>
                <c:pt idx="494">
                  <c:v>40378.0</c:v>
                </c:pt>
                <c:pt idx="495">
                  <c:v>40375.0</c:v>
                </c:pt>
                <c:pt idx="496">
                  <c:v>40374.0</c:v>
                </c:pt>
                <c:pt idx="497">
                  <c:v>40373.0</c:v>
                </c:pt>
                <c:pt idx="498">
                  <c:v>40372.0</c:v>
                </c:pt>
                <c:pt idx="499">
                  <c:v>40371.0</c:v>
                </c:pt>
                <c:pt idx="500">
                  <c:v>40368.0</c:v>
                </c:pt>
                <c:pt idx="501">
                  <c:v>40367.0</c:v>
                </c:pt>
                <c:pt idx="502">
                  <c:v>40366.0</c:v>
                </c:pt>
                <c:pt idx="503">
                  <c:v>40365.0</c:v>
                </c:pt>
                <c:pt idx="504">
                  <c:v>40364.0</c:v>
                </c:pt>
                <c:pt idx="505">
                  <c:v>40361.0</c:v>
                </c:pt>
                <c:pt idx="506">
                  <c:v>40360.0</c:v>
                </c:pt>
                <c:pt idx="507">
                  <c:v>40359.0</c:v>
                </c:pt>
                <c:pt idx="508">
                  <c:v>40358.0</c:v>
                </c:pt>
                <c:pt idx="509">
                  <c:v>40357.0</c:v>
                </c:pt>
                <c:pt idx="510">
                  <c:v>40354.0</c:v>
                </c:pt>
                <c:pt idx="511">
                  <c:v>40353.0</c:v>
                </c:pt>
                <c:pt idx="512">
                  <c:v>40352.0</c:v>
                </c:pt>
                <c:pt idx="513">
                  <c:v>40351.0</c:v>
                </c:pt>
                <c:pt idx="514">
                  <c:v>40350.0</c:v>
                </c:pt>
                <c:pt idx="515">
                  <c:v>40347.0</c:v>
                </c:pt>
                <c:pt idx="516">
                  <c:v>40346.0</c:v>
                </c:pt>
                <c:pt idx="517">
                  <c:v>40345.0</c:v>
                </c:pt>
                <c:pt idx="518">
                  <c:v>40344.0</c:v>
                </c:pt>
                <c:pt idx="519">
                  <c:v>40343.0</c:v>
                </c:pt>
                <c:pt idx="520">
                  <c:v>40340.0</c:v>
                </c:pt>
                <c:pt idx="521">
                  <c:v>40339.0</c:v>
                </c:pt>
                <c:pt idx="522">
                  <c:v>40338.0</c:v>
                </c:pt>
                <c:pt idx="523">
                  <c:v>40337.0</c:v>
                </c:pt>
                <c:pt idx="524">
                  <c:v>40336.0</c:v>
                </c:pt>
                <c:pt idx="525">
                  <c:v>40333.0</c:v>
                </c:pt>
                <c:pt idx="526">
                  <c:v>40332.0</c:v>
                </c:pt>
                <c:pt idx="527">
                  <c:v>40331.0</c:v>
                </c:pt>
                <c:pt idx="528">
                  <c:v>40330.0</c:v>
                </c:pt>
                <c:pt idx="529">
                  <c:v>40329.0</c:v>
                </c:pt>
                <c:pt idx="530">
                  <c:v>40326.0</c:v>
                </c:pt>
                <c:pt idx="531">
                  <c:v>40325.0</c:v>
                </c:pt>
                <c:pt idx="532">
                  <c:v>40324.0</c:v>
                </c:pt>
                <c:pt idx="533">
                  <c:v>40323.0</c:v>
                </c:pt>
                <c:pt idx="534">
                  <c:v>40322.0</c:v>
                </c:pt>
                <c:pt idx="535">
                  <c:v>40319.0</c:v>
                </c:pt>
                <c:pt idx="536">
                  <c:v>40318.0</c:v>
                </c:pt>
                <c:pt idx="537">
                  <c:v>40317.0</c:v>
                </c:pt>
                <c:pt idx="538">
                  <c:v>40316.0</c:v>
                </c:pt>
                <c:pt idx="539">
                  <c:v>40315.0</c:v>
                </c:pt>
                <c:pt idx="540">
                  <c:v>40312.0</c:v>
                </c:pt>
                <c:pt idx="541">
                  <c:v>40311.0</c:v>
                </c:pt>
                <c:pt idx="542">
                  <c:v>40310.0</c:v>
                </c:pt>
                <c:pt idx="543">
                  <c:v>40309.0</c:v>
                </c:pt>
                <c:pt idx="544">
                  <c:v>40308.0</c:v>
                </c:pt>
                <c:pt idx="545">
                  <c:v>40305.0</c:v>
                </c:pt>
                <c:pt idx="546">
                  <c:v>40304.0</c:v>
                </c:pt>
                <c:pt idx="547">
                  <c:v>40303.0</c:v>
                </c:pt>
                <c:pt idx="548">
                  <c:v>40302.0</c:v>
                </c:pt>
                <c:pt idx="549">
                  <c:v>40301.0</c:v>
                </c:pt>
                <c:pt idx="550">
                  <c:v>40298.0</c:v>
                </c:pt>
                <c:pt idx="551">
                  <c:v>40297.0</c:v>
                </c:pt>
                <c:pt idx="552">
                  <c:v>40296.0</c:v>
                </c:pt>
                <c:pt idx="553">
                  <c:v>40295.0</c:v>
                </c:pt>
                <c:pt idx="554">
                  <c:v>40294.0</c:v>
                </c:pt>
                <c:pt idx="555">
                  <c:v>40291.0</c:v>
                </c:pt>
                <c:pt idx="556">
                  <c:v>40290.0</c:v>
                </c:pt>
                <c:pt idx="557">
                  <c:v>40289.0</c:v>
                </c:pt>
                <c:pt idx="558">
                  <c:v>40288.0</c:v>
                </c:pt>
                <c:pt idx="559">
                  <c:v>40287.0</c:v>
                </c:pt>
                <c:pt idx="560">
                  <c:v>40284.0</c:v>
                </c:pt>
                <c:pt idx="561">
                  <c:v>40283.0</c:v>
                </c:pt>
                <c:pt idx="562">
                  <c:v>40282.0</c:v>
                </c:pt>
                <c:pt idx="563">
                  <c:v>40281.0</c:v>
                </c:pt>
                <c:pt idx="564">
                  <c:v>40280.0</c:v>
                </c:pt>
                <c:pt idx="565">
                  <c:v>40277.0</c:v>
                </c:pt>
                <c:pt idx="566">
                  <c:v>40276.0</c:v>
                </c:pt>
                <c:pt idx="567">
                  <c:v>40275.0</c:v>
                </c:pt>
                <c:pt idx="568">
                  <c:v>40274.0</c:v>
                </c:pt>
                <c:pt idx="569">
                  <c:v>40273.0</c:v>
                </c:pt>
                <c:pt idx="570">
                  <c:v>40270.0</c:v>
                </c:pt>
                <c:pt idx="571">
                  <c:v>40269.0</c:v>
                </c:pt>
                <c:pt idx="572">
                  <c:v>40268.0</c:v>
                </c:pt>
                <c:pt idx="573">
                  <c:v>40267.0</c:v>
                </c:pt>
                <c:pt idx="574">
                  <c:v>40266.0</c:v>
                </c:pt>
                <c:pt idx="575">
                  <c:v>40263.0</c:v>
                </c:pt>
                <c:pt idx="576">
                  <c:v>40262.0</c:v>
                </c:pt>
                <c:pt idx="577">
                  <c:v>40261.0</c:v>
                </c:pt>
                <c:pt idx="578">
                  <c:v>40260.0</c:v>
                </c:pt>
                <c:pt idx="579">
                  <c:v>40259.0</c:v>
                </c:pt>
                <c:pt idx="580">
                  <c:v>40256.0</c:v>
                </c:pt>
                <c:pt idx="581">
                  <c:v>40255.0</c:v>
                </c:pt>
                <c:pt idx="582">
                  <c:v>40254.0</c:v>
                </c:pt>
                <c:pt idx="583">
                  <c:v>40253.0</c:v>
                </c:pt>
                <c:pt idx="584">
                  <c:v>40252.0</c:v>
                </c:pt>
                <c:pt idx="585">
                  <c:v>40249.0</c:v>
                </c:pt>
                <c:pt idx="586">
                  <c:v>40248.0</c:v>
                </c:pt>
                <c:pt idx="587">
                  <c:v>40247.0</c:v>
                </c:pt>
                <c:pt idx="588">
                  <c:v>40246.0</c:v>
                </c:pt>
                <c:pt idx="589">
                  <c:v>40245.0</c:v>
                </c:pt>
                <c:pt idx="590">
                  <c:v>40242.0</c:v>
                </c:pt>
                <c:pt idx="591">
                  <c:v>40241.0</c:v>
                </c:pt>
                <c:pt idx="592">
                  <c:v>40240.0</c:v>
                </c:pt>
                <c:pt idx="593">
                  <c:v>40239.0</c:v>
                </c:pt>
                <c:pt idx="594">
                  <c:v>40238.0</c:v>
                </c:pt>
                <c:pt idx="595">
                  <c:v>40235.0</c:v>
                </c:pt>
                <c:pt idx="596">
                  <c:v>40234.0</c:v>
                </c:pt>
                <c:pt idx="597">
                  <c:v>40233.0</c:v>
                </c:pt>
                <c:pt idx="598">
                  <c:v>40232.0</c:v>
                </c:pt>
                <c:pt idx="599">
                  <c:v>40231.0</c:v>
                </c:pt>
                <c:pt idx="600">
                  <c:v>40228.0</c:v>
                </c:pt>
                <c:pt idx="601">
                  <c:v>40227.0</c:v>
                </c:pt>
                <c:pt idx="602">
                  <c:v>40226.0</c:v>
                </c:pt>
                <c:pt idx="603">
                  <c:v>40225.0</c:v>
                </c:pt>
                <c:pt idx="604">
                  <c:v>40224.0</c:v>
                </c:pt>
                <c:pt idx="605">
                  <c:v>40221.0</c:v>
                </c:pt>
                <c:pt idx="606">
                  <c:v>40220.0</c:v>
                </c:pt>
                <c:pt idx="607">
                  <c:v>40219.0</c:v>
                </c:pt>
                <c:pt idx="608">
                  <c:v>40218.0</c:v>
                </c:pt>
                <c:pt idx="609">
                  <c:v>40217.0</c:v>
                </c:pt>
                <c:pt idx="610">
                  <c:v>40214.0</c:v>
                </c:pt>
                <c:pt idx="611">
                  <c:v>40213.0</c:v>
                </c:pt>
                <c:pt idx="612">
                  <c:v>40212.0</c:v>
                </c:pt>
                <c:pt idx="613">
                  <c:v>40211.0</c:v>
                </c:pt>
                <c:pt idx="614">
                  <c:v>40210.0</c:v>
                </c:pt>
                <c:pt idx="615">
                  <c:v>40207.0</c:v>
                </c:pt>
                <c:pt idx="616">
                  <c:v>40206.0</c:v>
                </c:pt>
                <c:pt idx="617">
                  <c:v>40205.0</c:v>
                </c:pt>
                <c:pt idx="618">
                  <c:v>40204.0</c:v>
                </c:pt>
                <c:pt idx="619">
                  <c:v>40203.0</c:v>
                </c:pt>
                <c:pt idx="620">
                  <c:v>40200.0</c:v>
                </c:pt>
                <c:pt idx="621">
                  <c:v>40199.0</c:v>
                </c:pt>
                <c:pt idx="622">
                  <c:v>40198.0</c:v>
                </c:pt>
                <c:pt idx="623">
                  <c:v>40197.0</c:v>
                </c:pt>
                <c:pt idx="624">
                  <c:v>40196.0</c:v>
                </c:pt>
                <c:pt idx="625">
                  <c:v>40193.0</c:v>
                </c:pt>
                <c:pt idx="626">
                  <c:v>40192.0</c:v>
                </c:pt>
                <c:pt idx="627">
                  <c:v>40191.0</c:v>
                </c:pt>
                <c:pt idx="628">
                  <c:v>40190.0</c:v>
                </c:pt>
                <c:pt idx="629">
                  <c:v>40189.0</c:v>
                </c:pt>
                <c:pt idx="630">
                  <c:v>40186.0</c:v>
                </c:pt>
                <c:pt idx="631">
                  <c:v>40185.0</c:v>
                </c:pt>
                <c:pt idx="632">
                  <c:v>40184.0</c:v>
                </c:pt>
                <c:pt idx="633">
                  <c:v>40183.0</c:v>
                </c:pt>
                <c:pt idx="634">
                  <c:v>40182.0</c:v>
                </c:pt>
                <c:pt idx="635">
                  <c:v>40179.0</c:v>
                </c:pt>
                <c:pt idx="636">
                  <c:v>40178.0</c:v>
                </c:pt>
                <c:pt idx="637">
                  <c:v>40177.0</c:v>
                </c:pt>
                <c:pt idx="638">
                  <c:v>40176.0</c:v>
                </c:pt>
                <c:pt idx="639">
                  <c:v>40175.0</c:v>
                </c:pt>
                <c:pt idx="640">
                  <c:v>40172.0</c:v>
                </c:pt>
                <c:pt idx="641">
                  <c:v>40171.0</c:v>
                </c:pt>
                <c:pt idx="642">
                  <c:v>40170.0</c:v>
                </c:pt>
                <c:pt idx="643">
                  <c:v>40169.0</c:v>
                </c:pt>
                <c:pt idx="644">
                  <c:v>40168.0</c:v>
                </c:pt>
                <c:pt idx="645">
                  <c:v>40165.0</c:v>
                </c:pt>
                <c:pt idx="646">
                  <c:v>40164.0</c:v>
                </c:pt>
                <c:pt idx="647">
                  <c:v>40163.0</c:v>
                </c:pt>
                <c:pt idx="648">
                  <c:v>40162.0</c:v>
                </c:pt>
                <c:pt idx="649">
                  <c:v>40161.0</c:v>
                </c:pt>
                <c:pt idx="650">
                  <c:v>40158.0</c:v>
                </c:pt>
                <c:pt idx="651">
                  <c:v>40157.0</c:v>
                </c:pt>
                <c:pt idx="652">
                  <c:v>40156.0</c:v>
                </c:pt>
                <c:pt idx="653">
                  <c:v>40155.0</c:v>
                </c:pt>
                <c:pt idx="654">
                  <c:v>40154.0</c:v>
                </c:pt>
                <c:pt idx="655">
                  <c:v>40151.0</c:v>
                </c:pt>
                <c:pt idx="656">
                  <c:v>40150.0</c:v>
                </c:pt>
                <c:pt idx="657">
                  <c:v>40149.0</c:v>
                </c:pt>
                <c:pt idx="658">
                  <c:v>40148.0</c:v>
                </c:pt>
                <c:pt idx="659">
                  <c:v>40147.0</c:v>
                </c:pt>
                <c:pt idx="660">
                  <c:v>40144.0</c:v>
                </c:pt>
                <c:pt idx="661">
                  <c:v>40143.0</c:v>
                </c:pt>
                <c:pt idx="662">
                  <c:v>40142.0</c:v>
                </c:pt>
                <c:pt idx="663">
                  <c:v>40141.0</c:v>
                </c:pt>
                <c:pt idx="664">
                  <c:v>40140.0</c:v>
                </c:pt>
                <c:pt idx="665">
                  <c:v>40137.0</c:v>
                </c:pt>
                <c:pt idx="666">
                  <c:v>40136.0</c:v>
                </c:pt>
                <c:pt idx="667">
                  <c:v>40135.0</c:v>
                </c:pt>
                <c:pt idx="668">
                  <c:v>40134.0</c:v>
                </c:pt>
                <c:pt idx="669">
                  <c:v>40133.0</c:v>
                </c:pt>
                <c:pt idx="670">
                  <c:v>40130.0</c:v>
                </c:pt>
                <c:pt idx="671">
                  <c:v>40129.0</c:v>
                </c:pt>
                <c:pt idx="672">
                  <c:v>40128.0</c:v>
                </c:pt>
                <c:pt idx="673">
                  <c:v>40127.0</c:v>
                </c:pt>
                <c:pt idx="674">
                  <c:v>40126.0</c:v>
                </c:pt>
                <c:pt idx="675">
                  <c:v>40123.0</c:v>
                </c:pt>
                <c:pt idx="676">
                  <c:v>40122.0</c:v>
                </c:pt>
                <c:pt idx="677">
                  <c:v>40121.0</c:v>
                </c:pt>
                <c:pt idx="678">
                  <c:v>40120.0</c:v>
                </c:pt>
                <c:pt idx="679">
                  <c:v>40119.0</c:v>
                </c:pt>
                <c:pt idx="680">
                  <c:v>40116.0</c:v>
                </c:pt>
                <c:pt idx="681">
                  <c:v>40115.0</c:v>
                </c:pt>
                <c:pt idx="682">
                  <c:v>40114.0</c:v>
                </c:pt>
                <c:pt idx="683">
                  <c:v>40113.0</c:v>
                </c:pt>
                <c:pt idx="684">
                  <c:v>40112.0</c:v>
                </c:pt>
                <c:pt idx="685">
                  <c:v>40109.0</c:v>
                </c:pt>
                <c:pt idx="686">
                  <c:v>40108.0</c:v>
                </c:pt>
                <c:pt idx="687">
                  <c:v>40107.0</c:v>
                </c:pt>
                <c:pt idx="688">
                  <c:v>40106.0</c:v>
                </c:pt>
                <c:pt idx="689">
                  <c:v>40105.0</c:v>
                </c:pt>
                <c:pt idx="690">
                  <c:v>40102.0</c:v>
                </c:pt>
                <c:pt idx="691">
                  <c:v>40101.0</c:v>
                </c:pt>
                <c:pt idx="692">
                  <c:v>40100.0</c:v>
                </c:pt>
                <c:pt idx="693">
                  <c:v>40099.0</c:v>
                </c:pt>
                <c:pt idx="694">
                  <c:v>40098.0</c:v>
                </c:pt>
                <c:pt idx="695">
                  <c:v>40095.0</c:v>
                </c:pt>
                <c:pt idx="696">
                  <c:v>40094.0</c:v>
                </c:pt>
                <c:pt idx="697">
                  <c:v>40093.0</c:v>
                </c:pt>
                <c:pt idx="698">
                  <c:v>40092.0</c:v>
                </c:pt>
                <c:pt idx="699">
                  <c:v>40091.0</c:v>
                </c:pt>
                <c:pt idx="700">
                  <c:v>40088.0</c:v>
                </c:pt>
                <c:pt idx="701">
                  <c:v>40087.0</c:v>
                </c:pt>
                <c:pt idx="702">
                  <c:v>40086.0</c:v>
                </c:pt>
                <c:pt idx="703">
                  <c:v>40085.0</c:v>
                </c:pt>
                <c:pt idx="704">
                  <c:v>40084.0</c:v>
                </c:pt>
                <c:pt idx="705">
                  <c:v>40081.0</c:v>
                </c:pt>
                <c:pt idx="706">
                  <c:v>40080.0</c:v>
                </c:pt>
                <c:pt idx="707">
                  <c:v>40079.0</c:v>
                </c:pt>
                <c:pt idx="708">
                  <c:v>40078.0</c:v>
                </c:pt>
                <c:pt idx="709">
                  <c:v>40077.0</c:v>
                </c:pt>
                <c:pt idx="710">
                  <c:v>40074.0</c:v>
                </c:pt>
                <c:pt idx="711">
                  <c:v>40073.0</c:v>
                </c:pt>
                <c:pt idx="712">
                  <c:v>40072.0</c:v>
                </c:pt>
                <c:pt idx="713">
                  <c:v>40071.0</c:v>
                </c:pt>
                <c:pt idx="714">
                  <c:v>40070.0</c:v>
                </c:pt>
                <c:pt idx="715">
                  <c:v>40067.0</c:v>
                </c:pt>
                <c:pt idx="716">
                  <c:v>40066.0</c:v>
                </c:pt>
                <c:pt idx="717">
                  <c:v>40065.0</c:v>
                </c:pt>
                <c:pt idx="718">
                  <c:v>40064.0</c:v>
                </c:pt>
                <c:pt idx="719">
                  <c:v>40060.0</c:v>
                </c:pt>
                <c:pt idx="720">
                  <c:v>40059.0</c:v>
                </c:pt>
                <c:pt idx="721">
                  <c:v>40058.0</c:v>
                </c:pt>
                <c:pt idx="722">
                  <c:v>40057.0</c:v>
                </c:pt>
                <c:pt idx="723">
                  <c:v>40056.0</c:v>
                </c:pt>
                <c:pt idx="724">
                  <c:v>40053.0</c:v>
                </c:pt>
                <c:pt idx="725">
                  <c:v>40052.0</c:v>
                </c:pt>
                <c:pt idx="726">
                  <c:v>40051.0</c:v>
                </c:pt>
                <c:pt idx="727">
                  <c:v>40050.0</c:v>
                </c:pt>
                <c:pt idx="728">
                  <c:v>40049.0</c:v>
                </c:pt>
                <c:pt idx="729">
                  <c:v>40046.0</c:v>
                </c:pt>
                <c:pt idx="730">
                  <c:v>40045.0</c:v>
                </c:pt>
                <c:pt idx="731">
                  <c:v>40044.0</c:v>
                </c:pt>
                <c:pt idx="732">
                  <c:v>40043.0</c:v>
                </c:pt>
                <c:pt idx="733">
                  <c:v>40042.0</c:v>
                </c:pt>
                <c:pt idx="734">
                  <c:v>40039.0</c:v>
                </c:pt>
                <c:pt idx="735">
                  <c:v>40038.0</c:v>
                </c:pt>
                <c:pt idx="736">
                  <c:v>40037.0</c:v>
                </c:pt>
                <c:pt idx="737">
                  <c:v>40035.0</c:v>
                </c:pt>
                <c:pt idx="738">
                  <c:v>40032.0</c:v>
                </c:pt>
                <c:pt idx="739">
                  <c:v>40031.0</c:v>
                </c:pt>
                <c:pt idx="740">
                  <c:v>40030.0</c:v>
                </c:pt>
                <c:pt idx="741">
                  <c:v>40029.0</c:v>
                </c:pt>
                <c:pt idx="742">
                  <c:v>40028.0</c:v>
                </c:pt>
                <c:pt idx="743">
                  <c:v>40025.0</c:v>
                </c:pt>
                <c:pt idx="744">
                  <c:v>40024.0</c:v>
                </c:pt>
                <c:pt idx="745">
                  <c:v>40023.0</c:v>
                </c:pt>
                <c:pt idx="746">
                  <c:v>40022.0</c:v>
                </c:pt>
                <c:pt idx="747">
                  <c:v>40021.0</c:v>
                </c:pt>
                <c:pt idx="748">
                  <c:v>40018.0</c:v>
                </c:pt>
                <c:pt idx="749">
                  <c:v>40017.0</c:v>
                </c:pt>
                <c:pt idx="750">
                  <c:v>40016.0</c:v>
                </c:pt>
                <c:pt idx="751">
                  <c:v>40015.0</c:v>
                </c:pt>
                <c:pt idx="752">
                  <c:v>40014.0</c:v>
                </c:pt>
                <c:pt idx="753">
                  <c:v>40011.0</c:v>
                </c:pt>
                <c:pt idx="754">
                  <c:v>40010.0</c:v>
                </c:pt>
                <c:pt idx="755">
                  <c:v>40009.0</c:v>
                </c:pt>
                <c:pt idx="756">
                  <c:v>40008.0</c:v>
                </c:pt>
                <c:pt idx="757">
                  <c:v>40007.0</c:v>
                </c:pt>
                <c:pt idx="758">
                  <c:v>40004.0</c:v>
                </c:pt>
                <c:pt idx="759">
                  <c:v>40003.0</c:v>
                </c:pt>
                <c:pt idx="760">
                  <c:v>40002.0</c:v>
                </c:pt>
                <c:pt idx="761">
                  <c:v>40001.0</c:v>
                </c:pt>
                <c:pt idx="762">
                  <c:v>40000.0</c:v>
                </c:pt>
                <c:pt idx="763">
                  <c:v>39997.0</c:v>
                </c:pt>
                <c:pt idx="764">
                  <c:v>39996.0</c:v>
                </c:pt>
                <c:pt idx="765">
                  <c:v>39995.0</c:v>
                </c:pt>
                <c:pt idx="766">
                  <c:v>39994.0</c:v>
                </c:pt>
                <c:pt idx="767">
                  <c:v>39993.0</c:v>
                </c:pt>
                <c:pt idx="768">
                  <c:v>39990.0</c:v>
                </c:pt>
                <c:pt idx="769">
                  <c:v>39989.0</c:v>
                </c:pt>
                <c:pt idx="770">
                  <c:v>39988.0</c:v>
                </c:pt>
                <c:pt idx="771">
                  <c:v>39987.0</c:v>
                </c:pt>
                <c:pt idx="772">
                  <c:v>39986.0</c:v>
                </c:pt>
                <c:pt idx="773">
                  <c:v>39983.0</c:v>
                </c:pt>
                <c:pt idx="774">
                  <c:v>39982.0</c:v>
                </c:pt>
                <c:pt idx="775">
                  <c:v>39981.0</c:v>
                </c:pt>
                <c:pt idx="776">
                  <c:v>39980.0</c:v>
                </c:pt>
                <c:pt idx="777">
                  <c:v>39979.0</c:v>
                </c:pt>
                <c:pt idx="778">
                  <c:v>39976.0</c:v>
                </c:pt>
                <c:pt idx="779">
                  <c:v>39975.0</c:v>
                </c:pt>
                <c:pt idx="780">
                  <c:v>39974.0</c:v>
                </c:pt>
                <c:pt idx="781">
                  <c:v>39973.0</c:v>
                </c:pt>
                <c:pt idx="782">
                  <c:v>39972.0</c:v>
                </c:pt>
                <c:pt idx="783">
                  <c:v>39969.0</c:v>
                </c:pt>
                <c:pt idx="784">
                  <c:v>39968.0</c:v>
                </c:pt>
              </c:numCache>
            </c:numRef>
          </c:cat>
          <c:val>
            <c:numRef>
              <c:f>LLL!$Y$5:$Y$789</c:f>
              <c:numCache>
                <c:formatCode>0.00</c:formatCode>
                <c:ptCount val="785"/>
                <c:pt idx="0">
                  <c:v>143.4655906747365</c:v>
                </c:pt>
                <c:pt idx="1">
                  <c:v>137.5028020623179</c:v>
                </c:pt>
                <c:pt idx="2">
                  <c:v>139.5427034297243</c:v>
                </c:pt>
                <c:pt idx="3">
                  <c:v>137.9287155346337</c:v>
                </c:pt>
                <c:pt idx="4">
                  <c:v>138.4667114996638</c:v>
                </c:pt>
                <c:pt idx="5">
                  <c:v>140.1031158932973</c:v>
                </c:pt>
                <c:pt idx="6">
                  <c:v>139.5427034297243</c:v>
                </c:pt>
                <c:pt idx="7">
                  <c:v>141.8964357767318</c:v>
                </c:pt>
                <c:pt idx="8">
                  <c:v>142.4344317417619</c:v>
                </c:pt>
                <c:pt idx="9">
                  <c:v>140.9101098408428</c:v>
                </c:pt>
                <c:pt idx="10">
                  <c:v>139.5202869311814</c:v>
                </c:pt>
                <c:pt idx="11">
                  <c:v>139.2512889486664</c:v>
                </c:pt>
                <c:pt idx="12">
                  <c:v>138.6012104909214</c:v>
                </c:pt>
                <c:pt idx="13">
                  <c:v>140.2376148845549</c:v>
                </c:pt>
                <c:pt idx="14">
                  <c:v>138.7805424792647</c:v>
                </c:pt>
                <c:pt idx="15">
                  <c:v>139.2064559515804</c:v>
                </c:pt>
                <c:pt idx="16">
                  <c:v>139.1840394530377</c:v>
                </c:pt>
                <c:pt idx="17">
                  <c:v>137.8166330419188</c:v>
                </c:pt>
                <c:pt idx="18">
                  <c:v>134.4765747590224</c:v>
                </c:pt>
                <c:pt idx="19">
                  <c:v>134.4093252633939</c:v>
                </c:pt>
                <c:pt idx="20">
                  <c:v>134.8800717327954</c:v>
                </c:pt>
                <c:pt idx="21">
                  <c:v>138.4891279982068</c:v>
                </c:pt>
                <c:pt idx="22">
                  <c:v>139.0271239632372</c:v>
                </c:pt>
                <c:pt idx="23">
                  <c:v>139.6772024209818</c:v>
                </c:pt>
                <c:pt idx="24">
                  <c:v>138.2873795113204</c:v>
                </c:pt>
                <c:pt idx="25">
                  <c:v>139.0943734588657</c:v>
                </c:pt>
                <c:pt idx="26">
                  <c:v>139.4530374355526</c:v>
                </c:pt>
                <c:pt idx="27">
                  <c:v>138.8926249719794</c:v>
                </c:pt>
                <c:pt idx="28">
                  <c:v>139.363371441381</c:v>
                </c:pt>
                <c:pt idx="29">
                  <c:v>136.7406411118579</c:v>
                </c:pt>
                <c:pt idx="30">
                  <c:v>137.9511320331764</c:v>
                </c:pt>
                <c:pt idx="31">
                  <c:v>140.8428603452143</c:v>
                </c:pt>
                <c:pt idx="32">
                  <c:v>141.6946872898449</c:v>
                </c:pt>
                <c:pt idx="33">
                  <c:v>142.3447657475901</c:v>
                </c:pt>
                <c:pt idx="34">
                  <c:v>143.8690876485094</c:v>
                </c:pt>
                <c:pt idx="35">
                  <c:v>143.4207576776508</c:v>
                </c:pt>
                <c:pt idx="36">
                  <c:v>143.6449226630799</c:v>
                </c:pt>
                <c:pt idx="37">
                  <c:v>144.6312485989688</c:v>
                </c:pt>
                <c:pt idx="38">
                  <c:v>146.0883210042593</c:v>
                </c:pt>
                <c:pt idx="39">
                  <c:v>146.6039004707463</c:v>
                </c:pt>
                <c:pt idx="40">
                  <c:v>150.1008742434431</c:v>
                </c:pt>
                <c:pt idx="41">
                  <c:v>150.1232907419861</c:v>
                </c:pt>
                <c:pt idx="42">
                  <c:v>150.3250392288725</c:v>
                </c:pt>
                <c:pt idx="43">
                  <c:v>149.8094597623851</c:v>
                </c:pt>
                <c:pt idx="44">
                  <c:v>151.1320331764178</c:v>
                </c:pt>
                <c:pt idx="45">
                  <c:v>150.1681237390717</c:v>
                </c:pt>
                <c:pt idx="46">
                  <c:v>148.8679668235822</c:v>
                </c:pt>
                <c:pt idx="47">
                  <c:v>147.6350594037212</c:v>
                </c:pt>
                <c:pt idx="48">
                  <c:v>147.0073974445194</c:v>
                </c:pt>
                <c:pt idx="49">
                  <c:v>148.4868863483524</c:v>
                </c:pt>
                <c:pt idx="50">
                  <c:v>146.8953149518046</c:v>
                </c:pt>
                <c:pt idx="51">
                  <c:v>148.5317193454385</c:v>
                </c:pt>
                <c:pt idx="52">
                  <c:v>149.7197937682131</c:v>
                </c:pt>
                <c:pt idx="53">
                  <c:v>146.9625644474335</c:v>
                </c:pt>
                <c:pt idx="54">
                  <c:v>147.5005604124636</c:v>
                </c:pt>
                <c:pt idx="55">
                  <c:v>148.4644698498096</c:v>
                </c:pt>
                <c:pt idx="56">
                  <c:v>145.3485765523425</c:v>
                </c:pt>
                <c:pt idx="57">
                  <c:v>143.4207576776508</c:v>
                </c:pt>
                <c:pt idx="58">
                  <c:v>146.0883210042593</c:v>
                </c:pt>
                <c:pt idx="59">
                  <c:v>148.4196368527238</c:v>
                </c:pt>
                <c:pt idx="60">
                  <c:v>149.7646267652993</c:v>
                </c:pt>
                <c:pt idx="61">
                  <c:v>151.1320331764178</c:v>
                </c:pt>
                <c:pt idx="62">
                  <c:v>151.737278637077</c:v>
                </c:pt>
                <c:pt idx="63">
                  <c:v>150.4819547186732</c:v>
                </c:pt>
                <c:pt idx="64">
                  <c:v>150.2129567361573</c:v>
                </c:pt>
                <c:pt idx="65">
                  <c:v>149.8094597623851</c:v>
                </c:pt>
                <c:pt idx="66">
                  <c:v>151.9166106254203</c:v>
                </c:pt>
                <c:pt idx="67">
                  <c:v>152.3649405962788</c:v>
                </c:pt>
                <c:pt idx="68">
                  <c:v>149.9439587536425</c:v>
                </c:pt>
                <c:pt idx="69">
                  <c:v>149.2266308002692</c:v>
                </c:pt>
                <c:pt idx="70">
                  <c:v>149.9887917507286</c:v>
                </c:pt>
                <c:pt idx="71">
                  <c:v>149.8318762609281</c:v>
                </c:pt>
                <c:pt idx="72">
                  <c:v>151.8269446312486</c:v>
                </c:pt>
                <c:pt idx="73">
                  <c:v>151.737278637077</c:v>
                </c:pt>
                <c:pt idx="74">
                  <c:v>152.342524097736</c:v>
                </c:pt>
                <c:pt idx="75">
                  <c:v>152.1407756108491</c:v>
                </c:pt>
                <c:pt idx="76">
                  <c:v>152.0511096166782</c:v>
                </c:pt>
                <c:pt idx="77">
                  <c:v>149.9439587536425</c:v>
                </c:pt>
                <c:pt idx="78">
                  <c:v>150.1232907419861</c:v>
                </c:pt>
                <c:pt idx="79">
                  <c:v>149.1369648060973</c:v>
                </c:pt>
                <c:pt idx="80">
                  <c:v>147.0073974445194</c:v>
                </c:pt>
                <c:pt idx="81">
                  <c:v>146.0434880071734</c:v>
                </c:pt>
                <c:pt idx="82">
                  <c:v>148.8903833221252</c:v>
                </c:pt>
                <c:pt idx="83">
                  <c:v>149.3835462900696</c:v>
                </c:pt>
                <c:pt idx="84">
                  <c:v>150.190540237615</c:v>
                </c:pt>
                <c:pt idx="85">
                  <c:v>149.7422102667561</c:v>
                </c:pt>
                <c:pt idx="86">
                  <c:v>150.0560412463573</c:v>
                </c:pt>
                <c:pt idx="87">
                  <c:v>150.4147052230437</c:v>
                </c:pt>
                <c:pt idx="88">
                  <c:v>150.8182021968167</c:v>
                </c:pt>
                <c:pt idx="89">
                  <c:v>149.9887917507286</c:v>
                </c:pt>
                <c:pt idx="90">
                  <c:v>149.9663752521856</c:v>
                </c:pt>
                <c:pt idx="91">
                  <c:v>150.0784577449002</c:v>
                </c:pt>
                <c:pt idx="92">
                  <c:v>150.2129567361573</c:v>
                </c:pt>
                <c:pt idx="93">
                  <c:v>149.3835462900696</c:v>
                </c:pt>
                <c:pt idx="94">
                  <c:v>148.5317193454385</c:v>
                </c:pt>
                <c:pt idx="95">
                  <c:v>149.8767092580142</c:v>
                </c:pt>
                <c:pt idx="96">
                  <c:v>150.504371217216</c:v>
                </c:pt>
                <c:pt idx="97">
                  <c:v>149.0921318090116</c:v>
                </c:pt>
                <c:pt idx="98">
                  <c:v>150.2353732347003</c:v>
                </c:pt>
                <c:pt idx="99">
                  <c:v>149.9887917507286</c:v>
                </c:pt>
                <c:pt idx="100">
                  <c:v>148.9576328177542</c:v>
                </c:pt>
                <c:pt idx="101">
                  <c:v>148.0609728760368</c:v>
                </c:pt>
                <c:pt idx="102">
                  <c:v>149.0024658148398</c:v>
                </c:pt>
                <c:pt idx="103">
                  <c:v>146.4021519838601</c:v>
                </c:pt>
                <c:pt idx="104">
                  <c:v>146.8504819547188</c:v>
                </c:pt>
                <c:pt idx="105">
                  <c:v>144.2277516251959</c:v>
                </c:pt>
                <c:pt idx="106">
                  <c:v>143.1741761936783</c:v>
                </c:pt>
                <c:pt idx="107">
                  <c:v>144.1380856310244</c:v>
                </c:pt>
                <c:pt idx="108">
                  <c:v>144.3398341179108</c:v>
                </c:pt>
                <c:pt idx="109">
                  <c:v>145.3934095494284</c:v>
                </c:pt>
                <c:pt idx="110">
                  <c:v>144.1380856310244</c:v>
                </c:pt>
                <c:pt idx="111">
                  <c:v>144.1380856310244</c:v>
                </c:pt>
                <c:pt idx="112">
                  <c:v>144.6536650975114</c:v>
                </c:pt>
                <c:pt idx="113">
                  <c:v>145.3934095494284</c:v>
                </c:pt>
                <c:pt idx="114">
                  <c:v>143.6000896659942</c:v>
                </c:pt>
                <c:pt idx="115">
                  <c:v>142.7706792199056</c:v>
                </c:pt>
                <c:pt idx="116">
                  <c:v>141.6050212956736</c:v>
                </c:pt>
                <c:pt idx="117">
                  <c:v>142.9275947097061</c:v>
                </c:pt>
                <c:pt idx="118">
                  <c:v>141.9188522752746</c:v>
                </c:pt>
                <c:pt idx="119">
                  <c:v>141.4929388029593</c:v>
                </c:pt>
                <c:pt idx="120">
                  <c:v>139.2288724501234</c:v>
                </c:pt>
                <c:pt idx="121">
                  <c:v>138.6460434880072</c:v>
                </c:pt>
                <c:pt idx="122">
                  <c:v>138.399462004035</c:v>
                </c:pt>
                <c:pt idx="123">
                  <c:v>138.8477919748935</c:v>
                </c:pt>
                <c:pt idx="124">
                  <c:v>139.0719569603228</c:v>
                </c:pt>
                <c:pt idx="125">
                  <c:v>137.1665545841738</c:v>
                </c:pt>
                <c:pt idx="126">
                  <c:v>138.1977135171485</c:v>
                </c:pt>
                <c:pt idx="127">
                  <c:v>136.4268101322573</c:v>
                </c:pt>
                <c:pt idx="128">
                  <c:v>138.6012104909214</c:v>
                </c:pt>
                <c:pt idx="129">
                  <c:v>138.3097960098632</c:v>
                </c:pt>
                <c:pt idx="130">
                  <c:v>137.794216543376</c:v>
                </c:pt>
                <c:pt idx="131">
                  <c:v>137.0320555929164</c:v>
                </c:pt>
                <c:pt idx="132">
                  <c:v>136.292311141</c:v>
                </c:pt>
                <c:pt idx="133">
                  <c:v>131.898677426586</c:v>
                </c:pt>
                <c:pt idx="134">
                  <c:v>132.6608383770456</c:v>
                </c:pt>
                <c:pt idx="135">
                  <c:v>132.5487558843307</c:v>
                </c:pt>
                <c:pt idx="136">
                  <c:v>131.898677426586</c:v>
                </c:pt>
                <c:pt idx="137">
                  <c:v>132.8177538668455</c:v>
                </c:pt>
                <c:pt idx="138">
                  <c:v>133.8937457969063</c:v>
                </c:pt>
                <c:pt idx="139">
                  <c:v>136.0233131584848</c:v>
                </c:pt>
                <c:pt idx="140">
                  <c:v>132.9522528581038</c:v>
                </c:pt>
                <c:pt idx="141">
                  <c:v>136.1353956511993</c:v>
                </c:pt>
                <c:pt idx="142">
                  <c:v>136.852723604573</c:v>
                </c:pt>
                <c:pt idx="143">
                  <c:v>136.292311141</c:v>
                </c:pt>
                <c:pt idx="144">
                  <c:v>135.8215646715981</c:v>
                </c:pt>
                <c:pt idx="145">
                  <c:v>136.6061421206008</c:v>
                </c:pt>
                <c:pt idx="146">
                  <c:v>136.6061421206008</c:v>
                </c:pt>
                <c:pt idx="147">
                  <c:v>130.9571844877832</c:v>
                </c:pt>
                <c:pt idx="148">
                  <c:v>130.7778524994396</c:v>
                </c:pt>
                <c:pt idx="149">
                  <c:v>126.8549652544273</c:v>
                </c:pt>
                <c:pt idx="150">
                  <c:v>126.1152208025106</c:v>
                </c:pt>
                <c:pt idx="151">
                  <c:v>129.724277067922</c:v>
                </c:pt>
                <c:pt idx="152">
                  <c:v>131.0468504819546</c:v>
                </c:pt>
                <c:pt idx="153">
                  <c:v>133.6023313158486</c:v>
                </c:pt>
                <c:pt idx="154">
                  <c:v>132.9746693566465</c:v>
                </c:pt>
                <c:pt idx="155">
                  <c:v>135.3059852051109</c:v>
                </c:pt>
                <c:pt idx="156">
                  <c:v>137.794216543376</c:v>
                </c:pt>
                <c:pt idx="157">
                  <c:v>136.1129791526564</c:v>
                </c:pt>
                <c:pt idx="158">
                  <c:v>136.9423895987447</c:v>
                </c:pt>
                <c:pt idx="159">
                  <c:v>134.0058282896212</c:v>
                </c:pt>
                <c:pt idx="160">
                  <c:v>133.5126653216766</c:v>
                </c:pt>
                <c:pt idx="161">
                  <c:v>137.9062990360906</c:v>
                </c:pt>
                <c:pt idx="162">
                  <c:v>136.5837256220576</c:v>
                </c:pt>
                <c:pt idx="163">
                  <c:v>135.1939027123962</c:v>
                </c:pt>
                <c:pt idx="164">
                  <c:v>135.5749831876262</c:v>
                </c:pt>
                <c:pt idx="165">
                  <c:v>131.3606814615555</c:v>
                </c:pt>
                <c:pt idx="166">
                  <c:v>129.2759470970634</c:v>
                </c:pt>
                <c:pt idx="167">
                  <c:v>134.2972427706794</c:v>
                </c:pt>
                <c:pt idx="168">
                  <c:v>136.6061421206008</c:v>
                </c:pt>
                <c:pt idx="169">
                  <c:v>137.0320555929164</c:v>
                </c:pt>
                <c:pt idx="170">
                  <c:v>133.0195023537324</c:v>
                </c:pt>
                <c:pt idx="171">
                  <c:v>132.3918403945306</c:v>
                </c:pt>
                <c:pt idx="172">
                  <c:v>134.3420757677651</c:v>
                </c:pt>
                <c:pt idx="173">
                  <c:v>132.2349249047298</c:v>
                </c:pt>
                <c:pt idx="174">
                  <c:v>128.8724501232908</c:v>
                </c:pt>
                <c:pt idx="175">
                  <c:v>128.17753866846</c:v>
                </c:pt>
                <c:pt idx="176">
                  <c:v>129.6121945752074</c:v>
                </c:pt>
                <c:pt idx="177">
                  <c:v>126.6083837704548</c:v>
                </c:pt>
                <c:pt idx="178">
                  <c:v>130.2174400358664</c:v>
                </c:pt>
                <c:pt idx="179">
                  <c:v>128.9621161174627</c:v>
                </c:pt>
                <c:pt idx="180">
                  <c:v>130.0605245460658</c:v>
                </c:pt>
                <c:pt idx="181">
                  <c:v>128.8724501232908</c:v>
                </c:pt>
                <c:pt idx="182">
                  <c:v>128.2223716655458</c:v>
                </c:pt>
                <c:pt idx="183">
                  <c:v>124.770230889935</c:v>
                </c:pt>
                <c:pt idx="184">
                  <c:v>124.8374803855638</c:v>
                </c:pt>
                <c:pt idx="185">
                  <c:v>122.5734140327281</c:v>
                </c:pt>
                <c:pt idx="186">
                  <c:v>120.6231786594933</c:v>
                </c:pt>
                <c:pt idx="187">
                  <c:v>117.7986998430845</c:v>
                </c:pt>
                <c:pt idx="188">
                  <c:v>122.1699170589554</c:v>
                </c:pt>
                <c:pt idx="189">
                  <c:v>124.6805648957633</c:v>
                </c:pt>
                <c:pt idx="190">
                  <c:v>123.4700739744452</c:v>
                </c:pt>
                <c:pt idx="191">
                  <c:v>126.5635507733692</c:v>
                </c:pt>
                <c:pt idx="192">
                  <c:v>123.7390719569603</c:v>
                </c:pt>
                <c:pt idx="193">
                  <c:v>120.2196816857207</c:v>
                </c:pt>
                <c:pt idx="194">
                  <c:v>118.7626092804304</c:v>
                </c:pt>
                <c:pt idx="195">
                  <c:v>122.28199955167</c:v>
                </c:pt>
                <c:pt idx="196">
                  <c:v>127.0567137413136</c:v>
                </c:pt>
                <c:pt idx="197">
                  <c:v>128.4241201524324</c:v>
                </c:pt>
                <c:pt idx="198">
                  <c:v>128.7827841291187</c:v>
                </c:pt>
                <c:pt idx="199">
                  <c:v>126.8101322573414</c:v>
                </c:pt>
                <c:pt idx="200">
                  <c:v>124.5012329074199</c:v>
                </c:pt>
                <c:pt idx="201">
                  <c:v>122.4389150414705</c:v>
                </c:pt>
                <c:pt idx="202">
                  <c:v>120.780094149294</c:v>
                </c:pt>
                <c:pt idx="203">
                  <c:v>120.2420981842636</c:v>
                </c:pt>
                <c:pt idx="204">
                  <c:v>123.4700739744452</c:v>
                </c:pt>
                <c:pt idx="205">
                  <c:v>125.4427258462228</c:v>
                </c:pt>
                <c:pt idx="206">
                  <c:v>121.6319210939251</c:v>
                </c:pt>
                <c:pt idx="207">
                  <c:v>122.6406635283571</c:v>
                </c:pt>
                <c:pt idx="208">
                  <c:v>127.5050437121722</c:v>
                </c:pt>
                <c:pt idx="209">
                  <c:v>130.329522528581</c:v>
                </c:pt>
                <c:pt idx="210">
                  <c:v>129.5897780766644</c:v>
                </c:pt>
                <c:pt idx="211">
                  <c:v>128.244788164088</c:v>
                </c:pt>
                <c:pt idx="212">
                  <c:v>124.0529029365611</c:v>
                </c:pt>
                <c:pt idx="213">
                  <c:v>121.4077561084959</c:v>
                </c:pt>
                <c:pt idx="214">
                  <c:v>123.4924904729881</c:v>
                </c:pt>
                <c:pt idx="215">
                  <c:v>120.9594261376373</c:v>
                </c:pt>
                <c:pt idx="216">
                  <c:v>116.5433759246806</c:v>
                </c:pt>
                <c:pt idx="217">
                  <c:v>115.6018829858776</c:v>
                </c:pt>
                <c:pt idx="218">
                  <c:v>116.76754091011</c:v>
                </c:pt>
                <c:pt idx="219">
                  <c:v>123.6045729657028</c:v>
                </c:pt>
                <c:pt idx="220">
                  <c:v>123.4700739744452</c:v>
                </c:pt>
                <c:pt idx="221">
                  <c:v>124.7029813943062</c:v>
                </c:pt>
                <c:pt idx="222">
                  <c:v>122.4164985429276</c:v>
                </c:pt>
                <c:pt idx="223">
                  <c:v>119.9058507061197</c:v>
                </c:pt>
                <c:pt idx="224">
                  <c:v>114.9518045281327</c:v>
                </c:pt>
                <c:pt idx="225">
                  <c:v>122.7303295225286</c:v>
                </c:pt>
                <c:pt idx="226">
                  <c:v>116.1174624523649</c:v>
                </c:pt>
                <c:pt idx="227">
                  <c:v>125.7789733243667</c:v>
                </c:pt>
                <c:pt idx="228">
                  <c:v>126.4963012777404</c:v>
                </c:pt>
                <c:pt idx="229">
                  <c:v>133.4005828289619</c:v>
                </c:pt>
                <c:pt idx="230">
                  <c:v>133.5126653216766</c:v>
                </c:pt>
                <c:pt idx="231">
                  <c:v>137.4131360681459</c:v>
                </c:pt>
                <c:pt idx="232">
                  <c:v>138.9150414705223</c:v>
                </c:pt>
                <c:pt idx="233">
                  <c:v>138.3322125084064</c:v>
                </c:pt>
                <c:pt idx="234">
                  <c:v>138.9822909661511</c:v>
                </c:pt>
                <c:pt idx="235">
                  <c:v>143.1293431965925</c:v>
                </c:pt>
                <c:pt idx="236">
                  <c:v>144.4070836135396</c:v>
                </c:pt>
                <c:pt idx="237">
                  <c:v>145.4382425465144</c:v>
                </c:pt>
                <c:pt idx="238">
                  <c:v>146.4694014794892</c:v>
                </c:pt>
                <c:pt idx="239">
                  <c:v>143.7121721587087</c:v>
                </c:pt>
                <c:pt idx="240">
                  <c:v>142.3447657475901</c:v>
                </c:pt>
                <c:pt idx="241">
                  <c:v>140.2151983860121</c:v>
                </c:pt>
                <c:pt idx="242">
                  <c:v>141.80676978256</c:v>
                </c:pt>
                <c:pt idx="243">
                  <c:v>143.0172607038779</c:v>
                </c:pt>
                <c:pt idx="244">
                  <c:v>145.0347455727413</c:v>
                </c:pt>
                <c:pt idx="245">
                  <c:v>144.9002465814842</c:v>
                </c:pt>
                <c:pt idx="246">
                  <c:v>145.7969065232011</c:v>
                </c:pt>
                <c:pt idx="247">
                  <c:v>148.4644698498096</c:v>
                </c:pt>
                <c:pt idx="248">
                  <c:v>149.6301277740415</c:v>
                </c:pt>
                <c:pt idx="249">
                  <c:v>148.8007173279536</c:v>
                </c:pt>
                <c:pt idx="250">
                  <c:v>148.0833893745798</c:v>
                </c:pt>
                <c:pt idx="251">
                  <c:v>148.9576328177542</c:v>
                </c:pt>
                <c:pt idx="252">
                  <c:v>147.1418964357767</c:v>
                </c:pt>
                <c:pt idx="253">
                  <c:v>144.922663080027</c:v>
                </c:pt>
                <c:pt idx="254">
                  <c:v>143.8915041470522</c:v>
                </c:pt>
                <c:pt idx="255">
                  <c:v>142.2102667563325</c:v>
                </c:pt>
                <c:pt idx="256">
                  <c:v>141.1342748262719</c:v>
                </c:pt>
                <c:pt idx="257">
                  <c:v>142.72584622282</c:v>
                </c:pt>
                <c:pt idx="258">
                  <c:v>143.5328401703654</c:v>
                </c:pt>
                <c:pt idx="259">
                  <c:v>143.6225061645371</c:v>
                </c:pt>
                <c:pt idx="260">
                  <c:v>142.3223492490474</c:v>
                </c:pt>
                <c:pt idx="261">
                  <c:v>140.7083613539566</c:v>
                </c:pt>
                <c:pt idx="262">
                  <c:v>140.2824478816412</c:v>
                </c:pt>
                <c:pt idx="263">
                  <c:v>139.3409549428379</c:v>
                </c:pt>
                <c:pt idx="264">
                  <c:v>140.551445864156</c:v>
                </c:pt>
                <c:pt idx="265">
                  <c:v>138.0407980273479</c:v>
                </c:pt>
                <c:pt idx="266">
                  <c:v>137.5028020623179</c:v>
                </c:pt>
                <c:pt idx="267">
                  <c:v>139.363371441381</c:v>
                </c:pt>
                <c:pt idx="268">
                  <c:v>138.5787939923783</c:v>
                </c:pt>
                <c:pt idx="269">
                  <c:v>139.6099529253523</c:v>
                </c:pt>
                <c:pt idx="270">
                  <c:v>139.632369423896</c:v>
                </c:pt>
                <c:pt idx="271">
                  <c:v>139.6772024209818</c:v>
                </c:pt>
                <c:pt idx="272">
                  <c:v>140.9773593364716</c:v>
                </c:pt>
                <c:pt idx="273">
                  <c:v>140.8428603452143</c:v>
                </c:pt>
                <c:pt idx="274">
                  <c:v>144.6312485989688</c:v>
                </c:pt>
                <c:pt idx="275">
                  <c:v>143.1069266980498</c:v>
                </c:pt>
                <c:pt idx="276">
                  <c:v>142.2999327505044</c:v>
                </c:pt>
                <c:pt idx="277">
                  <c:v>142.2326832548754</c:v>
                </c:pt>
                <c:pt idx="278">
                  <c:v>141.223940820444</c:v>
                </c:pt>
                <c:pt idx="279">
                  <c:v>142.0085182694461</c:v>
                </c:pt>
                <c:pt idx="280">
                  <c:v>144.3398341179108</c:v>
                </c:pt>
                <c:pt idx="281">
                  <c:v>145.6624075319436</c:v>
                </c:pt>
                <c:pt idx="282">
                  <c:v>145.1019950683701</c:v>
                </c:pt>
                <c:pt idx="283">
                  <c:v>143.7794216543375</c:v>
                </c:pt>
                <c:pt idx="284">
                  <c:v>145.3485765523425</c:v>
                </c:pt>
                <c:pt idx="285">
                  <c:v>145.6848240304864</c:v>
                </c:pt>
                <c:pt idx="286">
                  <c:v>147.3884779197492</c:v>
                </c:pt>
                <c:pt idx="287">
                  <c:v>146.3349024882314</c:v>
                </c:pt>
                <c:pt idx="288">
                  <c:v>147.3212284241202</c:v>
                </c:pt>
                <c:pt idx="289">
                  <c:v>145.9538220130016</c:v>
                </c:pt>
                <c:pt idx="290">
                  <c:v>145.1916610625418</c:v>
                </c:pt>
                <c:pt idx="291">
                  <c:v>143.6000896659942</c:v>
                </c:pt>
                <c:pt idx="292">
                  <c:v>143.5552566689083</c:v>
                </c:pt>
                <c:pt idx="293">
                  <c:v>145.3934095494284</c:v>
                </c:pt>
                <c:pt idx="294">
                  <c:v>145.1468280654562</c:v>
                </c:pt>
                <c:pt idx="295">
                  <c:v>145.1692445639991</c:v>
                </c:pt>
                <c:pt idx="296">
                  <c:v>143.9811701412242</c:v>
                </c:pt>
                <c:pt idx="297">
                  <c:v>143.4431741761935</c:v>
                </c:pt>
                <c:pt idx="298">
                  <c:v>142.9500112082494</c:v>
                </c:pt>
                <c:pt idx="299">
                  <c:v>140.8204438466714</c:v>
                </c:pt>
                <c:pt idx="300">
                  <c:v>141.6946872898449</c:v>
                </c:pt>
                <c:pt idx="301">
                  <c:v>141.1791078233578</c:v>
                </c:pt>
                <c:pt idx="302">
                  <c:v>137.9735485317194</c:v>
                </c:pt>
                <c:pt idx="303">
                  <c:v>137.3458865725174</c:v>
                </c:pt>
                <c:pt idx="304">
                  <c:v>139.5651199282672</c:v>
                </c:pt>
                <c:pt idx="305">
                  <c:v>138.6908764850932</c:v>
                </c:pt>
                <c:pt idx="306">
                  <c:v>139.5651199282672</c:v>
                </c:pt>
                <c:pt idx="307">
                  <c:v>141.0221923335575</c:v>
                </c:pt>
                <c:pt idx="308">
                  <c:v>142.3223492490474</c:v>
                </c:pt>
                <c:pt idx="309">
                  <c:v>142.6585967271912</c:v>
                </c:pt>
                <c:pt idx="310">
                  <c:v>144.608832100426</c:v>
                </c:pt>
                <c:pt idx="311">
                  <c:v>144.922663080027</c:v>
                </c:pt>
                <c:pt idx="312">
                  <c:v>144.1829186281103</c:v>
                </c:pt>
                <c:pt idx="313">
                  <c:v>144.2277516251959</c:v>
                </c:pt>
                <c:pt idx="314">
                  <c:v>144.9674960771131</c:v>
                </c:pt>
                <c:pt idx="315">
                  <c:v>143.9811701412242</c:v>
                </c:pt>
                <c:pt idx="316">
                  <c:v>143.1965926922213</c:v>
                </c:pt>
                <c:pt idx="317">
                  <c:v>142.6361802286481</c:v>
                </c:pt>
                <c:pt idx="318">
                  <c:v>141.8964357767318</c:v>
                </c:pt>
                <c:pt idx="319">
                  <c:v>142.3671822461332</c:v>
                </c:pt>
                <c:pt idx="320">
                  <c:v>142.2550997534185</c:v>
                </c:pt>
                <c:pt idx="321">
                  <c:v>141.5601882985878</c:v>
                </c:pt>
                <c:pt idx="322">
                  <c:v>140.7980273481282</c:v>
                </c:pt>
                <c:pt idx="323">
                  <c:v>141.0221923335575</c:v>
                </c:pt>
                <c:pt idx="324">
                  <c:v>138.0183815288052</c:v>
                </c:pt>
                <c:pt idx="325">
                  <c:v>136.6733916162295</c:v>
                </c:pt>
                <c:pt idx="326">
                  <c:v>135.3956511992825</c:v>
                </c:pt>
                <c:pt idx="327">
                  <c:v>138.399462004035</c:v>
                </c:pt>
                <c:pt idx="328">
                  <c:v>139.7668684151536</c:v>
                </c:pt>
                <c:pt idx="329">
                  <c:v>141.0670253306436</c:v>
                </c:pt>
                <c:pt idx="330">
                  <c:v>139.9013674064113</c:v>
                </c:pt>
                <c:pt idx="331">
                  <c:v>142.9500112082494</c:v>
                </c:pt>
                <c:pt idx="332">
                  <c:v>142.053351266532</c:v>
                </c:pt>
                <c:pt idx="333">
                  <c:v>139.5427034297243</c:v>
                </c:pt>
                <c:pt idx="334">
                  <c:v>141.4481058058732</c:v>
                </c:pt>
                <c:pt idx="335">
                  <c:v>142.8603452140776</c:v>
                </c:pt>
                <c:pt idx="336">
                  <c:v>139.0943734588657</c:v>
                </c:pt>
                <c:pt idx="337">
                  <c:v>138.6236269894644</c:v>
                </c:pt>
                <c:pt idx="338">
                  <c:v>141.0894418291863</c:v>
                </c:pt>
                <c:pt idx="339">
                  <c:v>141.6050212956736</c:v>
                </c:pt>
                <c:pt idx="340">
                  <c:v>140.1703653889263</c:v>
                </c:pt>
                <c:pt idx="341">
                  <c:v>139.2288724501234</c:v>
                </c:pt>
                <c:pt idx="342">
                  <c:v>140.9101098408428</c:v>
                </c:pt>
                <c:pt idx="343">
                  <c:v>145.0123290741986</c:v>
                </c:pt>
                <c:pt idx="344">
                  <c:v>144.317417619368</c:v>
                </c:pt>
                <c:pt idx="345">
                  <c:v>143.7794216543375</c:v>
                </c:pt>
                <c:pt idx="346">
                  <c:v>143.5776731674511</c:v>
                </c:pt>
                <c:pt idx="347">
                  <c:v>143.6000896659942</c:v>
                </c:pt>
                <c:pt idx="348">
                  <c:v>144.0035866397667</c:v>
                </c:pt>
                <c:pt idx="349">
                  <c:v>143.9811701412242</c:v>
                </c:pt>
                <c:pt idx="350">
                  <c:v>144.1605021295667</c:v>
                </c:pt>
                <c:pt idx="351">
                  <c:v>144.1605021295667</c:v>
                </c:pt>
                <c:pt idx="352">
                  <c:v>143.3086751849361</c:v>
                </c:pt>
                <c:pt idx="353">
                  <c:v>141.6498542927586</c:v>
                </c:pt>
                <c:pt idx="354">
                  <c:v>141.5826047971307</c:v>
                </c:pt>
                <c:pt idx="355">
                  <c:v>141.8291862811028</c:v>
                </c:pt>
                <c:pt idx="356">
                  <c:v>141.5826047971307</c:v>
                </c:pt>
                <c:pt idx="357">
                  <c:v>139.6996189195248</c:v>
                </c:pt>
                <c:pt idx="358">
                  <c:v>138.3546290069492</c:v>
                </c:pt>
                <c:pt idx="359">
                  <c:v>141.4256893073304</c:v>
                </c:pt>
                <c:pt idx="360">
                  <c:v>140.4169468728986</c:v>
                </c:pt>
                <c:pt idx="361">
                  <c:v>140.4841963685274</c:v>
                </c:pt>
                <c:pt idx="362">
                  <c:v>139.5202869311814</c:v>
                </c:pt>
                <c:pt idx="363">
                  <c:v>139.004707464694</c:v>
                </c:pt>
                <c:pt idx="364">
                  <c:v>139.2064559515804</c:v>
                </c:pt>
                <c:pt idx="365">
                  <c:v>139.363371441381</c:v>
                </c:pt>
                <c:pt idx="366">
                  <c:v>140.7307778524996</c:v>
                </c:pt>
                <c:pt idx="367">
                  <c:v>138.2425465142346</c:v>
                </c:pt>
                <c:pt idx="368">
                  <c:v>137.3683030710604</c:v>
                </c:pt>
                <c:pt idx="369">
                  <c:v>137.1217215870882</c:v>
                </c:pt>
                <c:pt idx="370">
                  <c:v>135.7318986774266</c:v>
                </c:pt>
                <c:pt idx="371">
                  <c:v>136.2026451468279</c:v>
                </c:pt>
                <c:pt idx="372">
                  <c:v>136.5388926249719</c:v>
                </c:pt>
                <c:pt idx="373">
                  <c:v>135.6870656803405</c:v>
                </c:pt>
                <c:pt idx="374">
                  <c:v>134.5214077561085</c:v>
                </c:pt>
                <c:pt idx="375">
                  <c:v>132.8850033624751</c:v>
                </c:pt>
                <c:pt idx="376">
                  <c:v>133.2660838377045</c:v>
                </c:pt>
                <c:pt idx="377">
                  <c:v>131.921093925129</c:v>
                </c:pt>
                <c:pt idx="378">
                  <c:v>131.6969289396998</c:v>
                </c:pt>
                <c:pt idx="379">
                  <c:v>132.0780094149296</c:v>
                </c:pt>
                <c:pt idx="380">
                  <c:v>132.1452589105581</c:v>
                </c:pt>
                <c:pt idx="381">
                  <c:v>132.1452589105581</c:v>
                </c:pt>
                <c:pt idx="382">
                  <c:v>132.3918403945306</c:v>
                </c:pt>
                <c:pt idx="383">
                  <c:v>132.0780094149296</c:v>
                </c:pt>
                <c:pt idx="384">
                  <c:v>131.898677426586</c:v>
                </c:pt>
                <c:pt idx="385">
                  <c:v>131.1589329746696</c:v>
                </c:pt>
                <c:pt idx="386">
                  <c:v>131.6745124411563</c:v>
                </c:pt>
                <c:pt idx="387">
                  <c:v>131.7641784353284</c:v>
                </c:pt>
                <c:pt idx="388">
                  <c:v>130.7330195023538</c:v>
                </c:pt>
                <c:pt idx="389">
                  <c:v>131.6296794440707</c:v>
                </c:pt>
                <c:pt idx="390">
                  <c:v>131.1140999775836</c:v>
                </c:pt>
                <c:pt idx="391">
                  <c:v>131.4951804528135</c:v>
                </c:pt>
                <c:pt idx="392">
                  <c:v>130.4640215198386</c:v>
                </c:pt>
                <c:pt idx="393">
                  <c:v>131.1589329746696</c:v>
                </c:pt>
                <c:pt idx="394">
                  <c:v>131.4503474557277</c:v>
                </c:pt>
                <c:pt idx="395">
                  <c:v>130.9347679892401</c:v>
                </c:pt>
                <c:pt idx="396">
                  <c:v>130.9347679892401</c:v>
                </c:pt>
                <c:pt idx="397">
                  <c:v>130.9347679892401</c:v>
                </c:pt>
                <c:pt idx="398">
                  <c:v>129.5001120824928</c:v>
                </c:pt>
                <c:pt idx="399">
                  <c:v>126.2048867966824</c:v>
                </c:pt>
                <c:pt idx="400">
                  <c:v>126.1600537995965</c:v>
                </c:pt>
                <c:pt idx="401">
                  <c:v>126.944631248599</c:v>
                </c:pt>
                <c:pt idx="402">
                  <c:v>127.9309571844878</c:v>
                </c:pt>
                <c:pt idx="403">
                  <c:v>124.5236494059628</c:v>
                </c:pt>
                <c:pt idx="404">
                  <c:v>125.061645370993</c:v>
                </c:pt>
                <c:pt idx="405">
                  <c:v>125.622057834566</c:v>
                </c:pt>
                <c:pt idx="406">
                  <c:v>125.6444743331092</c:v>
                </c:pt>
                <c:pt idx="407">
                  <c:v>123.1562429948442</c:v>
                </c:pt>
                <c:pt idx="408">
                  <c:v>123.0889934992154</c:v>
                </c:pt>
                <c:pt idx="409">
                  <c:v>124.5012329074199</c:v>
                </c:pt>
                <c:pt idx="410">
                  <c:v>124.2546514234477</c:v>
                </c:pt>
                <c:pt idx="411">
                  <c:v>126.3393857879399</c:v>
                </c:pt>
                <c:pt idx="412">
                  <c:v>128.6034521407755</c:v>
                </c:pt>
                <c:pt idx="413">
                  <c:v>129.141448105806</c:v>
                </c:pt>
                <c:pt idx="414">
                  <c:v>130.5088545169245</c:v>
                </c:pt>
                <c:pt idx="415">
                  <c:v>131.3606814615555</c:v>
                </c:pt>
                <c:pt idx="416">
                  <c:v>130.5985205110962</c:v>
                </c:pt>
                <c:pt idx="417">
                  <c:v>128.3120376597178</c:v>
                </c:pt>
                <c:pt idx="418">
                  <c:v>128.513786146604</c:v>
                </c:pt>
                <c:pt idx="419">
                  <c:v>126.4738847791975</c:v>
                </c:pt>
                <c:pt idx="420">
                  <c:v>127.4377942165434</c:v>
                </c:pt>
                <c:pt idx="421">
                  <c:v>127.1912127325712</c:v>
                </c:pt>
                <c:pt idx="422">
                  <c:v>126.944631248599</c:v>
                </c:pt>
                <c:pt idx="423">
                  <c:v>127.4153777180005</c:v>
                </c:pt>
                <c:pt idx="424">
                  <c:v>127.2136292311143</c:v>
                </c:pt>
                <c:pt idx="425">
                  <c:v>127.1912127325712</c:v>
                </c:pt>
                <c:pt idx="426">
                  <c:v>126.7204662631697</c:v>
                </c:pt>
                <c:pt idx="427">
                  <c:v>124.9943958753643</c:v>
                </c:pt>
                <c:pt idx="428">
                  <c:v>122.932078009415</c:v>
                </c:pt>
                <c:pt idx="429">
                  <c:v>125.1737278637077</c:v>
                </c:pt>
                <c:pt idx="430">
                  <c:v>124.6805648957633</c:v>
                </c:pt>
                <c:pt idx="431">
                  <c:v>124.9271463797355</c:v>
                </c:pt>
                <c:pt idx="432">
                  <c:v>125.622057834566</c:v>
                </c:pt>
                <c:pt idx="433">
                  <c:v>123.7839049540462</c:v>
                </c:pt>
                <c:pt idx="434">
                  <c:v>123.6718224613315</c:v>
                </c:pt>
                <c:pt idx="435">
                  <c:v>123.873570948218</c:v>
                </c:pt>
                <c:pt idx="436">
                  <c:v>122.9993275050437</c:v>
                </c:pt>
                <c:pt idx="437">
                  <c:v>123.1562429948442</c:v>
                </c:pt>
                <c:pt idx="438">
                  <c:v>122.5509975341852</c:v>
                </c:pt>
                <c:pt idx="439">
                  <c:v>119.0988567585743</c:v>
                </c:pt>
                <c:pt idx="440">
                  <c:v>120.6231786594933</c:v>
                </c:pt>
                <c:pt idx="441">
                  <c:v>120.780094149294</c:v>
                </c:pt>
                <c:pt idx="442">
                  <c:v>121.0939251288949</c:v>
                </c:pt>
                <c:pt idx="443">
                  <c:v>120.7128446536651</c:v>
                </c:pt>
                <c:pt idx="444">
                  <c:v>119.7713517148621</c:v>
                </c:pt>
                <c:pt idx="445">
                  <c:v>120.9818426361802</c:v>
                </c:pt>
                <c:pt idx="446">
                  <c:v>117.7090338489128</c:v>
                </c:pt>
                <c:pt idx="447">
                  <c:v>119.9506837032056</c:v>
                </c:pt>
                <c:pt idx="448">
                  <c:v>120.9818426361802</c:v>
                </c:pt>
                <c:pt idx="449">
                  <c:v>121.0939251288949</c:v>
                </c:pt>
                <c:pt idx="450">
                  <c:v>118.6953597848016</c:v>
                </c:pt>
                <c:pt idx="451">
                  <c:v>117.1486213853396</c:v>
                </c:pt>
                <c:pt idx="452">
                  <c:v>117.2382873795113</c:v>
                </c:pt>
                <c:pt idx="453">
                  <c:v>117.5969513561982</c:v>
                </c:pt>
                <c:pt idx="454">
                  <c:v>118.8522752746021</c:v>
                </c:pt>
                <c:pt idx="455">
                  <c:v>117.327953373683</c:v>
                </c:pt>
                <c:pt idx="456">
                  <c:v>115.9605469625644</c:v>
                </c:pt>
                <c:pt idx="457">
                  <c:v>116.4312934319662</c:v>
                </c:pt>
                <c:pt idx="458">
                  <c:v>115.534633490249</c:v>
                </c:pt>
                <c:pt idx="459">
                  <c:v>117.5072853620265</c:v>
                </c:pt>
                <c:pt idx="460">
                  <c:v>117.5072853620265</c:v>
                </c:pt>
                <c:pt idx="461">
                  <c:v>115.7139654785922</c:v>
                </c:pt>
                <c:pt idx="462">
                  <c:v>114.3913920645595</c:v>
                </c:pt>
                <c:pt idx="463">
                  <c:v>109.9977583501457</c:v>
                </c:pt>
                <c:pt idx="464">
                  <c:v>111.0737502802062</c:v>
                </c:pt>
                <c:pt idx="465">
                  <c:v>112.9567361578121</c:v>
                </c:pt>
                <c:pt idx="466">
                  <c:v>110.4236718224611</c:v>
                </c:pt>
                <c:pt idx="467">
                  <c:v>110.1322573414033</c:v>
                </c:pt>
                <c:pt idx="468">
                  <c:v>109.6390943734588</c:v>
                </c:pt>
                <c:pt idx="469">
                  <c:v>111.9479937233804</c:v>
                </c:pt>
                <c:pt idx="470">
                  <c:v>114.1896435776732</c:v>
                </c:pt>
                <c:pt idx="471">
                  <c:v>114.7276395427034</c:v>
                </c:pt>
                <c:pt idx="472">
                  <c:v>117.5297018605693</c:v>
                </c:pt>
                <c:pt idx="473">
                  <c:v>116.8347904057386</c:v>
                </c:pt>
                <c:pt idx="474">
                  <c:v>114.3465590674737</c:v>
                </c:pt>
                <c:pt idx="475">
                  <c:v>114.4138085631024</c:v>
                </c:pt>
                <c:pt idx="476">
                  <c:v>114.54830755436</c:v>
                </c:pt>
                <c:pt idx="477">
                  <c:v>115.7139654785922</c:v>
                </c:pt>
                <c:pt idx="478">
                  <c:v>120.3093476798924</c:v>
                </c:pt>
                <c:pt idx="479">
                  <c:v>121.9009190764403</c:v>
                </c:pt>
                <c:pt idx="480">
                  <c:v>120.9370096390944</c:v>
                </c:pt>
                <c:pt idx="481">
                  <c:v>121.7440035866398</c:v>
                </c:pt>
                <c:pt idx="482">
                  <c:v>122.0578345662408</c:v>
                </c:pt>
                <c:pt idx="483">
                  <c:v>121.2060076216095</c:v>
                </c:pt>
                <c:pt idx="484">
                  <c:v>121.6543375924679</c:v>
                </c:pt>
                <c:pt idx="485">
                  <c:v>119.7041022192333</c:v>
                </c:pt>
                <c:pt idx="486">
                  <c:v>119.816184711948</c:v>
                </c:pt>
                <c:pt idx="487">
                  <c:v>119.7937682134051</c:v>
                </c:pt>
                <c:pt idx="488">
                  <c:v>120.3317641784353</c:v>
                </c:pt>
                <c:pt idx="489">
                  <c:v>121.5422550997534</c:v>
                </c:pt>
                <c:pt idx="490">
                  <c:v>119.3678547410894</c:v>
                </c:pt>
                <c:pt idx="491">
                  <c:v>117.4400358663977</c:v>
                </c:pt>
                <c:pt idx="492">
                  <c:v>113.8533960995291</c:v>
                </c:pt>
                <c:pt idx="493">
                  <c:v>113.6964806097288</c:v>
                </c:pt>
                <c:pt idx="494">
                  <c:v>112.4859896884107</c:v>
                </c:pt>
                <c:pt idx="495">
                  <c:v>111.7014122394082</c:v>
                </c:pt>
                <c:pt idx="496">
                  <c:v>115.8484644698498</c:v>
                </c:pt>
                <c:pt idx="497">
                  <c:v>116.2743779421654</c:v>
                </c:pt>
                <c:pt idx="498">
                  <c:v>115.9157139654786</c:v>
                </c:pt>
                <c:pt idx="499">
                  <c:v>113.6516476126429</c:v>
                </c:pt>
                <c:pt idx="500">
                  <c:v>115.3328850033625</c:v>
                </c:pt>
                <c:pt idx="501">
                  <c:v>115.0638870208473</c:v>
                </c:pt>
                <c:pt idx="502">
                  <c:v>113.2481506388702</c:v>
                </c:pt>
                <c:pt idx="503">
                  <c:v>109.6166778749159</c:v>
                </c:pt>
                <c:pt idx="504">
                  <c:v>110.0201748486886</c:v>
                </c:pt>
                <c:pt idx="505">
                  <c:v>110.0201748486886</c:v>
                </c:pt>
                <c:pt idx="506">
                  <c:v>110.4236718224611</c:v>
                </c:pt>
                <c:pt idx="507">
                  <c:v>111.4099977583501</c:v>
                </c:pt>
                <c:pt idx="508">
                  <c:v>112.1721587088096</c:v>
                </c:pt>
                <c:pt idx="509">
                  <c:v>117.1934543824255</c:v>
                </c:pt>
                <c:pt idx="510">
                  <c:v>117.6193678547411</c:v>
                </c:pt>
                <c:pt idx="511">
                  <c:v>116.5657924232235</c:v>
                </c:pt>
                <c:pt idx="512">
                  <c:v>118.8074422775162</c:v>
                </c:pt>
                <c:pt idx="513">
                  <c:v>118.6281102891728</c:v>
                </c:pt>
                <c:pt idx="514">
                  <c:v>120.9818426361802</c:v>
                </c:pt>
                <c:pt idx="515">
                  <c:v>121.2060076216095</c:v>
                </c:pt>
                <c:pt idx="516">
                  <c:v>120.6007621609505</c:v>
                </c:pt>
                <c:pt idx="517">
                  <c:v>120.44384667115</c:v>
                </c:pt>
                <c:pt idx="518">
                  <c:v>120.3093476798924</c:v>
                </c:pt>
                <c:pt idx="519">
                  <c:v>117.2382873795113</c:v>
                </c:pt>
                <c:pt idx="520">
                  <c:v>116.5882089217664</c:v>
                </c:pt>
                <c:pt idx="521">
                  <c:v>115.9605469625644</c:v>
                </c:pt>
                <c:pt idx="522">
                  <c:v>112.5532391840395</c:v>
                </c:pt>
                <c:pt idx="523">
                  <c:v>112.4187401927817</c:v>
                </c:pt>
                <c:pt idx="524">
                  <c:v>111.8583277292087</c:v>
                </c:pt>
                <c:pt idx="525">
                  <c:v>115.2208025106478</c:v>
                </c:pt>
                <c:pt idx="526">
                  <c:v>120.4214301726069</c:v>
                </c:pt>
                <c:pt idx="527">
                  <c:v>119.8834342075768</c:v>
                </c:pt>
                <c:pt idx="528">
                  <c:v>117.3727863707687</c:v>
                </c:pt>
                <c:pt idx="529">
                  <c:v>120.0851826944631</c:v>
                </c:pt>
                <c:pt idx="530">
                  <c:v>120.0851826944631</c:v>
                </c:pt>
                <c:pt idx="531">
                  <c:v>121.2956736157812</c:v>
                </c:pt>
                <c:pt idx="532">
                  <c:v>117.4848688634835</c:v>
                </c:pt>
                <c:pt idx="533">
                  <c:v>117.350369872226</c:v>
                </c:pt>
                <c:pt idx="534">
                  <c:v>118.1797803183141</c:v>
                </c:pt>
                <c:pt idx="535">
                  <c:v>120.0627661959202</c:v>
                </c:pt>
                <c:pt idx="536">
                  <c:v>117.664200851827</c:v>
                </c:pt>
                <c:pt idx="537">
                  <c:v>124.0529029365611</c:v>
                </c:pt>
                <c:pt idx="538">
                  <c:v>125.8238063214526</c:v>
                </c:pt>
                <c:pt idx="539">
                  <c:v>127.3705447209146</c:v>
                </c:pt>
                <c:pt idx="540">
                  <c:v>127.4826272136292</c:v>
                </c:pt>
                <c:pt idx="541">
                  <c:v>130.5985205110962</c:v>
                </c:pt>
                <c:pt idx="542">
                  <c:v>131.5400134498991</c:v>
                </c:pt>
                <c:pt idx="543">
                  <c:v>128.5810356422328</c:v>
                </c:pt>
                <c:pt idx="544">
                  <c:v>127.8188746917732</c:v>
                </c:pt>
                <c:pt idx="545">
                  <c:v>122.0802510647837</c:v>
                </c:pt>
                <c:pt idx="546">
                  <c:v>125.6668908316521</c:v>
                </c:pt>
                <c:pt idx="547">
                  <c:v>129.9260255548082</c:v>
                </c:pt>
                <c:pt idx="548">
                  <c:v>131.1140999775836</c:v>
                </c:pt>
                <c:pt idx="549">
                  <c:v>135.2387357094821</c:v>
                </c:pt>
                <c:pt idx="550">
                  <c:v>132.0780094149296</c:v>
                </c:pt>
                <c:pt idx="551">
                  <c:v>135.1939027123962</c:v>
                </c:pt>
                <c:pt idx="552">
                  <c:v>132.9746693566465</c:v>
                </c:pt>
                <c:pt idx="553">
                  <c:v>132.5487558843307</c:v>
                </c:pt>
                <c:pt idx="554">
                  <c:v>135.3059852051109</c:v>
                </c:pt>
                <c:pt idx="555">
                  <c:v>135.7767316745121</c:v>
                </c:pt>
                <c:pt idx="556">
                  <c:v>135.9560636628557</c:v>
                </c:pt>
                <c:pt idx="557">
                  <c:v>133.736830307106</c:v>
                </c:pt>
                <c:pt idx="558">
                  <c:v>131.5848464469852</c:v>
                </c:pt>
                <c:pt idx="559">
                  <c:v>130.1501905402378</c:v>
                </c:pt>
                <c:pt idx="560">
                  <c:v>130.0829410446088</c:v>
                </c:pt>
                <c:pt idx="561">
                  <c:v>131.4727639542703</c:v>
                </c:pt>
                <c:pt idx="562">
                  <c:v>130.9347679892401</c:v>
                </c:pt>
                <c:pt idx="563">
                  <c:v>130.2174400358664</c:v>
                </c:pt>
                <c:pt idx="564">
                  <c:v>130.5761040125532</c:v>
                </c:pt>
                <c:pt idx="565">
                  <c:v>130.2398565344091</c:v>
                </c:pt>
                <c:pt idx="566">
                  <c:v>129.3207800941491</c:v>
                </c:pt>
                <c:pt idx="567">
                  <c:v>129.5001120824928</c:v>
                </c:pt>
                <c:pt idx="568">
                  <c:v>129.8139430620938</c:v>
                </c:pt>
                <c:pt idx="569">
                  <c:v>130.6209370096394</c:v>
                </c:pt>
                <c:pt idx="570">
                  <c:v>130.2174400358664</c:v>
                </c:pt>
                <c:pt idx="571">
                  <c:v>130.2174400358664</c:v>
                </c:pt>
                <c:pt idx="572">
                  <c:v>129.6570275722935</c:v>
                </c:pt>
                <c:pt idx="573">
                  <c:v>130.7330195023538</c:v>
                </c:pt>
                <c:pt idx="574">
                  <c:v>130.8899349921542</c:v>
                </c:pt>
                <c:pt idx="575">
                  <c:v>129.836359560637</c:v>
                </c:pt>
                <c:pt idx="576">
                  <c:v>129.4104460883212</c:v>
                </c:pt>
                <c:pt idx="577">
                  <c:v>129.7018605693789</c:v>
                </c:pt>
                <c:pt idx="578">
                  <c:v>130.2622730329522</c:v>
                </c:pt>
                <c:pt idx="579">
                  <c:v>129.2983635956064</c:v>
                </c:pt>
                <c:pt idx="580">
                  <c:v>128.805200627662</c:v>
                </c:pt>
                <c:pt idx="581">
                  <c:v>128.0654561757454</c:v>
                </c:pt>
                <c:pt idx="582">
                  <c:v>127.9309571844878</c:v>
                </c:pt>
                <c:pt idx="583">
                  <c:v>127.6395427034295</c:v>
                </c:pt>
                <c:pt idx="584">
                  <c:v>127.1239632369424</c:v>
                </c:pt>
                <c:pt idx="585">
                  <c:v>127.236045729657</c:v>
                </c:pt>
                <c:pt idx="586">
                  <c:v>127.863707688859</c:v>
                </c:pt>
                <c:pt idx="587">
                  <c:v>127.4153777180005</c:v>
                </c:pt>
                <c:pt idx="588">
                  <c:v>126.0928043039677</c:v>
                </c:pt>
                <c:pt idx="589">
                  <c:v>124.9047298811927</c:v>
                </c:pt>
                <c:pt idx="590">
                  <c:v>125.4427258462228</c:v>
                </c:pt>
                <c:pt idx="591">
                  <c:v>123.4700739744452</c:v>
                </c:pt>
                <c:pt idx="592">
                  <c:v>122.618247029814</c:v>
                </c:pt>
                <c:pt idx="593">
                  <c:v>122.932078009415</c:v>
                </c:pt>
                <c:pt idx="594">
                  <c:v>121.9233355749832</c:v>
                </c:pt>
                <c:pt idx="595">
                  <c:v>119.7713517148621</c:v>
                </c:pt>
                <c:pt idx="596">
                  <c:v>118.9643577673168</c:v>
                </c:pt>
                <c:pt idx="597">
                  <c:v>119.0764402600314</c:v>
                </c:pt>
                <c:pt idx="598">
                  <c:v>117.8435328401704</c:v>
                </c:pt>
                <c:pt idx="599">
                  <c:v>119.5920197265187</c:v>
                </c:pt>
                <c:pt idx="600">
                  <c:v>119.0316072629455</c:v>
                </c:pt>
                <c:pt idx="601">
                  <c:v>118.314279309572</c:v>
                </c:pt>
                <c:pt idx="602">
                  <c:v>116.4761264290518</c:v>
                </c:pt>
                <c:pt idx="603">
                  <c:v>115.3104685048195</c:v>
                </c:pt>
                <c:pt idx="604">
                  <c:v>113.5619816184712</c:v>
                </c:pt>
                <c:pt idx="605">
                  <c:v>113.5619816184712</c:v>
                </c:pt>
                <c:pt idx="606">
                  <c:v>114.3689755660166</c:v>
                </c:pt>
                <c:pt idx="607">
                  <c:v>113.2033176417844</c:v>
                </c:pt>
                <c:pt idx="608">
                  <c:v>113.3154001344988</c:v>
                </c:pt>
                <c:pt idx="609">
                  <c:v>111.5444967496077</c:v>
                </c:pt>
                <c:pt idx="610">
                  <c:v>112.3066577000672</c:v>
                </c:pt>
                <c:pt idx="611">
                  <c:v>113.2481506388702</c:v>
                </c:pt>
                <c:pt idx="612">
                  <c:v>117.1486213853396</c:v>
                </c:pt>
                <c:pt idx="613">
                  <c:v>117.2158708809684</c:v>
                </c:pt>
                <c:pt idx="614">
                  <c:v>115.243219009191</c:v>
                </c:pt>
                <c:pt idx="615">
                  <c:v>113.7188971082717</c:v>
                </c:pt>
                <c:pt idx="616">
                  <c:v>114.7948890383322</c:v>
                </c:pt>
                <c:pt idx="617">
                  <c:v>116.2967944407084</c:v>
                </c:pt>
                <c:pt idx="618">
                  <c:v>115.1087200179332</c:v>
                </c:pt>
                <c:pt idx="619">
                  <c:v>115.3104685048195</c:v>
                </c:pt>
                <c:pt idx="620">
                  <c:v>115.0863035193903</c:v>
                </c:pt>
                <c:pt idx="621">
                  <c:v>117.1486213853396</c:v>
                </c:pt>
                <c:pt idx="622">
                  <c:v>119.8386012104908</c:v>
                </c:pt>
                <c:pt idx="623">
                  <c:v>121.4974221026676</c:v>
                </c:pt>
                <c:pt idx="624">
                  <c:v>120.4886796682358</c:v>
                </c:pt>
                <c:pt idx="625">
                  <c:v>120.4886796682358</c:v>
                </c:pt>
                <c:pt idx="626">
                  <c:v>121.968168572069</c:v>
                </c:pt>
                <c:pt idx="627">
                  <c:v>121.1611746245237</c:v>
                </c:pt>
                <c:pt idx="628">
                  <c:v>119.6592692221475</c:v>
                </c:pt>
                <c:pt idx="629">
                  <c:v>120.780094149294</c:v>
                </c:pt>
                <c:pt idx="630">
                  <c:v>119.8386012104908</c:v>
                </c:pt>
                <c:pt idx="631">
                  <c:v>119.1661062542031</c:v>
                </c:pt>
                <c:pt idx="632">
                  <c:v>118.8522752746021</c:v>
                </c:pt>
                <c:pt idx="633">
                  <c:v>117.7986998430845</c:v>
                </c:pt>
                <c:pt idx="634">
                  <c:v>117.1262048867967</c:v>
                </c:pt>
                <c:pt idx="635">
                  <c:v>114.234476574759</c:v>
                </c:pt>
                <c:pt idx="636">
                  <c:v>114.234476574759</c:v>
                </c:pt>
                <c:pt idx="637">
                  <c:v>115.9157139654786</c:v>
                </c:pt>
                <c:pt idx="638">
                  <c:v>115.8932974669357</c:v>
                </c:pt>
                <c:pt idx="639">
                  <c:v>115.7363819771352</c:v>
                </c:pt>
                <c:pt idx="640">
                  <c:v>115.7139654785922</c:v>
                </c:pt>
                <c:pt idx="641">
                  <c:v>115.7139654785922</c:v>
                </c:pt>
                <c:pt idx="642">
                  <c:v>115.46738399462</c:v>
                </c:pt>
                <c:pt idx="643">
                  <c:v>115.9829634611076</c:v>
                </c:pt>
                <c:pt idx="644">
                  <c:v>115.3104685048195</c:v>
                </c:pt>
                <c:pt idx="645">
                  <c:v>113.8533960995291</c:v>
                </c:pt>
                <c:pt idx="646">
                  <c:v>113.9878950907868</c:v>
                </c:pt>
                <c:pt idx="647">
                  <c:v>115.3104685048195</c:v>
                </c:pt>
                <c:pt idx="648">
                  <c:v>115.0863035193903</c:v>
                </c:pt>
                <c:pt idx="649">
                  <c:v>115.2880520062766</c:v>
                </c:pt>
                <c:pt idx="650">
                  <c:v>113.6740641111858</c:v>
                </c:pt>
                <c:pt idx="651">
                  <c:v>111.8359112306658</c:v>
                </c:pt>
                <c:pt idx="652">
                  <c:v>111.9031607262946</c:v>
                </c:pt>
                <c:pt idx="653">
                  <c:v>112.6429051782112</c:v>
                </c:pt>
                <c:pt idx="654">
                  <c:v>113.5395651199283</c:v>
                </c:pt>
                <c:pt idx="655">
                  <c:v>112.5980721811253</c:v>
                </c:pt>
                <c:pt idx="656">
                  <c:v>110.3564223268325</c:v>
                </c:pt>
                <c:pt idx="657">
                  <c:v>110.849585294777</c:v>
                </c:pt>
                <c:pt idx="658">
                  <c:v>110.1322573414033</c:v>
                </c:pt>
                <c:pt idx="659">
                  <c:v>108.5182694463127</c:v>
                </c:pt>
                <c:pt idx="660">
                  <c:v>109.2355973996862</c:v>
                </c:pt>
                <c:pt idx="661">
                  <c:v>111.0065007845775</c:v>
                </c:pt>
                <c:pt idx="662">
                  <c:v>111.0065007845775</c:v>
                </c:pt>
                <c:pt idx="663">
                  <c:v>110.1322573414033</c:v>
                </c:pt>
                <c:pt idx="664">
                  <c:v>110.4236718224611</c:v>
                </c:pt>
                <c:pt idx="665">
                  <c:v>108.5406859448554</c:v>
                </c:pt>
                <c:pt idx="666">
                  <c:v>108.2044384667115</c:v>
                </c:pt>
                <c:pt idx="667">
                  <c:v>109.8184263618023</c:v>
                </c:pt>
                <c:pt idx="668">
                  <c:v>110.9392512889488</c:v>
                </c:pt>
                <c:pt idx="669">
                  <c:v>110.8944182918628</c:v>
                </c:pt>
                <c:pt idx="670">
                  <c:v>108.4061869535979</c:v>
                </c:pt>
                <c:pt idx="671">
                  <c:v>107.0836135395651</c:v>
                </c:pt>
                <c:pt idx="672">
                  <c:v>108.2044384667115</c:v>
                </c:pt>
                <c:pt idx="673">
                  <c:v>107.5319435104237</c:v>
                </c:pt>
                <c:pt idx="674">
                  <c:v>108.0699394754539</c:v>
                </c:pt>
                <c:pt idx="675">
                  <c:v>105.9179556153332</c:v>
                </c:pt>
                <c:pt idx="676">
                  <c:v>105.5592916386461</c:v>
                </c:pt>
                <c:pt idx="677">
                  <c:v>102.2416498542928</c:v>
                </c:pt>
                <c:pt idx="678">
                  <c:v>101.8157363819771</c:v>
                </c:pt>
                <c:pt idx="679">
                  <c:v>101.8829858776058</c:v>
                </c:pt>
                <c:pt idx="680">
                  <c:v>101.0087424344315</c:v>
                </c:pt>
                <c:pt idx="681">
                  <c:v>103.6538892624972</c:v>
                </c:pt>
                <c:pt idx="682">
                  <c:v>102.1968168572069</c:v>
                </c:pt>
                <c:pt idx="683">
                  <c:v>104.7971306881865</c:v>
                </c:pt>
                <c:pt idx="684">
                  <c:v>105.6265411342746</c:v>
                </c:pt>
                <c:pt idx="685">
                  <c:v>106.9939475453934</c:v>
                </c:pt>
                <c:pt idx="686">
                  <c:v>108.3837704550547</c:v>
                </c:pt>
                <c:pt idx="687">
                  <c:v>106.2990360905627</c:v>
                </c:pt>
                <c:pt idx="688">
                  <c:v>107.5095270118807</c:v>
                </c:pt>
                <c:pt idx="689">
                  <c:v>110.4012553239184</c:v>
                </c:pt>
                <c:pt idx="690">
                  <c:v>109.1907644026003</c:v>
                </c:pt>
                <c:pt idx="691">
                  <c:v>109.1683479040574</c:v>
                </c:pt>
                <c:pt idx="692">
                  <c:v>109.1010984084286</c:v>
                </c:pt>
                <c:pt idx="693">
                  <c:v>106.9939475453934</c:v>
                </c:pt>
                <c:pt idx="694">
                  <c:v>107.2181125308227</c:v>
                </c:pt>
                <c:pt idx="695">
                  <c:v>108.1371889710827</c:v>
                </c:pt>
                <c:pt idx="696">
                  <c:v>106.6128670701636</c:v>
                </c:pt>
                <c:pt idx="697">
                  <c:v>106.0748711051334</c:v>
                </c:pt>
                <c:pt idx="698">
                  <c:v>106.2990360905627</c:v>
                </c:pt>
                <c:pt idx="699">
                  <c:v>104.9316296794443</c:v>
                </c:pt>
                <c:pt idx="700">
                  <c:v>103.6763057610401</c:v>
                </c:pt>
                <c:pt idx="701">
                  <c:v>104.9316296794443</c:v>
                </c:pt>
                <c:pt idx="702">
                  <c:v>107.7112754987672</c:v>
                </c:pt>
                <c:pt idx="703">
                  <c:v>108.7424344317418</c:v>
                </c:pt>
                <c:pt idx="704">
                  <c:v>107.9130239856535</c:v>
                </c:pt>
                <c:pt idx="705">
                  <c:v>105.9627886124186</c:v>
                </c:pt>
                <c:pt idx="706">
                  <c:v>106.5456175745349</c:v>
                </c:pt>
                <c:pt idx="707">
                  <c:v>108.4061869535979</c:v>
                </c:pt>
                <c:pt idx="708">
                  <c:v>108.7648509302847</c:v>
                </c:pt>
                <c:pt idx="709">
                  <c:v>108.4958529477695</c:v>
                </c:pt>
                <c:pt idx="710">
                  <c:v>109.2355973996862</c:v>
                </c:pt>
                <c:pt idx="711">
                  <c:v>108.4734364492266</c:v>
                </c:pt>
                <c:pt idx="712">
                  <c:v>106.9715310468505</c:v>
                </c:pt>
                <c:pt idx="713">
                  <c:v>106.1421206007622</c:v>
                </c:pt>
                <c:pt idx="714">
                  <c:v>105.5368751401031</c:v>
                </c:pt>
                <c:pt idx="715">
                  <c:v>105.4472091459315</c:v>
                </c:pt>
                <c:pt idx="716">
                  <c:v>104.4384667114997</c:v>
                </c:pt>
                <c:pt idx="717">
                  <c:v>103.4969737726967</c:v>
                </c:pt>
                <c:pt idx="718">
                  <c:v>102.465814839722</c:v>
                </c:pt>
                <c:pt idx="719">
                  <c:v>101.4346559067475</c:v>
                </c:pt>
                <c:pt idx="720">
                  <c:v>99.52925353059851</c:v>
                </c:pt>
                <c:pt idx="721">
                  <c:v>98.90159157139653</c:v>
                </c:pt>
                <c:pt idx="722">
                  <c:v>99.39475453934096</c:v>
                </c:pt>
                <c:pt idx="723">
                  <c:v>100.2689979825151</c:v>
                </c:pt>
                <c:pt idx="724">
                  <c:v>101.2104909213183</c:v>
                </c:pt>
                <c:pt idx="725">
                  <c:v>101.9054023761488</c:v>
                </c:pt>
                <c:pt idx="726">
                  <c:v>99.86550100874241</c:v>
                </c:pt>
                <c:pt idx="727">
                  <c:v>100.0672494956288</c:v>
                </c:pt>
                <c:pt idx="728">
                  <c:v>100.0448329970859</c:v>
                </c:pt>
                <c:pt idx="729">
                  <c:v>99.43958753642653</c:v>
                </c:pt>
                <c:pt idx="730">
                  <c:v>96.90652320107618</c:v>
                </c:pt>
                <c:pt idx="731">
                  <c:v>95.87536426810131</c:v>
                </c:pt>
                <c:pt idx="732">
                  <c:v>95.5391167899575</c:v>
                </c:pt>
                <c:pt idx="733">
                  <c:v>95.2028693118135</c:v>
                </c:pt>
                <c:pt idx="734">
                  <c:v>97.13068818650511</c:v>
                </c:pt>
                <c:pt idx="735">
                  <c:v>98.52051109616664</c:v>
                </c:pt>
                <c:pt idx="736">
                  <c:v>98.8567585743106</c:v>
                </c:pt>
                <c:pt idx="737">
                  <c:v>97.48935216319211</c:v>
                </c:pt>
                <c:pt idx="738">
                  <c:v>98.38601210490907</c:v>
                </c:pt>
                <c:pt idx="739">
                  <c:v>96.57027572293208</c:v>
                </c:pt>
                <c:pt idx="740">
                  <c:v>95.80811477247248</c:v>
                </c:pt>
                <c:pt idx="741">
                  <c:v>96.86169020399013</c:v>
                </c:pt>
                <c:pt idx="742">
                  <c:v>96.1891952477023</c:v>
                </c:pt>
                <c:pt idx="743">
                  <c:v>94.35104236718215</c:v>
                </c:pt>
                <c:pt idx="744">
                  <c:v>94.59762385115446</c:v>
                </c:pt>
                <c:pt idx="745">
                  <c:v>93.18538444294984</c:v>
                </c:pt>
                <c:pt idx="746">
                  <c:v>92.8491369648061</c:v>
                </c:pt>
                <c:pt idx="747">
                  <c:v>92.22147500560405</c:v>
                </c:pt>
                <c:pt idx="748">
                  <c:v>92.80430396772023</c:v>
                </c:pt>
                <c:pt idx="749">
                  <c:v>93.36471643129343</c:v>
                </c:pt>
                <c:pt idx="750">
                  <c:v>93.02846895314939</c:v>
                </c:pt>
                <c:pt idx="751">
                  <c:v>93.20780094149293</c:v>
                </c:pt>
                <c:pt idx="752">
                  <c:v>93.70096390943747</c:v>
                </c:pt>
                <c:pt idx="753">
                  <c:v>92.26630800268968</c:v>
                </c:pt>
                <c:pt idx="754">
                  <c:v>93.09571844877831</c:v>
                </c:pt>
                <c:pt idx="755">
                  <c:v>91.68347904057373</c:v>
                </c:pt>
                <c:pt idx="756">
                  <c:v>89.19524770230885</c:v>
                </c:pt>
                <c:pt idx="757">
                  <c:v>87.76059179556151</c:v>
                </c:pt>
                <c:pt idx="758">
                  <c:v>85.94485541358438</c:v>
                </c:pt>
                <c:pt idx="759">
                  <c:v>85.40685944855414</c:v>
                </c:pt>
                <c:pt idx="760">
                  <c:v>85.6982739296123</c:v>
                </c:pt>
                <c:pt idx="761">
                  <c:v>85.67585743106903</c:v>
                </c:pt>
                <c:pt idx="762">
                  <c:v>88.02958977807668</c:v>
                </c:pt>
                <c:pt idx="763">
                  <c:v>88.29858776059167</c:v>
                </c:pt>
                <c:pt idx="764">
                  <c:v>88.29858776059167</c:v>
                </c:pt>
                <c:pt idx="765">
                  <c:v>91.54898004931632</c:v>
                </c:pt>
                <c:pt idx="766">
                  <c:v>91.43689755660144</c:v>
                </c:pt>
                <c:pt idx="767">
                  <c:v>92.58013898229085</c:v>
                </c:pt>
                <c:pt idx="768">
                  <c:v>91.3696480609729</c:v>
                </c:pt>
                <c:pt idx="769">
                  <c:v>91.8628110289173</c:v>
                </c:pt>
                <c:pt idx="770">
                  <c:v>90.00224164985428</c:v>
                </c:pt>
                <c:pt idx="771">
                  <c:v>91.52656355077336</c:v>
                </c:pt>
                <c:pt idx="772">
                  <c:v>93.9251288948665</c:v>
                </c:pt>
                <c:pt idx="773">
                  <c:v>96.03227975790175</c:v>
                </c:pt>
                <c:pt idx="774">
                  <c:v>96.48060972876042</c:v>
                </c:pt>
                <c:pt idx="775">
                  <c:v>95.71844877830084</c:v>
                </c:pt>
                <c:pt idx="776">
                  <c:v>95.65119928267206</c:v>
                </c:pt>
                <c:pt idx="777">
                  <c:v>96.95135619816175</c:v>
                </c:pt>
                <c:pt idx="778">
                  <c:v>99.43958753642653</c:v>
                </c:pt>
                <c:pt idx="779">
                  <c:v>98.6998430845102</c:v>
                </c:pt>
                <c:pt idx="780">
                  <c:v>100.0224164985429</c:v>
                </c:pt>
                <c:pt idx="781">
                  <c:v>100.3586639766868</c:v>
                </c:pt>
                <c:pt idx="782">
                  <c:v>101.6812373907196</c:v>
                </c:pt>
                <c:pt idx="783">
                  <c:v>102.3985653440933</c:v>
                </c:pt>
                <c:pt idx="784">
                  <c:v>100.0</c:v>
                </c:pt>
              </c:numCache>
            </c:numRef>
          </c:val>
          <c:smooth val="0"/>
        </c:ser>
        <c:dLbls>
          <c:showLegendKey val="0"/>
          <c:showVal val="0"/>
          <c:showCatName val="0"/>
          <c:showSerName val="0"/>
          <c:showPercent val="0"/>
          <c:showBubbleSize val="0"/>
        </c:dLbls>
        <c:marker val="1"/>
        <c:smooth val="0"/>
        <c:axId val="2141888552"/>
        <c:axId val="-2145920184"/>
      </c:lineChart>
      <c:dateAx>
        <c:axId val="2141888552"/>
        <c:scaling>
          <c:orientation val="minMax"/>
        </c:scaling>
        <c:delete val="0"/>
        <c:axPos val="b"/>
        <c:numFmt formatCode="d\-mmm\-yy" sourceLinked="1"/>
        <c:majorTickMark val="out"/>
        <c:minorTickMark val="none"/>
        <c:tickLblPos val="nextTo"/>
        <c:crossAx val="-2145920184"/>
        <c:crosses val="autoZero"/>
        <c:auto val="1"/>
        <c:lblOffset val="100"/>
        <c:baseTimeUnit val="days"/>
      </c:dateAx>
      <c:valAx>
        <c:axId val="-2145920184"/>
        <c:scaling>
          <c:orientation val="minMax"/>
          <c:min val="60.0"/>
        </c:scaling>
        <c:delete val="0"/>
        <c:axPos val="l"/>
        <c:numFmt formatCode="0" sourceLinked="0"/>
        <c:majorTickMark val="out"/>
        <c:minorTickMark val="none"/>
        <c:tickLblPos val="nextTo"/>
        <c:crossAx val="2141888552"/>
        <c:crosses val="autoZero"/>
        <c:crossBetween val="between"/>
      </c:valAx>
      <c:spPr>
        <a:ln w="28575"/>
      </c:spPr>
    </c:plotArea>
    <c:legend>
      <c:legendPos val="r"/>
      <c:layout>
        <c:manualLayout>
          <c:xMode val="edge"/>
          <c:yMode val="edge"/>
          <c:x val="0.148681758530184"/>
          <c:y val="0.66165317876932"/>
          <c:w val="0.4322387136334"/>
          <c:h val="0.185952901720618"/>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8573928259"/>
          <c:y val="0.0514005540974045"/>
          <c:w val="0.769398075240595"/>
          <c:h val="0.724316853835894"/>
        </c:manualLayout>
      </c:layout>
      <c:barChart>
        <c:barDir val="col"/>
        <c:grouping val="clustered"/>
        <c:varyColors val="0"/>
        <c:ser>
          <c:idx val="2"/>
          <c:order val="0"/>
          <c:tx>
            <c:strRef>
              <c:f>EGL_IS!$C$6</c:f>
              <c:strCache>
                <c:ptCount val="1"/>
                <c:pt idx="0">
                  <c:v>Sales</c:v>
                </c:pt>
              </c:strCache>
            </c:strRef>
          </c:tx>
          <c:invertIfNegative val="0"/>
          <c:cat>
            <c:strRef>
              <c:f>EGL_IS!$F$3:$I$3</c:f>
              <c:strCache>
                <c:ptCount val="4"/>
                <c:pt idx="0">
                  <c:v>2010</c:v>
                </c:pt>
                <c:pt idx="1">
                  <c:v>2011</c:v>
                </c:pt>
                <c:pt idx="2">
                  <c:v>2012</c:v>
                </c:pt>
                <c:pt idx="3">
                  <c:v>2013E</c:v>
                </c:pt>
              </c:strCache>
            </c:strRef>
          </c:cat>
          <c:val>
            <c:numRef>
              <c:f>EGL_IS!$F$6:$I$6</c:f>
              <c:numCache>
                <c:formatCode>#,##0</c:formatCode>
                <c:ptCount val="4"/>
                <c:pt idx="0">
                  <c:v>2400.44</c:v>
                </c:pt>
                <c:pt idx="1">
                  <c:v>2080.536</c:v>
                </c:pt>
                <c:pt idx="2">
                  <c:v>1678.248</c:v>
                </c:pt>
                <c:pt idx="3" formatCode="General">
                  <c:v>1500.0</c:v>
                </c:pt>
              </c:numCache>
            </c:numRef>
          </c:val>
        </c:ser>
        <c:dLbls>
          <c:showLegendKey val="0"/>
          <c:showVal val="0"/>
          <c:showCatName val="0"/>
          <c:showSerName val="0"/>
          <c:showPercent val="0"/>
          <c:showBubbleSize val="0"/>
        </c:dLbls>
        <c:gapWidth val="150"/>
        <c:axId val="2091211560"/>
        <c:axId val="2095155704"/>
      </c:barChart>
      <c:lineChart>
        <c:grouping val="standard"/>
        <c:varyColors val="0"/>
        <c:ser>
          <c:idx val="3"/>
          <c:order val="1"/>
          <c:tx>
            <c:strRef>
              <c:f>EGL_IS!$D$57</c:f>
              <c:strCache>
                <c:ptCount val="1"/>
                <c:pt idx="0">
                  <c:v>Gross Margin (RHS)</c:v>
                </c:pt>
              </c:strCache>
            </c:strRef>
          </c:tx>
          <c:spPr>
            <a:ln w="31750"/>
          </c:spPr>
          <c:marker>
            <c:symbol val="none"/>
          </c:marker>
          <c:cat>
            <c:strRef>
              <c:f>EGL_IS!$F$3:$I$3</c:f>
              <c:strCache>
                <c:ptCount val="4"/>
                <c:pt idx="0">
                  <c:v>2010</c:v>
                </c:pt>
                <c:pt idx="1">
                  <c:v>2011</c:v>
                </c:pt>
                <c:pt idx="2">
                  <c:v>2012</c:v>
                </c:pt>
                <c:pt idx="3">
                  <c:v>2013E</c:v>
                </c:pt>
              </c:strCache>
            </c:strRef>
          </c:cat>
          <c:val>
            <c:numRef>
              <c:f>EGL_IS!$F$57:$I$57</c:f>
              <c:numCache>
                <c:formatCode>0.0%</c:formatCode>
                <c:ptCount val="4"/>
                <c:pt idx="0">
                  <c:v>0.166944393527853</c:v>
                </c:pt>
                <c:pt idx="1">
                  <c:v>0.141663494407211</c:v>
                </c:pt>
                <c:pt idx="2">
                  <c:v>0.15662047563888</c:v>
                </c:pt>
                <c:pt idx="3" formatCode="0%">
                  <c:v>0.125</c:v>
                </c:pt>
              </c:numCache>
            </c:numRef>
          </c:val>
          <c:smooth val="0"/>
        </c:ser>
        <c:ser>
          <c:idx val="4"/>
          <c:order val="2"/>
          <c:tx>
            <c:strRef>
              <c:f>EGL_IS!$C$28</c:f>
              <c:strCache>
                <c:ptCount val="1"/>
                <c:pt idx="0">
                  <c:v>Oper Margin (RHS)</c:v>
                </c:pt>
              </c:strCache>
            </c:strRef>
          </c:tx>
          <c:spPr>
            <a:ln w="31750"/>
          </c:spPr>
          <c:marker>
            <c:symbol val="none"/>
          </c:marker>
          <c:val>
            <c:numRef>
              <c:f>EGL_IS!$F$28:$I$28</c:f>
            </c:numRef>
          </c:val>
          <c:smooth val="0"/>
        </c:ser>
        <c:dLbls>
          <c:showLegendKey val="0"/>
          <c:showVal val="0"/>
          <c:showCatName val="0"/>
          <c:showSerName val="0"/>
          <c:showPercent val="0"/>
          <c:showBubbleSize val="0"/>
        </c:dLbls>
        <c:marker val="1"/>
        <c:smooth val="0"/>
        <c:axId val="2095154056"/>
        <c:axId val="2091234984"/>
      </c:lineChart>
      <c:catAx>
        <c:axId val="2091211560"/>
        <c:scaling>
          <c:orientation val="minMax"/>
        </c:scaling>
        <c:delete val="0"/>
        <c:axPos val="b"/>
        <c:numFmt formatCode="General" sourceLinked="1"/>
        <c:majorTickMark val="out"/>
        <c:minorTickMark val="none"/>
        <c:tickLblPos val="nextTo"/>
        <c:crossAx val="2095155704"/>
        <c:crosses val="autoZero"/>
        <c:auto val="1"/>
        <c:lblAlgn val="ctr"/>
        <c:lblOffset val="100"/>
        <c:noMultiLvlLbl val="0"/>
      </c:catAx>
      <c:valAx>
        <c:axId val="2095155704"/>
        <c:scaling>
          <c:orientation val="minMax"/>
        </c:scaling>
        <c:delete val="0"/>
        <c:axPos val="l"/>
        <c:majorGridlines/>
        <c:numFmt formatCode="&quot;$&quot;#,##0" sourceLinked="0"/>
        <c:majorTickMark val="out"/>
        <c:minorTickMark val="none"/>
        <c:tickLblPos val="nextTo"/>
        <c:crossAx val="2091211560"/>
        <c:crosses val="autoZero"/>
        <c:crossBetween val="between"/>
      </c:valAx>
      <c:valAx>
        <c:axId val="2091234984"/>
        <c:scaling>
          <c:orientation val="minMax"/>
          <c:min val="0.0"/>
        </c:scaling>
        <c:delete val="0"/>
        <c:axPos val="r"/>
        <c:numFmt formatCode="0.0%" sourceLinked="1"/>
        <c:majorTickMark val="out"/>
        <c:minorTickMark val="none"/>
        <c:tickLblPos val="nextTo"/>
        <c:crossAx val="2095154056"/>
        <c:crosses val="max"/>
        <c:crossBetween val="between"/>
      </c:valAx>
      <c:catAx>
        <c:axId val="2095154056"/>
        <c:scaling>
          <c:orientation val="minMax"/>
        </c:scaling>
        <c:delete val="1"/>
        <c:axPos val="b"/>
        <c:numFmt formatCode="General" sourceLinked="1"/>
        <c:majorTickMark val="out"/>
        <c:minorTickMark val="none"/>
        <c:tickLblPos val="none"/>
        <c:crossAx val="2091234984"/>
        <c:crosses val="autoZero"/>
        <c:auto val="1"/>
        <c:lblAlgn val="ctr"/>
        <c:lblOffset val="100"/>
        <c:noMultiLvlLbl val="0"/>
      </c:catAx>
    </c:plotArea>
    <c:legend>
      <c:legendPos val="b"/>
      <c:layout>
        <c:manualLayout>
          <c:xMode val="edge"/>
          <c:yMode val="edge"/>
          <c:x val="0.0376854662665552"/>
          <c:y val="0.865579278000087"/>
          <c:w val="0.912984008301755"/>
          <c:h val="0.108191213803193"/>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NYSE: EGL</a:t>
            </a:r>
          </a:p>
        </c:rich>
      </c:tx>
      <c:layout/>
      <c:overlay val="0"/>
    </c:title>
    <c:autoTitleDeleted val="0"/>
    <c:plotArea>
      <c:layout/>
      <c:lineChart>
        <c:grouping val="standard"/>
        <c:varyColors val="0"/>
        <c:ser>
          <c:idx val="0"/>
          <c:order val="0"/>
          <c:spPr>
            <a:ln w="25400"/>
          </c:spPr>
          <c:marker>
            <c:symbol val="none"/>
          </c:marker>
          <c:cat>
            <c:numRef>
              <c:f>LLL_Performance!$N$5:$N$240</c:f>
              <c:numCache>
                <c:formatCode>m/d/yyyy</c:formatCode>
                <c:ptCount val="236"/>
                <c:pt idx="0">
                  <c:v>41099.0</c:v>
                </c:pt>
                <c:pt idx="1">
                  <c:v>41100.0</c:v>
                </c:pt>
                <c:pt idx="2">
                  <c:v>41101.0</c:v>
                </c:pt>
                <c:pt idx="3">
                  <c:v>41102.0</c:v>
                </c:pt>
                <c:pt idx="4">
                  <c:v>41103.0</c:v>
                </c:pt>
                <c:pt idx="5">
                  <c:v>41106.0</c:v>
                </c:pt>
                <c:pt idx="6">
                  <c:v>41107.0</c:v>
                </c:pt>
                <c:pt idx="7">
                  <c:v>41108.0</c:v>
                </c:pt>
                <c:pt idx="8">
                  <c:v>41109.0</c:v>
                </c:pt>
                <c:pt idx="9">
                  <c:v>41110.0</c:v>
                </c:pt>
                <c:pt idx="10">
                  <c:v>41113.0</c:v>
                </c:pt>
                <c:pt idx="11">
                  <c:v>41114.0</c:v>
                </c:pt>
                <c:pt idx="12">
                  <c:v>41115.0</c:v>
                </c:pt>
                <c:pt idx="13">
                  <c:v>41116.0</c:v>
                </c:pt>
                <c:pt idx="14">
                  <c:v>41117.0</c:v>
                </c:pt>
                <c:pt idx="15">
                  <c:v>41120.0</c:v>
                </c:pt>
                <c:pt idx="16">
                  <c:v>41121.0</c:v>
                </c:pt>
                <c:pt idx="17">
                  <c:v>41122.0</c:v>
                </c:pt>
                <c:pt idx="18">
                  <c:v>41123.0</c:v>
                </c:pt>
                <c:pt idx="19">
                  <c:v>41124.0</c:v>
                </c:pt>
                <c:pt idx="20">
                  <c:v>41127.0</c:v>
                </c:pt>
                <c:pt idx="21">
                  <c:v>41128.0</c:v>
                </c:pt>
                <c:pt idx="22">
                  <c:v>41129.0</c:v>
                </c:pt>
                <c:pt idx="23">
                  <c:v>41130.0</c:v>
                </c:pt>
                <c:pt idx="24">
                  <c:v>41131.0</c:v>
                </c:pt>
                <c:pt idx="25">
                  <c:v>41134.0</c:v>
                </c:pt>
                <c:pt idx="26">
                  <c:v>41135.0</c:v>
                </c:pt>
                <c:pt idx="27">
                  <c:v>41136.0</c:v>
                </c:pt>
                <c:pt idx="28">
                  <c:v>41137.0</c:v>
                </c:pt>
                <c:pt idx="29">
                  <c:v>41138.0</c:v>
                </c:pt>
                <c:pt idx="30">
                  <c:v>41141.0</c:v>
                </c:pt>
                <c:pt idx="31">
                  <c:v>41142.0</c:v>
                </c:pt>
                <c:pt idx="32">
                  <c:v>41143.0</c:v>
                </c:pt>
                <c:pt idx="33">
                  <c:v>41144.0</c:v>
                </c:pt>
                <c:pt idx="34">
                  <c:v>41145.0</c:v>
                </c:pt>
                <c:pt idx="35">
                  <c:v>41148.0</c:v>
                </c:pt>
                <c:pt idx="36">
                  <c:v>41149.0</c:v>
                </c:pt>
                <c:pt idx="37">
                  <c:v>41150.0</c:v>
                </c:pt>
                <c:pt idx="38">
                  <c:v>41151.0</c:v>
                </c:pt>
                <c:pt idx="39">
                  <c:v>41152.0</c:v>
                </c:pt>
                <c:pt idx="40">
                  <c:v>41156.0</c:v>
                </c:pt>
                <c:pt idx="41">
                  <c:v>41157.0</c:v>
                </c:pt>
                <c:pt idx="42">
                  <c:v>41158.0</c:v>
                </c:pt>
                <c:pt idx="43">
                  <c:v>41159.0</c:v>
                </c:pt>
                <c:pt idx="44">
                  <c:v>41162.0</c:v>
                </c:pt>
                <c:pt idx="45">
                  <c:v>41163.0</c:v>
                </c:pt>
                <c:pt idx="46">
                  <c:v>41164.0</c:v>
                </c:pt>
                <c:pt idx="47">
                  <c:v>41165.0</c:v>
                </c:pt>
                <c:pt idx="48">
                  <c:v>41166.0</c:v>
                </c:pt>
                <c:pt idx="49">
                  <c:v>41169.0</c:v>
                </c:pt>
                <c:pt idx="50">
                  <c:v>41170.0</c:v>
                </c:pt>
                <c:pt idx="51">
                  <c:v>41171.0</c:v>
                </c:pt>
                <c:pt idx="52">
                  <c:v>41172.0</c:v>
                </c:pt>
                <c:pt idx="53">
                  <c:v>41173.0</c:v>
                </c:pt>
                <c:pt idx="54">
                  <c:v>41176.0</c:v>
                </c:pt>
                <c:pt idx="55">
                  <c:v>41177.0</c:v>
                </c:pt>
                <c:pt idx="56">
                  <c:v>41178.0</c:v>
                </c:pt>
                <c:pt idx="57">
                  <c:v>41179.0</c:v>
                </c:pt>
                <c:pt idx="58">
                  <c:v>41180.0</c:v>
                </c:pt>
                <c:pt idx="59">
                  <c:v>41183.0</c:v>
                </c:pt>
                <c:pt idx="60">
                  <c:v>41184.0</c:v>
                </c:pt>
                <c:pt idx="61">
                  <c:v>41185.0</c:v>
                </c:pt>
                <c:pt idx="62">
                  <c:v>41186.0</c:v>
                </c:pt>
                <c:pt idx="63">
                  <c:v>41187.0</c:v>
                </c:pt>
                <c:pt idx="64">
                  <c:v>41190.0</c:v>
                </c:pt>
                <c:pt idx="65">
                  <c:v>41191.0</c:v>
                </c:pt>
                <c:pt idx="66">
                  <c:v>41192.0</c:v>
                </c:pt>
                <c:pt idx="67">
                  <c:v>41193.0</c:v>
                </c:pt>
                <c:pt idx="68">
                  <c:v>41194.0</c:v>
                </c:pt>
                <c:pt idx="69">
                  <c:v>41197.0</c:v>
                </c:pt>
                <c:pt idx="70">
                  <c:v>41198.0</c:v>
                </c:pt>
                <c:pt idx="71">
                  <c:v>41199.0</c:v>
                </c:pt>
                <c:pt idx="72">
                  <c:v>41200.0</c:v>
                </c:pt>
                <c:pt idx="73">
                  <c:v>41201.0</c:v>
                </c:pt>
                <c:pt idx="74">
                  <c:v>41204.0</c:v>
                </c:pt>
                <c:pt idx="75">
                  <c:v>41205.0</c:v>
                </c:pt>
                <c:pt idx="76">
                  <c:v>41206.0</c:v>
                </c:pt>
                <c:pt idx="77">
                  <c:v>41207.0</c:v>
                </c:pt>
                <c:pt idx="78">
                  <c:v>41208.0</c:v>
                </c:pt>
                <c:pt idx="79">
                  <c:v>41213.0</c:v>
                </c:pt>
                <c:pt idx="80">
                  <c:v>41214.0</c:v>
                </c:pt>
                <c:pt idx="81">
                  <c:v>41215.0</c:v>
                </c:pt>
                <c:pt idx="82">
                  <c:v>41218.0</c:v>
                </c:pt>
                <c:pt idx="83">
                  <c:v>41219.0</c:v>
                </c:pt>
                <c:pt idx="84">
                  <c:v>41220.0</c:v>
                </c:pt>
                <c:pt idx="85">
                  <c:v>41221.0</c:v>
                </c:pt>
                <c:pt idx="86">
                  <c:v>41222.0</c:v>
                </c:pt>
                <c:pt idx="87">
                  <c:v>41225.0</c:v>
                </c:pt>
                <c:pt idx="88">
                  <c:v>41226.0</c:v>
                </c:pt>
                <c:pt idx="89">
                  <c:v>41227.0</c:v>
                </c:pt>
                <c:pt idx="90">
                  <c:v>41228.0</c:v>
                </c:pt>
                <c:pt idx="91">
                  <c:v>41229.0</c:v>
                </c:pt>
                <c:pt idx="92">
                  <c:v>41232.0</c:v>
                </c:pt>
                <c:pt idx="93">
                  <c:v>41233.0</c:v>
                </c:pt>
                <c:pt idx="94">
                  <c:v>41234.0</c:v>
                </c:pt>
                <c:pt idx="95">
                  <c:v>41236.0</c:v>
                </c:pt>
                <c:pt idx="96">
                  <c:v>41239.0</c:v>
                </c:pt>
                <c:pt idx="97">
                  <c:v>41240.0</c:v>
                </c:pt>
                <c:pt idx="98">
                  <c:v>41241.0</c:v>
                </c:pt>
                <c:pt idx="99">
                  <c:v>41242.0</c:v>
                </c:pt>
                <c:pt idx="100">
                  <c:v>41243.0</c:v>
                </c:pt>
                <c:pt idx="101">
                  <c:v>41246.0</c:v>
                </c:pt>
                <c:pt idx="102">
                  <c:v>41247.0</c:v>
                </c:pt>
                <c:pt idx="103">
                  <c:v>41248.0</c:v>
                </c:pt>
                <c:pt idx="104">
                  <c:v>41249.0</c:v>
                </c:pt>
                <c:pt idx="105">
                  <c:v>41250.0</c:v>
                </c:pt>
                <c:pt idx="106">
                  <c:v>41253.0</c:v>
                </c:pt>
                <c:pt idx="107">
                  <c:v>41254.0</c:v>
                </c:pt>
                <c:pt idx="108">
                  <c:v>41255.0</c:v>
                </c:pt>
                <c:pt idx="109">
                  <c:v>41256.0</c:v>
                </c:pt>
                <c:pt idx="110">
                  <c:v>41257.0</c:v>
                </c:pt>
                <c:pt idx="111">
                  <c:v>41260.0</c:v>
                </c:pt>
                <c:pt idx="112">
                  <c:v>41261.0</c:v>
                </c:pt>
                <c:pt idx="113">
                  <c:v>41262.0</c:v>
                </c:pt>
                <c:pt idx="114">
                  <c:v>41263.0</c:v>
                </c:pt>
                <c:pt idx="115">
                  <c:v>41264.0</c:v>
                </c:pt>
                <c:pt idx="116">
                  <c:v>41267.0</c:v>
                </c:pt>
                <c:pt idx="117">
                  <c:v>41269.0</c:v>
                </c:pt>
                <c:pt idx="118">
                  <c:v>41270.0</c:v>
                </c:pt>
                <c:pt idx="119">
                  <c:v>41271.0</c:v>
                </c:pt>
                <c:pt idx="120">
                  <c:v>41274.0</c:v>
                </c:pt>
                <c:pt idx="121">
                  <c:v>41276.0</c:v>
                </c:pt>
                <c:pt idx="122">
                  <c:v>41277.0</c:v>
                </c:pt>
                <c:pt idx="123">
                  <c:v>41278.0</c:v>
                </c:pt>
                <c:pt idx="124">
                  <c:v>41281.0</c:v>
                </c:pt>
                <c:pt idx="125">
                  <c:v>41282.0</c:v>
                </c:pt>
                <c:pt idx="126">
                  <c:v>41283.0</c:v>
                </c:pt>
                <c:pt idx="127">
                  <c:v>41284.0</c:v>
                </c:pt>
                <c:pt idx="128">
                  <c:v>41285.0</c:v>
                </c:pt>
                <c:pt idx="129">
                  <c:v>41288.0</c:v>
                </c:pt>
                <c:pt idx="130">
                  <c:v>41289.0</c:v>
                </c:pt>
                <c:pt idx="131">
                  <c:v>41290.0</c:v>
                </c:pt>
                <c:pt idx="132">
                  <c:v>41291.0</c:v>
                </c:pt>
                <c:pt idx="133">
                  <c:v>41292.0</c:v>
                </c:pt>
                <c:pt idx="134">
                  <c:v>41296.0</c:v>
                </c:pt>
                <c:pt idx="135">
                  <c:v>41297.0</c:v>
                </c:pt>
                <c:pt idx="136">
                  <c:v>41298.0</c:v>
                </c:pt>
                <c:pt idx="137">
                  <c:v>41299.0</c:v>
                </c:pt>
                <c:pt idx="138">
                  <c:v>41302.0</c:v>
                </c:pt>
                <c:pt idx="139">
                  <c:v>41303.0</c:v>
                </c:pt>
                <c:pt idx="140">
                  <c:v>41304.0</c:v>
                </c:pt>
                <c:pt idx="141">
                  <c:v>41305.0</c:v>
                </c:pt>
                <c:pt idx="142">
                  <c:v>41306.0</c:v>
                </c:pt>
                <c:pt idx="143">
                  <c:v>41309.0</c:v>
                </c:pt>
                <c:pt idx="144">
                  <c:v>41310.0</c:v>
                </c:pt>
                <c:pt idx="145">
                  <c:v>41311.0</c:v>
                </c:pt>
                <c:pt idx="146">
                  <c:v>41312.0</c:v>
                </c:pt>
                <c:pt idx="147">
                  <c:v>41313.0</c:v>
                </c:pt>
                <c:pt idx="148">
                  <c:v>41316.0</c:v>
                </c:pt>
                <c:pt idx="149">
                  <c:v>41317.0</c:v>
                </c:pt>
                <c:pt idx="150">
                  <c:v>41318.0</c:v>
                </c:pt>
                <c:pt idx="151">
                  <c:v>41319.0</c:v>
                </c:pt>
                <c:pt idx="152">
                  <c:v>41320.0</c:v>
                </c:pt>
                <c:pt idx="153">
                  <c:v>41324.0</c:v>
                </c:pt>
                <c:pt idx="154">
                  <c:v>41325.0</c:v>
                </c:pt>
                <c:pt idx="155">
                  <c:v>41326.0</c:v>
                </c:pt>
                <c:pt idx="156">
                  <c:v>41327.0</c:v>
                </c:pt>
                <c:pt idx="157">
                  <c:v>41330.0</c:v>
                </c:pt>
                <c:pt idx="158">
                  <c:v>41331.0</c:v>
                </c:pt>
                <c:pt idx="159">
                  <c:v>41332.0</c:v>
                </c:pt>
                <c:pt idx="160">
                  <c:v>41333.0</c:v>
                </c:pt>
                <c:pt idx="161">
                  <c:v>41334.0</c:v>
                </c:pt>
                <c:pt idx="162">
                  <c:v>41337.0</c:v>
                </c:pt>
                <c:pt idx="163">
                  <c:v>41338.0</c:v>
                </c:pt>
                <c:pt idx="164">
                  <c:v>41339.0</c:v>
                </c:pt>
                <c:pt idx="165">
                  <c:v>41340.0</c:v>
                </c:pt>
                <c:pt idx="166">
                  <c:v>41341.0</c:v>
                </c:pt>
                <c:pt idx="167">
                  <c:v>41344.0</c:v>
                </c:pt>
                <c:pt idx="168">
                  <c:v>41345.0</c:v>
                </c:pt>
                <c:pt idx="169">
                  <c:v>41346.0</c:v>
                </c:pt>
                <c:pt idx="170">
                  <c:v>41347.0</c:v>
                </c:pt>
                <c:pt idx="171">
                  <c:v>41348.0</c:v>
                </c:pt>
                <c:pt idx="172">
                  <c:v>41351.0</c:v>
                </c:pt>
                <c:pt idx="173">
                  <c:v>41352.0</c:v>
                </c:pt>
                <c:pt idx="174">
                  <c:v>41353.0</c:v>
                </c:pt>
                <c:pt idx="175">
                  <c:v>41354.0</c:v>
                </c:pt>
                <c:pt idx="176">
                  <c:v>41355.0</c:v>
                </c:pt>
                <c:pt idx="177">
                  <c:v>41358.0</c:v>
                </c:pt>
                <c:pt idx="178">
                  <c:v>41359.0</c:v>
                </c:pt>
                <c:pt idx="179">
                  <c:v>41360.0</c:v>
                </c:pt>
                <c:pt idx="180">
                  <c:v>41361.0</c:v>
                </c:pt>
                <c:pt idx="181">
                  <c:v>41365.0</c:v>
                </c:pt>
                <c:pt idx="182">
                  <c:v>41366.0</c:v>
                </c:pt>
                <c:pt idx="183">
                  <c:v>41367.0</c:v>
                </c:pt>
                <c:pt idx="184">
                  <c:v>41368.0</c:v>
                </c:pt>
                <c:pt idx="185">
                  <c:v>41369.0</c:v>
                </c:pt>
                <c:pt idx="186">
                  <c:v>41372.0</c:v>
                </c:pt>
                <c:pt idx="187">
                  <c:v>41373.0</c:v>
                </c:pt>
                <c:pt idx="188">
                  <c:v>41374.0</c:v>
                </c:pt>
                <c:pt idx="189">
                  <c:v>41375.0</c:v>
                </c:pt>
                <c:pt idx="190">
                  <c:v>41376.0</c:v>
                </c:pt>
                <c:pt idx="191">
                  <c:v>41379.0</c:v>
                </c:pt>
                <c:pt idx="192">
                  <c:v>41380.0</c:v>
                </c:pt>
                <c:pt idx="193">
                  <c:v>41381.0</c:v>
                </c:pt>
                <c:pt idx="194">
                  <c:v>41382.0</c:v>
                </c:pt>
                <c:pt idx="195">
                  <c:v>41383.0</c:v>
                </c:pt>
                <c:pt idx="196">
                  <c:v>41386.0</c:v>
                </c:pt>
                <c:pt idx="197">
                  <c:v>41387.0</c:v>
                </c:pt>
                <c:pt idx="198">
                  <c:v>41388.0</c:v>
                </c:pt>
                <c:pt idx="199">
                  <c:v>41389.0</c:v>
                </c:pt>
                <c:pt idx="200">
                  <c:v>41390.0</c:v>
                </c:pt>
                <c:pt idx="201">
                  <c:v>41393.0</c:v>
                </c:pt>
                <c:pt idx="202">
                  <c:v>41394.0</c:v>
                </c:pt>
                <c:pt idx="203">
                  <c:v>41395.0</c:v>
                </c:pt>
                <c:pt idx="204">
                  <c:v>41396.0</c:v>
                </c:pt>
                <c:pt idx="205">
                  <c:v>41397.0</c:v>
                </c:pt>
                <c:pt idx="206">
                  <c:v>41400.0</c:v>
                </c:pt>
                <c:pt idx="207">
                  <c:v>41401.0</c:v>
                </c:pt>
                <c:pt idx="208">
                  <c:v>41402.0</c:v>
                </c:pt>
                <c:pt idx="209">
                  <c:v>41403.0</c:v>
                </c:pt>
                <c:pt idx="210">
                  <c:v>41404.0</c:v>
                </c:pt>
                <c:pt idx="211">
                  <c:v>41407.0</c:v>
                </c:pt>
                <c:pt idx="212">
                  <c:v>41408.0</c:v>
                </c:pt>
                <c:pt idx="213">
                  <c:v>41409.0</c:v>
                </c:pt>
                <c:pt idx="214">
                  <c:v>41410.0</c:v>
                </c:pt>
                <c:pt idx="215">
                  <c:v>41411.0</c:v>
                </c:pt>
                <c:pt idx="216">
                  <c:v>41414.0</c:v>
                </c:pt>
                <c:pt idx="217">
                  <c:v>41415.0</c:v>
                </c:pt>
                <c:pt idx="218">
                  <c:v>41416.0</c:v>
                </c:pt>
                <c:pt idx="219">
                  <c:v>41417.0</c:v>
                </c:pt>
                <c:pt idx="220">
                  <c:v>41418.0</c:v>
                </c:pt>
                <c:pt idx="221">
                  <c:v>41422.0</c:v>
                </c:pt>
                <c:pt idx="222">
                  <c:v>41423.0</c:v>
                </c:pt>
                <c:pt idx="223">
                  <c:v>41424.0</c:v>
                </c:pt>
                <c:pt idx="224">
                  <c:v>41425.0</c:v>
                </c:pt>
                <c:pt idx="225">
                  <c:v>41428.0</c:v>
                </c:pt>
                <c:pt idx="226">
                  <c:v>41429.0</c:v>
                </c:pt>
                <c:pt idx="227">
                  <c:v>41430.0</c:v>
                </c:pt>
                <c:pt idx="228">
                  <c:v>41431.0</c:v>
                </c:pt>
                <c:pt idx="229">
                  <c:v>41432.0</c:v>
                </c:pt>
                <c:pt idx="230">
                  <c:v>41435.0</c:v>
                </c:pt>
                <c:pt idx="231">
                  <c:v>41436.0</c:v>
                </c:pt>
                <c:pt idx="232">
                  <c:v>41437.0</c:v>
                </c:pt>
                <c:pt idx="233">
                  <c:v>41438.0</c:v>
                </c:pt>
                <c:pt idx="234">
                  <c:v>41439.0</c:v>
                </c:pt>
                <c:pt idx="235">
                  <c:v>41442.0</c:v>
                </c:pt>
              </c:numCache>
            </c:numRef>
          </c:cat>
          <c:val>
            <c:numRef>
              <c:f>LLL_Performance!$O$5:$O$240</c:f>
              <c:numCache>
                <c:formatCode>General</c:formatCode>
                <c:ptCount val="236"/>
                <c:pt idx="0">
                  <c:v>20.75</c:v>
                </c:pt>
                <c:pt idx="1">
                  <c:v>19.69</c:v>
                </c:pt>
                <c:pt idx="2">
                  <c:v>18.82999999999999</c:v>
                </c:pt>
                <c:pt idx="3">
                  <c:v>17.57</c:v>
                </c:pt>
                <c:pt idx="4">
                  <c:v>17.5</c:v>
                </c:pt>
                <c:pt idx="5">
                  <c:v>17.5</c:v>
                </c:pt>
                <c:pt idx="6">
                  <c:v>17.82999999999999</c:v>
                </c:pt>
                <c:pt idx="7">
                  <c:v>17.68</c:v>
                </c:pt>
                <c:pt idx="8">
                  <c:v>17.8</c:v>
                </c:pt>
                <c:pt idx="9">
                  <c:v>17.0</c:v>
                </c:pt>
                <c:pt idx="10">
                  <c:v>15.74</c:v>
                </c:pt>
                <c:pt idx="11">
                  <c:v>14.05</c:v>
                </c:pt>
                <c:pt idx="12">
                  <c:v>15.33</c:v>
                </c:pt>
                <c:pt idx="13">
                  <c:v>15.17</c:v>
                </c:pt>
                <c:pt idx="14">
                  <c:v>15.01</c:v>
                </c:pt>
                <c:pt idx="15">
                  <c:v>14.95</c:v>
                </c:pt>
                <c:pt idx="16">
                  <c:v>14.6</c:v>
                </c:pt>
                <c:pt idx="17">
                  <c:v>15.02</c:v>
                </c:pt>
                <c:pt idx="18">
                  <c:v>15.2</c:v>
                </c:pt>
                <c:pt idx="19">
                  <c:v>15.87</c:v>
                </c:pt>
                <c:pt idx="20">
                  <c:v>17.32</c:v>
                </c:pt>
                <c:pt idx="21">
                  <c:v>17.38</c:v>
                </c:pt>
                <c:pt idx="22">
                  <c:v>18.05</c:v>
                </c:pt>
                <c:pt idx="23">
                  <c:v>17.29</c:v>
                </c:pt>
                <c:pt idx="24">
                  <c:v>17.28</c:v>
                </c:pt>
                <c:pt idx="25">
                  <c:v>17.07</c:v>
                </c:pt>
                <c:pt idx="26">
                  <c:v>16.88</c:v>
                </c:pt>
                <c:pt idx="27">
                  <c:v>16.82</c:v>
                </c:pt>
                <c:pt idx="28">
                  <c:v>16.42</c:v>
                </c:pt>
                <c:pt idx="29">
                  <c:v>16.35</c:v>
                </c:pt>
                <c:pt idx="30">
                  <c:v>16.13</c:v>
                </c:pt>
                <c:pt idx="31">
                  <c:v>16.29</c:v>
                </c:pt>
                <c:pt idx="32">
                  <c:v>16.73</c:v>
                </c:pt>
                <c:pt idx="33">
                  <c:v>17.15</c:v>
                </c:pt>
                <c:pt idx="34">
                  <c:v>17.47</c:v>
                </c:pt>
                <c:pt idx="35">
                  <c:v>17.65</c:v>
                </c:pt>
                <c:pt idx="36">
                  <c:v>18.03</c:v>
                </c:pt>
                <c:pt idx="37">
                  <c:v>18.25</c:v>
                </c:pt>
                <c:pt idx="38">
                  <c:v>18.01000000000001</c:v>
                </c:pt>
                <c:pt idx="39">
                  <c:v>18.51000000000001</c:v>
                </c:pt>
                <c:pt idx="40">
                  <c:v>18.09</c:v>
                </c:pt>
                <c:pt idx="41">
                  <c:v>18.5</c:v>
                </c:pt>
                <c:pt idx="42">
                  <c:v>18.26</c:v>
                </c:pt>
                <c:pt idx="43">
                  <c:v>18.23</c:v>
                </c:pt>
                <c:pt idx="44">
                  <c:v>17.98999999999998</c:v>
                </c:pt>
                <c:pt idx="45">
                  <c:v>17.02</c:v>
                </c:pt>
                <c:pt idx="46">
                  <c:v>16.77</c:v>
                </c:pt>
                <c:pt idx="47">
                  <c:v>16.95</c:v>
                </c:pt>
                <c:pt idx="48">
                  <c:v>17.6</c:v>
                </c:pt>
                <c:pt idx="49">
                  <c:v>17.57</c:v>
                </c:pt>
                <c:pt idx="50">
                  <c:v>18.22</c:v>
                </c:pt>
                <c:pt idx="51">
                  <c:v>18.6</c:v>
                </c:pt>
                <c:pt idx="52">
                  <c:v>18.2</c:v>
                </c:pt>
                <c:pt idx="53">
                  <c:v>18.56</c:v>
                </c:pt>
                <c:pt idx="54">
                  <c:v>18.54</c:v>
                </c:pt>
                <c:pt idx="55">
                  <c:v>17.85</c:v>
                </c:pt>
                <c:pt idx="56">
                  <c:v>18.0</c:v>
                </c:pt>
                <c:pt idx="57">
                  <c:v>18.44</c:v>
                </c:pt>
                <c:pt idx="58">
                  <c:v>18.45</c:v>
                </c:pt>
                <c:pt idx="59">
                  <c:v>19.03</c:v>
                </c:pt>
                <c:pt idx="60">
                  <c:v>19.11</c:v>
                </c:pt>
                <c:pt idx="61">
                  <c:v>19.34</c:v>
                </c:pt>
                <c:pt idx="62">
                  <c:v>19.73</c:v>
                </c:pt>
                <c:pt idx="63">
                  <c:v>19.61</c:v>
                </c:pt>
                <c:pt idx="64">
                  <c:v>19.64</c:v>
                </c:pt>
                <c:pt idx="65">
                  <c:v>19.36</c:v>
                </c:pt>
                <c:pt idx="66">
                  <c:v>19.23</c:v>
                </c:pt>
                <c:pt idx="67">
                  <c:v>19.23</c:v>
                </c:pt>
                <c:pt idx="68">
                  <c:v>18.45</c:v>
                </c:pt>
                <c:pt idx="69">
                  <c:v>18.38</c:v>
                </c:pt>
                <c:pt idx="70">
                  <c:v>18.73</c:v>
                </c:pt>
                <c:pt idx="71">
                  <c:v>18.53</c:v>
                </c:pt>
                <c:pt idx="72">
                  <c:v>18.8</c:v>
                </c:pt>
                <c:pt idx="73">
                  <c:v>18.38</c:v>
                </c:pt>
                <c:pt idx="74">
                  <c:v>18.61</c:v>
                </c:pt>
                <c:pt idx="75">
                  <c:v>18.56</c:v>
                </c:pt>
                <c:pt idx="76">
                  <c:v>18.6</c:v>
                </c:pt>
                <c:pt idx="77">
                  <c:v>18.66</c:v>
                </c:pt>
                <c:pt idx="78">
                  <c:v>18.95</c:v>
                </c:pt>
                <c:pt idx="79">
                  <c:v>19.0</c:v>
                </c:pt>
                <c:pt idx="80">
                  <c:v>19.14</c:v>
                </c:pt>
                <c:pt idx="81">
                  <c:v>18.98</c:v>
                </c:pt>
                <c:pt idx="82">
                  <c:v>19.12</c:v>
                </c:pt>
                <c:pt idx="83">
                  <c:v>19.25</c:v>
                </c:pt>
                <c:pt idx="84">
                  <c:v>18.81</c:v>
                </c:pt>
                <c:pt idx="85">
                  <c:v>18.5</c:v>
                </c:pt>
                <c:pt idx="86">
                  <c:v>18.54</c:v>
                </c:pt>
                <c:pt idx="87">
                  <c:v>18.64</c:v>
                </c:pt>
                <c:pt idx="88">
                  <c:v>18.69</c:v>
                </c:pt>
                <c:pt idx="89">
                  <c:v>19.69</c:v>
                </c:pt>
                <c:pt idx="90">
                  <c:v>19.54</c:v>
                </c:pt>
                <c:pt idx="91">
                  <c:v>18.84</c:v>
                </c:pt>
                <c:pt idx="92">
                  <c:v>18.86</c:v>
                </c:pt>
                <c:pt idx="93">
                  <c:v>19.17000000000001</c:v>
                </c:pt>
                <c:pt idx="94">
                  <c:v>18.8</c:v>
                </c:pt>
                <c:pt idx="95">
                  <c:v>18.89</c:v>
                </c:pt>
                <c:pt idx="96">
                  <c:v>19.15</c:v>
                </c:pt>
                <c:pt idx="97">
                  <c:v>18.82999999999999</c:v>
                </c:pt>
                <c:pt idx="98">
                  <c:v>18.87</c:v>
                </c:pt>
                <c:pt idx="99">
                  <c:v>18.96</c:v>
                </c:pt>
                <c:pt idx="100">
                  <c:v>18.36</c:v>
                </c:pt>
                <c:pt idx="101">
                  <c:v>18.57999999999999</c:v>
                </c:pt>
                <c:pt idx="102">
                  <c:v>18.21</c:v>
                </c:pt>
                <c:pt idx="103">
                  <c:v>18.23999999999999</c:v>
                </c:pt>
                <c:pt idx="104">
                  <c:v>18.4</c:v>
                </c:pt>
                <c:pt idx="105">
                  <c:v>19.06</c:v>
                </c:pt>
                <c:pt idx="106">
                  <c:v>19.97</c:v>
                </c:pt>
                <c:pt idx="107">
                  <c:v>19.76</c:v>
                </c:pt>
                <c:pt idx="108">
                  <c:v>19.48</c:v>
                </c:pt>
                <c:pt idx="109">
                  <c:v>19.11</c:v>
                </c:pt>
                <c:pt idx="110">
                  <c:v>19.04</c:v>
                </c:pt>
                <c:pt idx="111">
                  <c:v>18.98</c:v>
                </c:pt>
                <c:pt idx="112">
                  <c:v>19.45</c:v>
                </c:pt>
                <c:pt idx="113">
                  <c:v>19.11</c:v>
                </c:pt>
                <c:pt idx="114">
                  <c:v>19.61</c:v>
                </c:pt>
                <c:pt idx="115">
                  <c:v>19.61</c:v>
                </c:pt>
                <c:pt idx="116">
                  <c:v>18.9</c:v>
                </c:pt>
                <c:pt idx="117">
                  <c:v>18.94</c:v>
                </c:pt>
                <c:pt idx="118">
                  <c:v>19.01000000000001</c:v>
                </c:pt>
                <c:pt idx="119">
                  <c:v>18.89</c:v>
                </c:pt>
                <c:pt idx="120">
                  <c:v>19.26</c:v>
                </c:pt>
                <c:pt idx="121">
                  <c:v>19.76</c:v>
                </c:pt>
                <c:pt idx="122">
                  <c:v>19.72</c:v>
                </c:pt>
                <c:pt idx="123">
                  <c:v>19.93</c:v>
                </c:pt>
                <c:pt idx="124">
                  <c:v>19.85</c:v>
                </c:pt>
                <c:pt idx="125">
                  <c:v>19.32999999999999</c:v>
                </c:pt>
                <c:pt idx="126">
                  <c:v>19.14</c:v>
                </c:pt>
                <c:pt idx="127">
                  <c:v>19.39</c:v>
                </c:pt>
                <c:pt idx="128">
                  <c:v>19.6</c:v>
                </c:pt>
                <c:pt idx="129">
                  <c:v>19.78</c:v>
                </c:pt>
                <c:pt idx="130">
                  <c:v>19.55</c:v>
                </c:pt>
                <c:pt idx="131">
                  <c:v>19.68</c:v>
                </c:pt>
                <c:pt idx="132">
                  <c:v>19.82999999999999</c:v>
                </c:pt>
                <c:pt idx="133">
                  <c:v>19.98</c:v>
                </c:pt>
                <c:pt idx="134">
                  <c:v>19.44</c:v>
                </c:pt>
                <c:pt idx="135">
                  <c:v>19.13</c:v>
                </c:pt>
                <c:pt idx="136">
                  <c:v>19.71</c:v>
                </c:pt>
                <c:pt idx="137">
                  <c:v>19.51000000000001</c:v>
                </c:pt>
                <c:pt idx="138">
                  <c:v>19.29</c:v>
                </c:pt>
                <c:pt idx="139">
                  <c:v>19.56</c:v>
                </c:pt>
                <c:pt idx="140">
                  <c:v>19.05</c:v>
                </c:pt>
                <c:pt idx="141">
                  <c:v>19.25</c:v>
                </c:pt>
                <c:pt idx="142">
                  <c:v>19.14</c:v>
                </c:pt>
                <c:pt idx="143">
                  <c:v>19.51000000000001</c:v>
                </c:pt>
                <c:pt idx="144">
                  <c:v>19.05</c:v>
                </c:pt>
                <c:pt idx="145">
                  <c:v>18.82</c:v>
                </c:pt>
                <c:pt idx="146">
                  <c:v>18.76</c:v>
                </c:pt>
                <c:pt idx="147">
                  <c:v>18.8</c:v>
                </c:pt>
                <c:pt idx="148">
                  <c:v>19.1</c:v>
                </c:pt>
                <c:pt idx="149">
                  <c:v>19.19</c:v>
                </c:pt>
                <c:pt idx="150">
                  <c:v>18.82999999999999</c:v>
                </c:pt>
                <c:pt idx="151">
                  <c:v>19.18</c:v>
                </c:pt>
                <c:pt idx="152">
                  <c:v>19.23</c:v>
                </c:pt>
                <c:pt idx="153">
                  <c:v>19.19</c:v>
                </c:pt>
                <c:pt idx="154">
                  <c:v>18.96</c:v>
                </c:pt>
                <c:pt idx="155">
                  <c:v>18.97</c:v>
                </c:pt>
                <c:pt idx="156">
                  <c:v>19.11</c:v>
                </c:pt>
                <c:pt idx="157">
                  <c:v>18.86</c:v>
                </c:pt>
                <c:pt idx="158">
                  <c:v>18.8</c:v>
                </c:pt>
                <c:pt idx="159">
                  <c:v>18.8</c:v>
                </c:pt>
                <c:pt idx="160">
                  <c:v>18.87</c:v>
                </c:pt>
                <c:pt idx="161">
                  <c:v>18.64</c:v>
                </c:pt>
                <c:pt idx="162">
                  <c:v>18.53</c:v>
                </c:pt>
                <c:pt idx="163">
                  <c:v>18.56</c:v>
                </c:pt>
                <c:pt idx="164">
                  <c:v>18.62</c:v>
                </c:pt>
                <c:pt idx="165">
                  <c:v>19.03</c:v>
                </c:pt>
                <c:pt idx="166">
                  <c:v>19.18</c:v>
                </c:pt>
                <c:pt idx="167">
                  <c:v>19.3</c:v>
                </c:pt>
                <c:pt idx="168">
                  <c:v>19.52</c:v>
                </c:pt>
                <c:pt idx="169">
                  <c:v>23.25</c:v>
                </c:pt>
                <c:pt idx="170">
                  <c:v>24.16</c:v>
                </c:pt>
                <c:pt idx="171">
                  <c:v>23.95</c:v>
                </c:pt>
                <c:pt idx="172">
                  <c:v>24.06</c:v>
                </c:pt>
                <c:pt idx="173">
                  <c:v>24.19</c:v>
                </c:pt>
                <c:pt idx="174">
                  <c:v>23.07</c:v>
                </c:pt>
                <c:pt idx="175">
                  <c:v>23.24</c:v>
                </c:pt>
                <c:pt idx="176">
                  <c:v>23.55</c:v>
                </c:pt>
                <c:pt idx="177">
                  <c:v>23.85</c:v>
                </c:pt>
                <c:pt idx="178">
                  <c:v>23.98</c:v>
                </c:pt>
                <c:pt idx="179">
                  <c:v>24.08</c:v>
                </c:pt>
                <c:pt idx="180">
                  <c:v>23.98</c:v>
                </c:pt>
                <c:pt idx="181">
                  <c:v>23.92</c:v>
                </c:pt>
                <c:pt idx="182">
                  <c:v>23.06</c:v>
                </c:pt>
                <c:pt idx="183">
                  <c:v>21.68</c:v>
                </c:pt>
                <c:pt idx="184">
                  <c:v>21.56</c:v>
                </c:pt>
                <c:pt idx="185">
                  <c:v>22.41</c:v>
                </c:pt>
                <c:pt idx="186">
                  <c:v>22.27</c:v>
                </c:pt>
                <c:pt idx="187">
                  <c:v>22.32</c:v>
                </c:pt>
                <c:pt idx="188">
                  <c:v>23.04</c:v>
                </c:pt>
                <c:pt idx="189">
                  <c:v>22.76</c:v>
                </c:pt>
                <c:pt idx="190">
                  <c:v>22.62</c:v>
                </c:pt>
                <c:pt idx="191">
                  <c:v>22.3</c:v>
                </c:pt>
                <c:pt idx="192">
                  <c:v>22.24</c:v>
                </c:pt>
                <c:pt idx="193">
                  <c:v>22.01</c:v>
                </c:pt>
                <c:pt idx="194">
                  <c:v>22.1</c:v>
                </c:pt>
                <c:pt idx="195">
                  <c:v>22.35</c:v>
                </c:pt>
                <c:pt idx="196">
                  <c:v>22.71</c:v>
                </c:pt>
                <c:pt idx="197">
                  <c:v>22.83</c:v>
                </c:pt>
                <c:pt idx="198">
                  <c:v>22.92</c:v>
                </c:pt>
                <c:pt idx="199">
                  <c:v>23.28</c:v>
                </c:pt>
                <c:pt idx="200">
                  <c:v>23.4</c:v>
                </c:pt>
                <c:pt idx="201">
                  <c:v>24.12</c:v>
                </c:pt>
                <c:pt idx="202">
                  <c:v>23.96</c:v>
                </c:pt>
                <c:pt idx="203">
                  <c:v>23.66</c:v>
                </c:pt>
                <c:pt idx="204">
                  <c:v>24.25</c:v>
                </c:pt>
                <c:pt idx="205">
                  <c:v>24.39</c:v>
                </c:pt>
                <c:pt idx="206">
                  <c:v>24.57</c:v>
                </c:pt>
                <c:pt idx="207">
                  <c:v>24.79</c:v>
                </c:pt>
                <c:pt idx="208">
                  <c:v>24.9</c:v>
                </c:pt>
                <c:pt idx="209">
                  <c:v>24.4</c:v>
                </c:pt>
                <c:pt idx="210">
                  <c:v>24.33</c:v>
                </c:pt>
                <c:pt idx="211">
                  <c:v>24.0</c:v>
                </c:pt>
                <c:pt idx="212">
                  <c:v>23.69</c:v>
                </c:pt>
                <c:pt idx="213">
                  <c:v>23.96</c:v>
                </c:pt>
                <c:pt idx="214">
                  <c:v>23.7</c:v>
                </c:pt>
                <c:pt idx="215">
                  <c:v>24.63</c:v>
                </c:pt>
                <c:pt idx="216">
                  <c:v>24.69</c:v>
                </c:pt>
                <c:pt idx="217">
                  <c:v>24.21</c:v>
                </c:pt>
                <c:pt idx="218">
                  <c:v>24.53</c:v>
                </c:pt>
                <c:pt idx="219">
                  <c:v>24.32</c:v>
                </c:pt>
                <c:pt idx="220">
                  <c:v>24.0</c:v>
                </c:pt>
                <c:pt idx="221">
                  <c:v>24.45</c:v>
                </c:pt>
                <c:pt idx="222">
                  <c:v>24.39</c:v>
                </c:pt>
                <c:pt idx="223">
                  <c:v>25.54</c:v>
                </c:pt>
                <c:pt idx="224">
                  <c:v>25.57</c:v>
                </c:pt>
                <c:pt idx="225">
                  <c:v>25.8</c:v>
                </c:pt>
                <c:pt idx="226">
                  <c:v>25.66</c:v>
                </c:pt>
                <c:pt idx="227">
                  <c:v>25.78</c:v>
                </c:pt>
                <c:pt idx="228">
                  <c:v>26.05</c:v>
                </c:pt>
                <c:pt idx="229">
                  <c:v>26.48</c:v>
                </c:pt>
                <c:pt idx="230">
                  <c:v>27.03</c:v>
                </c:pt>
                <c:pt idx="231">
                  <c:v>26.6</c:v>
                </c:pt>
                <c:pt idx="232">
                  <c:v>26.79</c:v>
                </c:pt>
                <c:pt idx="233">
                  <c:v>27.51</c:v>
                </c:pt>
                <c:pt idx="234">
                  <c:v>27.69</c:v>
                </c:pt>
                <c:pt idx="235">
                  <c:v>27.86</c:v>
                </c:pt>
              </c:numCache>
            </c:numRef>
          </c:val>
          <c:smooth val="0"/>
        </c:ser>
        <c:dLbls>
          <c:showLegendKey val="0"/>
          <c:showVal val="0"/>
          <c:showCatName val="0"/>
          <c:showSerName val="0"/>
          <c:showPercent val="0"/>
          <c:showBubbleSize val="0"/>
        </c:dLbls>
        <c:marker val="1"/>
        <c:smooth val="0"/>
        <c:axId val="2142104696"/>
        <c:axId val="2120772872"/>
      </c:lineChart>
      <c:dateAx>
        <c:axId val="2142104696"/>
        <c:scaling>
          <c:orientation val="minMax"/>
        </c:scaling>
        <c:delete val="0"/>
        <c:axPos val="b"/>
        <c:numFmt formatCode="m/d/yyyy" sourceLinked="1"/>
        <c:majorTickMark val="out"/>
        <c:minorTickMark val="none"/>
        <c:tickLblPos val="nextTo"/>
        <c:crossAx val="2120772872"/>
        <c:crosses val="autoZero"/>
        <c:auto val="1"/>
        <c:lblOffset val="100"/>
        <c:baseTimeUnit val="days"/>
      </c:dateAx>
      <c:valAx>
        <c:axId val="2120772872"/>
        <c:scaling>
          <c:orientation val="minMax"/>
          <c:min val="10.0"/>
        </c:scaling>
        <c:delete val="0"/>
        <c:axPos val="l"/>
        <c:majorGridlines/>
        <c:numFmt formatCode="General" sourceLinked="1"/>
        <c:majorTickMark val="out"/>
        <c:minorTickMark val="none"/>
        <c:tickLblPos val="nextTo"/>
        <c:crossAx val="214210469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P/E 2013</c:v>
          </c:tx>
          <c:spPr>
            <a:solidFill>
              <a:srgbClr val="8D92EF"/>
            </a:solidFill>
          </c:spPr>
          <c:invertIfNegative val="0"/>
          <c:dPt>
            <c:idx val="0"/>
            <c:invertIfNegative val="0"/>
            <c:bubble3D val="0"/>
            <c:spPr>
              <a:solidFill>
                <a:srgbClr val="FF5757"/>
              </a:solidFill>
            </c:spPr>
          </c:dPt>
          <c:cat>
            <c:strRef>
              <c:f>LLL!$H$7:$H$17</c:f>
              <c:strCache>
                <c:ptCount val="11"/>
                <c:pt idx="0">
                  <c:v>EGL</c:v>
                </c:pt>
                <c:pt idx="1">
                  <c:v>XLS</c:v>
                </c:pt>
                <c:pt idx="2">
                  <c:v>NCIT</c:v>
                </c:pt>
                <c:pt idx="3">
                  <c:v>CACI</c:v>
                </c:pt>
                <c:pt idx="4">
                  <c:v>CSC</c:v>
                </c:pt>
                <c:pt idx="5">
                  <c:v>BAH</c:v>
                </c:pt>
                <c:pt idx="6">
                  <c:v>MANT</c:v>
                </c:pt>
                <c:pt idx="7">
                  <c:v>SAI</c:v>
                </c:pt>
                <c:pt idx="8">
                  <c:v>LLL</c:v>
                </c:pt>
                <c:pt idx="9">
                  <c:v>ICFI</c:v>
                </c:pt>
                <c:pt idx="10">
                  <c:v>RTN</c:v>
                </c:pt>
              </c:strCache>
            </c:strRef>
          </c:cat>
          <c:val>
            <c:numRef>
              <c:f>LLL!$I$7:$I$17</c:f>
              <c:numCache>
                <c:formatCode>0.00</c:formatCode>
                <c:ptCount val="11"/>
                <c:pt idx="0">
                  <c:v>8.292107141605942</c:v>
                </c:pt>
                <c:pt idx="1">
                  <c:v>8.139205175088651</c:v>
                </c:pt>
                <c:pt idx="2">
                  <c:v>13.15253867698644</c:v>
                </c:pt>
                <c:pt idx="3">
                  <c:v>9.47209485660641</c:v>
                </c:pt>
                <c:pt idx="4">
                  <c:v>12.39693829841074</c:v>
                </c:pt>
                <c:pt idx="5">
                  <c:v>10.69472290721043</c:v>
                </c:pt>
                <c:pt idx="6">
                  <c:v>12.10970923662013</c:v>
                </c:pt>
                <c:pt idx="7">
                  <c:v>11.8112793588239</c:v>
                </c:pt>
                <c:pt idx="8">
                  <c:v>10.6497875038411</c:v>
                </c:pt>
                <c:pt idx="9">
                  <c:v>14.49493224140531</c:v>
                </c:pt>
                <c:pt idx="10">
                  <c:v>12.24482159919327</c:v>
                </c:pt>
              </c:numCache>
            </c:numRef>
          </c:val>
        </c:ser>
        <c:ser>
          <c:idx val="1"/>
          <c:order val="1"/>
          <c:tx>
            <c:v>P/FCF 2013</c:v>
          </c:tx>
          <c:spPr>
            <a:solidFill>
              <a:srgbClr val="071B8C"/>
            </a:solidFill>
          </c:spPr>
          <c:invertIfNegative val="0"/>
          <c:dPt>
            <c:idx val="0"/>
            <c:invertIfNegative val="0"/>
            <c:bubble3D val="0"/>
            <c:spPr>
              <a:solidFill>
                <a:srgbClr val="940000"/>
              </a:solidFill>
            </c:spPr>
          </c:dPt>
          <c:cat>
            <c:strRef>
              <c:f>LLL!$H$7:$H$17</c:f>
              <c:strCache>
                <c:ptCount val="11"/>
                <c:pt idx="0">
                  <c:v>EGL</c:v>
                </c:pt>
                <c:pt idx="1">
                  <c:v>XLS</c:v>
                </c:pt>
                <c:pt idx="2">
                  <c:v>NCIT</c:v>
                </c:pt>
                <c:pt idx="3">
                  <c:v>CACI</c:v>
                </c:pt>
                <c:pt idx="4">
                  <c:v>CSC</c:v>
                </c:pt>
                <c:pt idx="5">
                  <c:v>BAH</c:v>
                </c:pt>
                <c:pt idx="6">
                  <c:v>MANT</c:v>
                </c:pt>
                <c:pt idx="7">
                  <c:v>SAI</c:v>
                </c:pt>
                <c:pt idx="8">
                  <c:v>LLL</c:v>
                </c:pt>
                <c:pt idx="9">
                  <c:v>ICFI</c:v>
                </c:pt>
                <c:pt idx="10">
                  <c:v>RTN</c:v>
                </c:pt>
              </c:strCache>
            </c:strRef>
          </c:cat>
          <c:val>
            <c:numRef>
              <c:f>LLL!$J$7:$J$17</c:f>
              <c:numCache>
                <c:formatCode>0.00</c:formatCode>
                <c:ptCount val="11"/>
                <c:pt idx="0">
                  <c:v>7.251528990502451</c:v>
                </c:pt>
                <c:pt idx="1">
                  <c:v>7.356589292868588</c:v>
                </c:pt>
                <c:pt idx="2">
                  <c:v>7.911091276487046</c:v>
                </c:pt>
                <c:pt idx="3">
                  <c:v>7.917746566513546</c:v>
                </c:pt>
                <c:pt idx="4">
                  <c:v>7.95465271608487</c:v>
                </c:pt>
                <c:pt idx="5">
                  <c:v>9.410409909672157</c:v>
                </c:pt>
                <c:pt idx="6">
                  <c:v>9.747760877614819</c:v>
                </c:pt>
                <c:pt idx="7">
                  <c:v>10.2506610775435</c:v>
                </c:pt>
                <c:pt idx="8">
                  <c:v>10.29589542733238</c:v>
                </c:pt>
                <c:pt idx="9">
                  <c:v>11.24069113949953</c:v>
                </c:pt>
                <c:pt idx="10">
                  <c:v>11.40553689945996</c:v>
                </c:pt>
              </c:numCache>
            </c:numRef>
          </c:val>
        </c:ser>
        <c:dLbls>
          <c:showLegendKey val="0"/>
          <c:showVal val="0"/>
          <c:showCatName val="0"/>
          <c:showSerName val="0"/>
          <c:showPercent val="0"/>
          <c:showBubbleSize val="0"/>
        </c:dLbls>
        <c:gapWidth val="150"/>
        <c:axId val="2091311992"/>
        <c:axId val="2139627704"/>
      </c:barChart>
      <c:catAx>
        <c:axId val="2091311992"/>
        <c:scaling>
          <c:orientation val="minMax"/>
        </c:scaling>
        <c:delete val="0"/>
        <c:axPos val="b"/>
        <c:numFmt formatCode="0.00" sourceLinked="1"/>
        <c:majorTickMark val="out"/>
        <c:minorTickMark val="none"/>
        <c:tickLblPos val="nextTo"/>
        <c:crossAx val="2139627704"/>
        <c:crosses val="autoZero"/>
        <c:auto val="1"/>
        <c:lblAlgn val="ctr"/>
        <c:lblOffset val="100"/>
        <c:noMultiLvlLbl val="0"/>
      </c:catAx>
      <c:valAx>
        <c:axId val="2139627704"/>
        <c:scaling>
          <c:orientation val="minMax"/>
          <c:min val="0.0"/>
        </c:scaling>
        <c:delete val="0"/>
        <c:axPos val="l"/>
        <c:majorGridlines/>
        <c:numFmt formatCode="0.00" sourceLinked="1"/>
        <c:majorTickMark val="out"/>
        <c:minorTickMark val="none"/>
        <c:tickLblPos val="nextTo"/>
        <c:crossAx val="2091311992"/>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solidFill>
                  <a:schemeClr val="tx1"/>
                </a:solidFill>
              </a:rPr>
              <a:t>EGL Addressable SETA Market ($M)</a:t>
            </a:r>
          </a:p>
        </c:rich>
      </c:tx>
      <c:layout/>
      <c:overlay val="0"/>
    </c:title>
    <c:autoTitleDeleted val="0"/>
    <c:plotArea>
      <c:layout/>
      <c:barChart>
        <c:barDir val="col"/>
        <c:grouping val="clustered"/>
        <c:varyColors val="0"/>
        <c:ser>
          <c:idx val="0"/>
          <c:order val="0"/>
          <c:invertIfNegative val="0"/>
          <c:cat>
            <c:numRef>
              <c:f>SETA!$E$10:$E$13</c:f>
              <c:numCache>
                <c:formatCode>General</c:formatCode>
                <c:ptCount val="4"/>
                <c:pt idx="0">
                  <c:v>2012.0</c:v>
                </c:pt>
                <c:pt idx="1">
                  <c:v>2013.0</c:v>
                </c:pt>
                <c:pt idx="2">
                  <c:v>2014.0</c:v>
                </c:pt>
                <c:pt idx="3">
                  <c:v>2015.0</c:v>
                </c:pt>
              </c:numCache>
            </c:numRef>
          </c:cat>
          <c:val>
            <c:numRef>
              <c:f>SETA!$F$10:$F$13</c:f>
              <c:numCache>
                <c:formatCode>"$"#,##0</c:formatCode>
                <c:ptCount val="4"/>
                <c:pt idx="0">
                  <c:v>15000.0</c:v>
                </c:pt>
                <c:pt idx="1">
                  <c:v>17000.0</c:v>
                </c:pt>
                <c:pt idx="2">
                  <c:v>19000.0</c:v>
                </c:pt>
                <c:pt idx="3">
                  <c:v>21000.0</c:v>
                </c:pt>
              </c:numCache>
            </c:numRef>
          </c:val>
        </c:ser>
        <c:dLbls>
          <c:showLegendKey val="0"/>
          <c:showVal val="0"/>
          <c:showCatName val="0"/>
          <c:showSerName val="0"/>
          <c:showPercent val="0"/>
          <c:showBubbleSize val="0"/>
        </c:dLbls>
        <c:gapWidth val="150"/>
        <c:axId val="-2072297080"/>
        <c:axId val="-2072294072"/>
      </c:barChart>
      <c:catAx>
        <c:axId val="-2072297080"/>
        <c:scaling>
          <c:orientation val="minMax"/>
        </c:scaling>
        <c:delete val="0"/>
        <c:axPos val="b"/>
        <c:numFmt formatCode="General" sourceLinked="1"/>
        <c:majorTickMark val="out"/>
        <c:minorTickMark val="none"/>
        <c:tickLblPos val="nextTo"/>
        <c:crossAx val="-2072294072"/>
        <c:crosses val="autoZero"/>
        <c:auto val="1"/>
        <c:lblAlgn val="ctr"/>
        <c:lblOffset val="100"/>
        <c:noMultiLvlLbl val="0"/>
      </c:catAx>
      <c:valAx>
        <c:axId val="-2072294072"/>
        <c:scaling>
          <c:orientation val="minMax"/>
        </c:scaling>
        <c:delete val="0"/>
        <c:axPos val="l"/>
        <c:majorGridlines/>
        <c:numFmt formatCode="&quot;$&quot;#,##0" sourceLinked="1"/>
        <c:majorTickMark val="out"/>
        <c:minorTickMark val="none"/>
        <c:tickLblPos val="nextTo"/>
        <c:crossAx val="-207229708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Days</a:t>
            </a:r>
            <a:r>
              <a:rPr lang="en-US" baseline="0"/>
              <a:t> Sales Outstanding</a:t>
            </a:r>
            <a:endParaRPr lang="en-US"/>
          </a:p>
        </c:rich>
      </c:tx>
      <c:layout/>
      <c:overlay val="0"/>
    </c:title>
    <c:autoTitleDeleted val="0"/>
    <c:plotArea>
      <c:layout/>
      <c:barChart>
        <c:barDir val="col"/>
        <c:grouping val="clustered"/>
        <c:varyColors val="0"/>
        <c:ser>
          <c:idx val="0"/>
          <c:order val="0"/>
          <c:invertIfNegative val="0"/>
          <c:cat>
            <c:strRef>
              <c:f>Comps!$V$5:$V$17</c:f>
              <c:strCache>
                <c:ptCount val="13"/>
                <c:pt idx="0">
                  <c:v>EGL</c:v>
                </c:pt>
                <c:pt idx="1">
                  <c:v>ICFI</c:v>
                </c:pt>
                <c:pt idx="2">
                  <c:v>CSC</c:v>
                </c:pt>
                <c:pt idx="3">
                  <c:v>NCIT</c:v>
                </c:pt>
                <c:pt idx="4">
                  <c:v>XLS</c:v>
                </c:pt>
                <c:pt idx="5">
                  <c:v>MANT</c:v>
                </c:pt>
                <c:pt idx="6">
                  <c:v>ITT</c:v>
                </c:pt>
                <c:pt idx="7">
                  <c:v>SAI</c:v>
                </c:pt>
                <c:pt idx="8">
                  <c:v>DRCO</c:v>
                </c:pt>
                <c:pt idx="9">
                  <c:v>BAH</c:v>
                </c:pt>
                <c:pt idx="10">
                  <c:v>UIS</c:v>
                </c:pt>
                <c:pt idx="11">
                  <c:v>CACI</c:v>
                </c:pt>
                <c:pt idx="12">
                  <c:v>LLL</c:v>
                </c:pt>
              </c:strCache>
            </c:strRef>
          </c:cat>
          <c:val>
            <c:numRef>
              <c:f>Comps!$U$5:$U$17</c:f>
              <c:numCache>
                <c:formatCode>0.0</c:formatCode>
                <c:ptCount val="13"/>
                <c:pt idx="0">
                  <c:v>95.37091864242754</c:v>
                </c:pt>
                <c:pt idx="1">
                  <c:v>79.96545842399784</c:v>
                </c:pt>
                <c:pt idx="2">
                  <c:v>79.60724912090884</c:v>
                </c:pt>
                <c:pt idx="3">
                  <c:v>78.35538174151466</c:v>
                </c:pt>
                <c:pt idx="4">
                  <c:v>77.62025316455691</c:v>
                </c:pt>
                <c:pt idx="5">
                  <c:v>75.50934353754127</c:v>
                </c:pt>
                <c:pt idx="6">
                  <c:v>74.90628082867475</c:v>
                </c:pt>
                <c:pt idx="7">
                  <c:v>70.1130402659771</c:v>
                </c:pt>
                <c:pt idx="8">
                  <c:v>68.77545471846874</c:v>
                </c:pt>
                <c:pt idx="9">
                  <c:v>64.75675147824901</c:v>
                </c:pt>
                <c:pt idx="10">
                  <c:v>64.6190887763921</c:v>
                </c:pt>
                <c:pt idx="11">
                  <c:v>62.39425025049766</c:v>
                </c:pt>
                <c:pt idx="12">
                  <c:v>30.61350078492935</c:v>
                </c:pt>
              </c:numCache>
            </c:numRef>
          </c:val>
        </c:ser>
        <c:dLbls>
          <c:showLegendKey val="0"/>
          <c:showVal val="0"/>
          <c:showCatName val="0"/>
          <c:showSerName val="0"/>
          <c:showPercent val="0"/>
          <c:showBubbleSize val="0"/>
        </c:dLbls>
        <c:gapWidth val="150"/>
        <c:axId val="-2072191576"/>
        <c:axId val="2117492008"/>
      </c:barChart>
      <c:lineChart>
        <c:grouping val="standard"/>
        <c:varyColors val="0"/>
        <c:ser>
          <c:idx val="1"/>
          <c:order val="1"/>
          <c:tx>
            <c:strRef>
              <c:f>Comps!$T$4</c:f>
              <c:strCache>
                <c:ptCount val="1"/>
                <c:pt idx="0">
                  <c:v>Median DSO</c:v>
                </c:pt>
              </c:strCache>
            </c:strRef>
          </c:tx>
          <c:spPr>
            <a:ln w="28575"/>
          </c:spPr>
          <c:marker>
            <c:symbol val="none"/>
          </c:marker>
          <c:val>
            <c:numRef>
              <c:f>Comps!$T$5:$T$17</c:f>
              <c:numCache>
                <c:formatCode>General</c:formatCode>
                <c:ptCount val="13"/>
                <c:pt idx="0">
                  <c:v>74.91</c:v>
                </c:pt>
                <c:pt idx="1">
                  <c:v>74.91</c:v>
                </c:pt>
                <c:pt idx="2">
                  <c:v>74.91</c:v>
                </c:pt>
                <c:pt idx="3">
                  <c:v>74.91</c:v>
                </c:pt>
                <c:pt idx="4">
                  <c:v>74.91</c:v>
                </c:pt>
                <c:pt idx="5">
                  <c:v>74.91</c:v>
                </c:pt>
                <c:pt idx="6">
                  <c:v>74.91</c:v>
                </c:pt>
                <c:pt idx="7">
                  <c:v>74.91</c:v>
                </c:pt>
                <c:pt idx="8">
                  <c:v>74.91</c:v>
                </c:pt>
                <c:pt idx="9">
                  <c:v>74.91</c:v>
                </c:pt>
                <c:pt idx="10">
                  <c:v>74.91</c:v>
                </c:pt>
                <c:pt idx="11">
                  <c:v>74.91</c:v>
                </c:pt>
                <c:pt idx="12">
                  <c:v>74.91</c:v>
                </c:pt>
              </c:numCache>
            </c:numRef>
          </c:val>
          <c:smooth val="0"/>
        </c:ser>
        <c:dLbls>
          <c:showLegendKey val="0"/>
          <c:showVal val="0"/>
          <c:showCatName val="0"/>
          <c:showSerName val="0"/>
          <c:showPercent val="0"/>
          <c:showBubbleSize val="0"/>
        </c:dLbls>
        <c:marker val="1"/>
        <c:smooth val="0"/>
        <c:axId val="-2072191576"/>
        <c:axId val="2117492008"/>
      </c:lineChart>
      <c:catAx>
        <c:axId val="-2072191576"/>
        <c:scaling>
          <c:orientation val="minMax"/>
        </c:scaling>
        <c:delete val="0"/>
        <c:axPos val="b"/>
        <c:majorTickMark val="out"/>
        <c:minorTickMark val="none"/>
        <c:tickLblPos val="nextTo"/>
        <c:crossAx val="2117492008"/>
        <c:crosses val="autoZero"/>
        <c:auto val="1"/>
        <c:lblAlgn val="ctr"/>
        <c:lblOffset val="100"/>
        <c:noMultiLvlLbl val="0"/>
      </c:catAx>
      <c:valAx>
        <c:axId val="2117492008"/>
        <c:scaling>
          <c:orientation val="minMax"/>
        </c:scaling>
        <c:delete val="0"/>
        <c:axPos val="l"/>
        <c:majorGridlines/>
        <c:numFmt formatCode="0.0" sourceLinked="1"/>
        <c:majorTickMark val="out"/>
        <c:minorTickMark val="none"/>
        <c:tickLblPos val="nextTo"/>
        <c:crossAx val="-2072191576"/>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Estimates!$J$21</c:f>
              <c:strCache>
                <c:ptCount val="1"/>
                <c:pt idx="0">
                  <c:v>OCO </c:v>
                </c:pt>
              </c:strCache>
            </c:strRef>
          </c:tx>
          <c:invertIfNegative val="0"/>
          <c:cat>
            <c:numRef>
              <c:f>Estimates!$I$22:$I$38</c:f>
              <c:numCache>
                <c:formatCode>General</c:formatCode>
                <c:ptCount val="17"/>
                <c:pt idx="0">
                  <c:v>2013.0</c:v>
                </c:pt>
                <c:pt idx="3">
                  <c:v>2014.0</c:v>
                </c:pt>
                <c:pt idx="6">
                  <c:v>2015.0</c:v>
                </c:pt>
                <c:pt idx="9">
                  <c:v>2016.0</c:v>
                </c:pt>
                <c:pt idx="12">
                  <c:v>2017.0</c:v>
                </c:pt>
                <c:pt idx="15">
                  <c:v>2018.0</c:v>
                </c:pt>
              </c:numCache>
            </c:numRef>
          </c:cat>
          <c:val>
            <c:numRef>
              <c:f>Estimates!$J$22:$J$38</c:f>
              <c:numCache>
                <c:formatCode>General</c:formatCode>
                <c:ptCount val="17"/>
                <c:pt idx="0" formatCode="#,##0">
                  <c:v>300.0</c:v>
                </c:pt>
                <c:pt idx="3" formatCode="#,##0">
                  <c:v>184.4067796610169</c:v>
                </c:pt>
                <c:pt idx="6" formatCode="#,##0">
                  <c:v>91.52542372881356</c:v>
                </c:pt>
                <c:pt idx="9" formatCode="#,##0">
                  <c:v>81.35593220338973</c:v>
                </c:pt>
                <c:pt idx="12" formatCode="#,##0">
                  <c:v>73.72881355932203</c:v>
                </c:pt>
                <c:pt idx="15" formatCode="#,##0">
                  <c:v>68.64406779661017</c:v>
                </c:pt>
              </c:numCache>
            </c:numRef>
          </c:val>
        </c:ser>
        <c:ser>
          <c:idx val="1"/>
          <c:order val="1"/>
          <c:tx>
            <c:strRef>
              <c:f>Estimates!$K$21</c:f>
              <c:strCache>
                <c:ptCount val="1"/>
                <c:pt idx="0">
                  <c:v>All Other</c:v>
                </c:pt>
              </c:strCache>
            </c:strRef>
          </c:tx>
          <c:invertIfNegative val="0"/>
          <c:cat>
            <c:numRef>
              <c:f>Estimates!$I$22:$I$38</c:f>
              <c:numCache>
                <c:formatCode>General</c:formatCode>
                <c:ptCount val="17"/>
                <c:pt idx="0">
                  <c:v>2013.0</c:v>
                </c:pt>
                <c:pt idx="3">
                  <c:v>2014.0</c:v>
                </c:pt>
                <c:pt idx="6">
                  <c:v>2015.0</c:v>
                </c:pt>
                <c:pt idx="9">
                  <c:v>2016.0</c:v>
                </c:pt>
                <c:pt idx="12">
                  <c:v>2017.0</c:v>
                </c:pt>
                <c:pt idx="15">
                  <c:v>2018.0</c:v>
                </c:pt>
              </c:numCache>
            </c:numRef>
          </c:cat>
          <c:val>
            <c:numRef>
              <c:f>Estimates!$K$22:$K$38</c:f>
              <c:numCache>
                <c:formatCode>General</c:formatCode>
                <c:ptCount val="17"/>
                <c:pt idx="0" formatCode="#,##0">
                  <c:v>1200.0</c:v>
                </c:pt>
                <c:pt idx="3" formatCode="#,##0">
                  <c:v>1303.0</c:v>
                </c:pt>
                <c:pt idx="6" formatCode="#,##0">
                  <c:v>1426.0</c:v>
                </c:pt>
                <c:pt idx="9" formatCode="#,##0">
                  <c:v>1542.0</c:v>
                </c:pt>
                <c:pt idx="12" formatCode="#,##0">
                  <c:v>1585.0</c:v>
                </c:pt>
                <c:pt idx="15" formatCode="#,##0">
                  <c:v>1630.0</c:v>
                </c:pt>
              </c:numCache>
            </c:numRef>
          </c:val>
        </c:ser>
        <c:ser>
          <c:idx val="2"/>
          <c:order val="2"/>
          <c:tx>
            <c:strRef>
              <c:f>Estimates!$L$21</c:f>
              <c:strCache>
                <c:ptCount val="1"/>
                <c:pt idx="0">
                  <c:v>Stifel</c:v>
                </c:pt>
              </c:strCache>
            </c:strRef>
          </c:tx>
          <c:invertIfNegative val="0"/>
          <c:cat>
            <c:numRef>
              <c:f>Estimates!$I$22:$I$38</c:f>
              <c:numCache>
                <c:formatCode>General</c:formatCode>
                <c:ptCount val="17"/>
                <c:pt idx="0">
                  <c:v>2013.0</c:v>
                </c:pt>
                <c:pt idx="3">
                  <c:v>2014.0</c:v>
                </c:pt>
                <c:pt idx="6">
                  <c:v>2015.0</c:v>
                </c:pt>
                <c:pt idx="9">
                  <c:v>2016.0</c:v>
                </c:pt>
                <c:pt idx="12">
                  <c:v>2017.0</c:v>
                </c:pt>
                <c:pt idx="15">
                  <c:v>2018.0</c:v>
                </c:pt>
              </c:numCache>
            </c:numRef>
          </c:cat>
          <c:val>
            <c:numRef>
              <c:f>Estimates!$L$22:$L$38</c:f>
              <c:numCache>
                <c:formatCode>#,##0</c:formatCode>
                <c:ptCount val="17"/>
                <c:pt idx="1">
                  <c:v>1486.0</c:v>
                </c:pt>
                <c:pt idx="4">
                  <c:v>1542.0</c:v>
                </c:pt>
                <c:pt idx="7">
                  <c:v>1588.0</c:v>
                </c:pt>
                <c:pt idx="10">
                  <c:v>1628.0</c:v>
                </c:pt>
                <c:pt idx="13">
                  <c:v>1660.0</c:v>
                </c:pt>
                <c:pt idx="16">
                  <c:v>1694.0</c:v>
                </c:pt>
              </c:numCache>
            </c:numRef>
          </c:val>
        </c:ser>
        <c:dLbls>
          <c:showLegendKey val="0"/>
          <c:showVal val="0"/>
          <c:showCatName val="0"/>
          <c:showSerName val="0"/>
          <c:showPercent val="0"/>
          <c:showBubbleSize val="0"/>
        </c:dLbls>
        <c:gapWidth val="0"/>
        <c:overlap val="100"/>
        <c:axId val="-2092229112"/>
        <c:axId val="-2092319832"/>
      </c:barChart>
      <c:catAx>
        <c:axId val="-2092229112"/>
        <c:scaling>
          <c:orientation val="minMax"/>
        </c:scaling>
        <c:delete val="0"/>
        <c:axPos val="b"/>
        <c:numFmt formatCode="General" sourceLinked="1"/>
        <c:majorTickMark val="out"/>
        <c:minorTickMark val="none"/>
        <c:tickLblPos val="nextTo"/>
        <c:crossAx val="-2092319832"/>
        <c:crosses val="autoZero"/>
        <c:auto val="1"/>
        <c:lblAlgn val="ctr"/>
        <c:lblOffset val="100"/>
        <c:noMultiLvlLbl val="0"/>
      </c:catAx>
      <c:valAx>
        <c:axId val="-2092319832"/>
        <c:scaling>
          <c:orientation val="minMax"/>
        </c:scaling>
        <c:delete val="0"/>
        <c:axPos val="l"/>
        <c:majorGridlines/>
        <c:numFmt formatCode="&quot;$&quot;#,##0" sourceLinked="0"/>
        <c:majorTickMark val="out"/>
        <c:minorTickMark val="none"/>
        <c:tickLblPos val="nextTo"/>
        <c:crossAx val="-2092229112"/>
        <c:crosses val="autoZero"/>
        <c:crossBetween val="between"/>
      </c:valAx>
    </c:plotArea>
    <c:legend>
      <c:legendPos val="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0.59302</cdr:x>
      <cdr:y>0.31275</cdr:y>
    </cdr:from>
    <cdr:to>
      <cdr:x>0.89633</cdr:x>
      <cdr:y>0.4957</cdr:y>
    </cdr:to>
    <cdr:sp macro="" textlink="">
      <cdr:nvSpPr>
        <cdr:cNvPr id="2" name="TextBox 1"/>
        <cdr:cNvSpPr txBox="1"/>
      </cdr:nvSpPr>
      <cdr:spPr>
        <a:xfrm xmlns:a="http://schemas.openxmlformats.org/drawingml/2006/main">
          <a:off x="2462753" y="875809"/>
          <a:ext cx="1259617" cy="512333"/>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accent2"/>
              </a:solidFill>
            </a:rPr>
            <a:t>Median DSO = 74.9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A2513-AB60-6648-8842-08A16215D8AD}" type="datetimeFigureOut">
              <a:rPr lang="en-US" smtClean="0"/>
              <a:pPr/>
              <a:t>6/19/13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582FB-EA15-9C42-9427-14E97F0EE716}" type="slidenum">
              <a:rPr lang="en-US" smtClean="0"/>
              <a:pPr/>
              <a:t>‹#›</a:t>
            </a:fld>
            <a:endParaRPr lang="en-US"/>
          </a:p>
        </p:txBody>
      </p:sp>
    </p:spTree>
    <p:extLst>
      <p:ext uri="{BB962C8B-B14F-4D97-AF65-F5344CB8AC3E}">
        <p14:creationId xmlns:p14="http://schemas.microsoft.com/office/powerpoint/2010/main" val="1093822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a:t>
            </a:fld>
            <a:endParaRPr lang="en-US"/>
          </a:p>
        </p:txBody>
      </p:sp>
    </p:spTree>
    <p:extLst>
      <p:ext uri="{BB962C8B-B14F-4D97-AF65-F5344CB8AC3E}">
        <p14:creationId xmlns:p14="http://schemas.microsoft.com/office/powerpoint/2010/main" val="67356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So</a:t>
            </a:r>
            <a:r>
              <a:rPr lang="en-US" baseline="0" dirty="0" smtClean="0"/>
              <a:t> no onto why I think their addressable market should grow</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10</a:t>
            </a:fld>
            <a:endParaRPr lang="en-US"/>
          </a:p>
        </p:txBody>
      </p:sp>
    </p:spTree>
    <p:extLst>
      <p:ext uri="{BB962C8B-B14F-4D97-AF65-F5344CB8AC3E}">
        <p14:creationId xmlns:p14="http://schemas.microsoft.com/office/powerpoint/2010/main" val="215645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as I</a:t>
            </a:r>
            <a:r>
              <a:rPr lang="en-US" baseline="0" dirty="0" smtClean="0"/>
              <a:t> mentioned, Federal Acquisitions Regulations have this consideration called “Organizational Conflicts”</a:t>
            </a:r>
          </a:p>
          <a:p>
            <a:r>
              <a:rPr lang="en-US" baseline="0" dirty="0" smtClean="0"/>
              <a:t>An Organizational Conflict is when a company is advising the </a:t>
            </a:r>
            <a:r>
              <a:rPr lang="en-US" baseline="0" dirty="0" err="1" smtClean="0"/>
              <a:t>govt</a:t>
            </a:r>
            <a:r>
              <a:rPr lang="en-US" baseline="0" dirty="0" smtClean="0"/>
              <a:t> on a project where another part of the company may be a supplier.</a:t>
            </a:r>
          </a:p>
          <a:p>
            <a:r>
              <a:rPr lang="en-US" baseline="0" dirty="0" smtClean="0"/>
              <a:t>The conflict of interest rules have existed for a while but were strengthened in 2011.</a:t>
            </a:r>
          </a:p>
          <a:p>
            <a:r>
              <a:rPr lang="en-US" baseline="0" dirty="0" smtClean="0"/>
              <a:t>Where as before it was more of a grey area, now the guidelines say that the </a:t>
            </a:r>
            <a:r>
              <a:rPr lang="en-US" baseline="0" dirty="0" err="1" smtClean="0"/>
              <a:t>govt</a:t>
            </a:r>
            <a:r>
              <a:rPr lang="en-US" baseline="0" dirty="0" smtClean="0"/>
              <a:t> should seek first to avoid conflicts if possible, making it much more difficult to win business as an advisor with conflicts of interest</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now,</a:t>
            </a:r>
            <a:r>
              <a:rPr lang="en-US" baseline="0" dirty="0" smtClean="0"/>
              <a:t> a</a:t>
            </a:r>
            <a:r>
              <a:rPr lang="en-US" dirty="0" smtClean="0"/>
              <a:t>s a separate company, Engility</a:t>
            </a:r>
            <a:r>
              <a:rPr lang="en-US" baseline="0" dirty="0" smtClean="0"/>
              <a:t> will not have this constraint. They can now bid on any and all projects.</a:t>
            </a:r>
            <a:br>
              <a:rPr lang="en-US" baseline="0" dirty="0" smtClean="0"/>
            </a:br>
            <a:r>
              <a:rPr lang="en-US" baseline="0" dirty="0" smtClean="0"/>
              <a:t>The result is that their addressable market should grow significantly over time as contracts come up for renewal. </a:t>
            </a:r>
          </a:p>
          <a:p>
            <a:r>
              <a:rPr lang="en-US" baseline="0" dirty="0" smtClean="0"/>
              <a:t>What management has estimated is that their addressable market will go from about 15 billion to 21 billion over a period of three years.</a:t>
            </a:r>
          </a:p>
          <a:p>
            <a:r>
              <a:rPr lang="en-US" baseline="0" dirty="0" smtClean="0"/>
              <a:t>Obviously they won’t win all of this business, but I definitely think it serves as a large tailwind.</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a:t>
            </a:r>
            <a:r>
              <a:rPr lang="en-US" baseline="0" dirty="0" smtClean="0"/>
              <a:t> second benefit to the spinoff is Engility’s new low price strategy.</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13</a:t>
            </a:fld>
            <a:endParaRPr lang="en-US"/>
          </a:p>
        </p:txBody>
      </p:sp>
    </p:spTree>
    <p:extLst>
      <p:ext uri="{BB962C8B-B14F-4D97-AF65-F5344CB8AC3E}">
        <p14:creationId xmlns:p14="http://schemas.microsoft.com/office/powerpoint/2010/main" val="215645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all know from the daily news stories</a:t>
            </a:r>
            <a:r>
              <a:rPr lang="en-US" baseline="0" dirty="0" smtClean="0"/>
              <a:t> on the sequester, it’s not</a:t>
            </a:r>
            <a:r>
              <a:rPr lang="en-US" dirty="0" smtClean="0"/>
              <a:t> a secret that the</a:t>
            </a:r>
            <a:r>
              <a:rPr lang="en-US" baseline="0" dirty="0" smtClean="0"/>
              <a:t> </a:t>
            </a:r>
            <a:r>
              <a:rPr lang="en-US" baseline="0" dirty="0" err="1" smtClean="0"/>
              <a:t>govt</a:t>
            </a:r>
            <a:r>
              <a:rPr lang="en-US" baseline="0" dirty="0" smtClean="0"/>
              <a:t> budget as a whole and the defense budget in particular is increasingly coming under pressure</a:t>
            </a:r>
          </a:p>
          <a:p>
            <a:r>
              <a:rPr lang="en-US" baseline="0" dirty="0" smtClean="0"/>
              <a:t>One result is that the defense department is increasingly focused on price in determining contract winners, and placing less emphasis on past performance</a:t>
            </a:r>
          </a:p>
          <a:p>
            <a:r>
              <a:rPr lang="en-US" baseline="0" dirty="0" smtClean="0"/>
              <a:t>Two good examples of this trend are the better buying 2.0 memo, and the move toward low-price technically acceptable contracting.</a:t>
            </a:r>
          </a:p>
          <a:p>
            <a:r>
              <a:rPr lang="en-US" baseline="0" dirty="0" smtClean="0"/>
              <a:t>The better buying 2.0 memo was released in late 2012 and detailed a bunch of different ways the DoD was going to try to save money</a:t>
            </a:r>
          </a:p>
          <a:p>
            <a:r>
              <a:rPr lang="en-US" baseline="0" dirty="0" smtClean="0"/>
              <a:t>Also something called low price technically acceptable contracting has emerged, where price is the only factor considered after an initial determination that bids meet the technical specifications</a:t>
            </a:r>
          </a:p>
          <a:p>
            <a:r>
              <a:rPr lang="en-US" baseline="0" dirty="0" smtClean="0"/>
              <a:t>So while every customer always wants to save money, I think the defense industry is particularly ripe for disruption from a price and value-focused business model</a:t>
            </a:r>
          </a:p>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14</a:t>
            </a:fld>
            <a:endParaRPr lang="en-US"/>
          </a:p>
        </p:txBody>
      </p:sp>
    </p:spTree>
    <p:extLst>
      <p:ext uri="{BB962C8B-B14F-4D97-AF65-F5344CB8AC3E}">
        <p14:creationId xmlns:p14="http://schemas.microsoft.com/office/powerpoint/2010/main" val="57252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reason that their price disruptive strategy may be poised to work well is that it appears</a:t>
            </a:r>
            <a:r>
              <a:rPr lang="en-US" baseline="0" dirty="0" smtClean="0"/>
              <a:t> to be the exact opposite of what a lot of their competitors are doing</a:t>
            </a:r>
            <a:endParaRPr lang="en-US" dirty="0" smtClean="0"/>
          </a:p>
          <a:p>
            <a:r>
              <a:rPr lang="en-US" baseline="0" dirty="0" smtClean="0"/>
              <a:t>Most of their competitors focused on moving up the value chain, towards perceived higher growth segments like cyber, healthcare IT, etc. </a:t>
            </a:r>
          </a:p>
          <a:p>
            <a:r>
              <a:rPr lang="en-US" baseline="0" dirty="0" smtClean="0"/>
              <a:t>You can see examples of this in the two slides below.</a:t>
            </a:r>
          </a:p>
          <a:p>
            <a:r>
              <a:rPr lang="en-US" baseline="0" dirty="0" smtClean="0"/>
              <a:t>What this does is it raises these competitors indirect cost, like R&amp;D.</a:t>
            </a:r>
          </a:p>
          <a:p>
            <a:r>
              <a:rPr lang="en-US" baseline="0" dirty="0" smtClean="0"/>
              <a:t>This is allowing Engility to come to market with bids </a:t>
            </a:r>
            <a:r>
              <a:rPr lang="en-US" baseline="0" dirty="0" err="1" smtClean="0"/>
              <a:t>tthat</a:t>
            </a:r>
            <a:r>
              <a:rPr lang="en-US" baseline="0" dirty="0" smtClean="0"/>
              <a:t> are 12-15% below their competition.</a:t>
            </a:r>
          </a:p>
          <a:p>
            <a:r>
              <a:rPr lang="en-US" baseline="0" dirty="0" smtClean="0"/>
              <a:t>I think this price advantage should work well with the defense departments increasing focus on on price, and should allow Engility to unseat incumbents on contracts and take market share over time. </a:t>
            </a:r>
          </a:p>
        </p:txBody>
      </p:sp>
      <p:sp>
        <p:nvSpPr>
          <p:cNvPr id="4" name="Slide Number Placeholder 3"/>
          <p:cNvSpPr>
            <a:spLocks noGrp="1"/>
          </p:cNvSpPr>
          <p:nvPr>
            <p:ph type="sldNum" sz="quarter" idx="10"/>
          </p:nvPr>
        </p:nvSpPr>
        <p:spPr/>
        <p:txBody>
          <a:bodyPr/>
          <a:lstStyle/>
          <a:p>
            <a:fld id="{CCF582FB-EA15-9C42-9427-14E97F0EE716}" type="slidenum">
              <a:rPr lang="en-US" smtClean="0"/>
              <a:pPr/>
              <a:t>15</a:t>
            </a:fld>
            <a:endParaRPr lang="en-US"/>
          </a:p>
        </p:txBody>
      </p:sp>
    </p:spTree>
    <p:extLst>
      <p:ext uri="{BB962C8B-B14F-4D97-AF65-F5344CB8AC3E}">
        <p14:creationId xmlns:p14="http://schemas.microsoft.com/office/powerpoint/2010/main" val="405789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Now</a:t>
            </a:r>
            <a:r>
              <a:rPr lang="en-US" baseline="0" dirty="0" smtClean="0"/>
              <a:t> I will discuss the cost cutting efforts they have undertaken to enable these low prices</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16</a:t>
            </a:fld>
            <a:endParaRPr lang="en-US"/>
          </a:p>
        </p:txBody>
      </p:sp>
    </p:spTree>
    <p:extLst>
      <p:ext uri="{BB962C8B-B14F-4D97-AF65-F5344CB8AC3E}">
        <p14:creationId xmlns:p14="http://schemas.microsoft.com/office/powerpoint/2010/main" val="215645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 spinoff, Engility was able to take a fresh look at their cost structure. </a:t>
            </a:r>
          </a:p>
          <a:p>
            <a:r>
              <a:rPr lang="en-US" baseline="0" dirty="0" smtClean="0"/>
              <a:t>They decided that they </a:t>
            </a:r>
            <a:r>
              <a:rPr lang="en-US" baseline="0" dirty="0" err="1" smtClean="0"/>
              <a:t>didn</a:t>
            </a:r>
            <a:r>
              <a:rPr lang="fr-FR" baseline="0" dirty="0" smtClean="0"/>
              <a:t>’</a:t>
            </a:r>
            <a:r>
              <a:rPr lang="en-US" baseline="0" dirty="0" smtClean="0"/>
              <a:t>t need nearly as many business units, and could use consolidation to significantly cut costs. </a:t>
            </a:r>
          </a:p>
          <a:p>
            <a:r>
              <a:rPr lang="en-US" baseline="0" dirty="0" smtClean="0"/>
              <a:t>They moved from 7 business units to 3 business units , and have cut a lot of the indirect costs that were duplicated between the units such as </a:t>
            </a:r>
            <a:r>
              <a:rPr lang="en-US" baseline="0" dirty="0" err="1" smtClean="0"/>
              <a:t>accoutning</a:t>
            </a:r>
            <a:r>
              <a:rPr lang="en-US" baseline="0" dirty="0" smtClean="0"/>
              <a:t>, HR, IT, etc.</a:t>
            </a:r>
          </a:p>
          <a:p>
            <a:r>
              <a:rPr lang="en-US" baseline="0" dirty="0" smtClean="0"/>
              <a:t>They made these moves in Q4 or last year. </a:t>
            </a:r>
          </a:p>
          <a:p>
            <a:endParaRPr lang="en-US" baseline="0" dirty="0" smtClean="0"/>
          </a:p>
        </p:txBody>
      </p:sp>
      <p:sp>
        <p:nvSpPr>
          <p:cNvPr id="4" name="Slide Number Placeholder 3"/>
          <p:cNvSpPr>
            <a:spLocks noGrp="1"/>
          </p:cNvSpPr>
          <p:nvPr>
            <p:ph type="sldNum" sz="quarter" idx="10"/>
          </p:nvPr>
        </p:nvSpPr>
        <p:spPr/>
        <p:txBody>
          <a:bodyPr/>
          <a:lstStyle/>
          <a:p>
            <a:fld id="{CCF582FB-EA15-9C42-9427-14E97F0EE716}" type="slidenum">
              <a:rPr lang="en-US" smtClean="0"/>
              <a:pPr/>
              <a:t>17</a:t>
            </a:fld>
            <a:endParaRPr lang="en-US"/>
          </a:p>
        </p:txBody>
      </p:sp>
    </p:spTree>
    <p:extLst>
      <p:ext uri="{BB962C8B-B14F-4D97-AF65-F5344CB8AC3E}">
        <p14:creationId xmlns:p14="http://schemas.microsoft.com/office/powerpoint/2010/main" val="253843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we see how drastic the results have been. </a:t>
            </a:r>
          </a:p>
          <a:p>
            <a:r>
              <a:rPr lang="en-US" baseline="0" dirty="0" smtClean="0"/>
              <a:t>They cut 40% of headcount and infrastructure costs by 26%.</a:t>
            </a:r>
          </a:p>
          <a:p>
            <a:r>
              <a:rPr lang="en-US" baseline="0" dirty="0" smtClean="0"/>
              <a:t>This resulted in about a 55% decrease in indirect costs </a:t>
            </a:r>
            <a:r>
              <a:rPr lang="en-US" baseline="0" dirty="0" err="1" smtClean="0"/>
              <a:t>QoQ</a:t>
            </a:r>
            <a:r>
              <a:rPr lang="en-US" baseline="0" dirty="0" smtClean="0"/>
              <a:t>.</a:t>
            </a:r>
          </a:p>
          <a:p>
            <a:r>
              <a:rPr lang="en-US" baseline="0" dirty="0" smtClean="0"/>
              <a:t>The full year costs will be more like 40 or 45%, but still huge cost savings.</a:t>
            </a:r>
          </a:p>
          <a:p>
            <a:r>
              <a:rPr lang="en-US" baseline="0" dirty="0" smtClean="0"/>
              <a:t>These cost cuts should allow Engility to continue their price advantage as well as letting some flow to the bottom line. </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18</a:t>
            </a:fld>
            <a:endParaRPr lang="en-US"/>
          </a:p>
        </p:txBody>
      </p:sp>
    </p:spTree>
    <p:extLst>
      <p:ext uri="{BB962C8B-B14F-4D97-AF65-F5344CB8AC3E}">
        <p14:creationId xmlns:p14="http://schemas.microsoft.com/office/powerpoint/2010/main" val="253843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issue,</a:t>
            </a:r>
            <a:r>
              <a:rPr lang="en-US" baseline="0" dirty="0" smtClean="0"/>
              <a:t> which is independent of the spinoff, is the potential for a working capital release</a:t>
            </a:r>
          </a:p>
          <a:p>
            <a:r>
              <a:rPr lang="en-US" dirty="0" smtClean="0"/>
              <a:t>Receivables balance simply too high for their</a:t>
            </a:r>
            <a:r>
              <a:rPr lang="en-US" baseline="0" dirty="0" smtClean="0"/>
              <a:t> new level of business</a:t>
            </a:r>
          </a:p>
          <a:p>
            <a:r>
              <a:rPr lang="en-US" baseline="0" dirty="0" smtClean="0"/>
              <a:t>In many industries, this would be a sign that they might be increasing credit to their customers in an effort to boost otherwise poor sales. Or they might be assets that would be eventually written off as bad debts.</a:t>
            </a:r>
          </a:p>
          <a:p>
            <a:r>
              <a:rPr lang="en-US" baseline="0" dirty="0" smtClean="0"/>
              <a:t>However, given that their customer is the department of defense, and will almost certainly pay their bills, I think there is a high potential for a reversal.</a:t>
            </a:r>
          </a:p>
          <a:p>
            <a:r>
              <a:rPr lang="en-US" baseline="0" dirty="0" smtClean="0"/>
              <a:t>I think it is quite likely that over time, we will see their DSO’s move to the industry median of about 75, which would release $80m dollars.</a:t>
            </a:r>
          </a:p>
          <a:p>
            <a:r>
              <a:rPr lang="en-US" baseline="0" dirty="0" smtClean="0"/>
              <a:t>This is quite large relative to a market cap of less than $500m. </a:t>
            </a:r>
          </a:p>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19</a:t>
            </a:fld>
            <a:endParaRPr lang="en-US"/>
          </a:p>
        </p:txBody>
      </p:sp>
    </p:spTree>
    <p:extLst>
      <p:ext uri="{BB962C8B-B14F-4D97-AF65-F5344CB8AC3E}">
        <p14:creationId xmlns:p14="http://schemas.microsoft.com/office/powerpoint/2010/main" val="321869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 quick look at why spinoffs</a:t>
            </a:r>
            <a:r>
              <a:rPr lang="en-US" baseline="0" dirty="0" smtClean="0"/>
              <a:t> are interesting in general</a:t>
            </a:r>
          </a:p>
          <a:p>
            <a:r>
              <a:rPr lang="en-US" baseline="0" dirty="0" smtClean="0"/>
              <a:t>The reason is, they outperform.</a:t>
            </a:r>
          </a:p>
          <a:p>
            <a:r>
              <a:rPr lang="en-US" baseline="0" dirty="0" smtClean="0"/>
              <a:t>The typical outperformance is about 25% over a period of two years or so.</a:t>
            </a:r>
          </a:p>
          <a:p>
            <a:r>
              <a:rPr lang="en-US" baseline="0" dirty="0" smtClean="0"/>
              <a:t>There are a number of theories as to why spinoffs business tends to improve.</a:t>
            </a:r>
          </a:p>
          <a:p>
            <a:r>
              <a:rPr lang="en-US" baseline="0" dirty="0" smtClean="0"/>
              <a:t>They include management focus, ability to change the cost structure, the freedom to change business models, and the ability to us the new stock in both compensation and acquisitions.</a:t>
            </a:r>
          </a:p>
          <a:p>
            <a:r>
              <a:rPr lang="en-US" baseline="0" dirty="0" smtClean="0"/>
              <a:t>There are also a few reasons why investors may be uninterested in the stocks in the short term.</a:t>
            </a:r>
          </a:p>
          <a:p>
            <a:r>
              <a:rPr lang="en-US" baseline="0" dirty="0" smtClean="0"/>
              <a:t>They are often a lot smaller in size, and or are in a different industry. This means that certain funds may be simply unable to hold the new stocks.</a:t>
            </a:r>
          </a:p>
          <a:p>
            <a:r>
              <a:rPr lang="en-US" baseline="0" dirty="0" smtClean="0"/>
              <a:t>Smaller size and industry changes also often result in a lack of analyst coverage.</a:t>
            </a:r>
          </a:p>
          <a:p>
            <a:r>
              <a:rPr lang="en-US" baseline="0" dirty="0" smtClean="0"/>
              <a:t>I think this analyst and investor disinterest potentially leads to undervaluation. </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2</a:t>
            </a:fld>
            <a:endParaRPr lang="en-US"/>
          </a:p>
        </p:txBody>
      </p:sp>
    </p:spTree>
    <p:extLst>
      <p:ext uri="{BB962C8B-B14F-4D97-AF65-F5344CB8AC3E}">
        <p14:creationId xmlns:p14="http://schemas.microsoft.com/office/powerpoint/2010/main" val="66275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a few</a:t>
            </a:r>
            <a:r>
              <a:rPr lang="en-US" baseline="0" dirty="0" smtClean="0"/>
              <a:t> scenarios that I think are plausible. </a:t>
            </a:r>
          </a:p>
          <a:p>
            <a:r>
              <a:rPr lang="en-US" baseline="0" dirty="0" smtClean="0"/>
              <a:t>There’s a lot of stuff here, but basically my upside case gives Engility on partial credit for some of the business improvements I’ve talked about, whereas the upside case gives them closer to full credit. </a:t>
            </a:r>
          </a:p>
          <a:p>
            <a:r>
              <a:rPr lang="en-US" baseline="0" dirty="0" smtClean="0"/>
              <a:t>Both cases incorporate an expansion in the multiple.</a:t>
            </a:r>
          </a:p>
          <a:p>
            <a:r>
              <a:rPr lang="en-US" baseline="0" dirty="0" smtClean="0"/>
              <a:t>My base case is is for the stock to move into the mid 30s and I think the upside is to the mid to upper forties.</a:t>
            </a:r>
          </a:p>
          <a:p>
            <a:r>
              <a:rPr lang="en-US" baseline="0" dirty="0" smtClean="0"/>
              <a:t>Even if things get really bad, and it turns out that a greater than expected portion of the revenues go away with the ending of the Afghanistan war, I think the stock is pretty unlikely to be worth less than $20. </a:t>
            </a:r>
          </a:p>
          <a:p>
            <a:r>
              <a:rPr lang="en-US" baseline="0" dirty="0" smtClean="0"/>
              <a:t>So your downside at $27 or $28 is not so large. </a:t>
            </a:r>
          </a:p>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deeper look at</a:t>
            </a:r>
            <a:r>
              <a:rPr lang="en-US" baseline="0" dirty="0" smtClean="0"/>
              <a:t> the base case forecast.</a:t>
            </a:r>
          </a:p>
          <a:p>
            <a:r>
              <a:rPr lang="en-US" baseline="0" dirty="0" smtClean="0"/>
              <a:t>What it assumes is that the non-OCO revenues grow somewhat with the new addressable market and new pricing strategy.</a:t>
            </a:r>
          </a:p>
          <a:p>
            <a:r>
              <a:rPr lang="en-US" baseline="0" dirty="0" smtClean="0"/>
              <a:t>My projections are slightly more </a:t>
            </a:r>
            <a:r>
              <a:rPr lang="en-US" baseline="0" dirty="0" err="1" smtClean="0"/>
              <a:t>conservaitve</a:t>
            </a:r>
            <a:r>
              <a:rPr lang="en-US" baseline="0" dirty="0" smtClean="0"/>
              <a:t> than </a:t>
            </a:r>
            <a:r>
              <a:rPr lang="en-US" baseline="0" dirty="0" err="1" smtClean="0"/>
              <a:t>Stifel</a:t>
            </a:r>
            <a:r>
              <a:rPr lang="en-US" baseline="0" dirty="0" smtClean="0"/>
              <a:t>, which also projects slowly increasing revenues over the period.</a:t>
            </a:r>
          </a:p>
          <a:p>
            <a:r>
              <a:rPr lang="en-US" baseline="0" dirty="0" smtClean="0"/>
              <a:t>The bottom chart shows how the working capital release of $40m results in a lot of cash flow up front.</a:t>
            </a:r>
          </a:p>
          <a:p>
            <a:r>
              <a:rPr lang="en-US" baseline="0" dirty="0" smtClean="0"/>
              <a:t>However even in the out years, if they can in fact stabilize the business as I’m projecting, they should be producing &gt;$4 in FCF per year. </a:t>
            </a:r>
          </a:p>
        </p:txBody>
      </p:sp>
      <p:sp>
        <p:nvSpPr>
          <p:cNvPr id="4" name="Slide Number Placeholder 3"/>
          <p:cNvSpPr>
            <a:spLocks noGrp="1"/>
          </p:cNvSpPr>
          <p:nvPr>
            <p:ph type="sldNum" sz="quarter" idx="10"/>
          </p:nvPr>
        </p:nvSpPr>
        <p:spPr/>
        <p:txBody>
          <a:bodyPr/>
          <a:lstStyle/>
          <a:p>
            <a:fld id="{CCF582FB-EA15-9C42-9427-14E97F0EE71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23</a:t>
            </a:fld>
            <a:endParaRPr lang="en-US"/>
          </a:p>
        </p:txBody>
      </p:sp>
    </p:spTree>
    <p:extLst>
      <p:ext uri="{BB962C8B-B14F-4D97-AF65-F5344CB8AC3E}">
        <p14:creationId xmlns:p14="http://schemas.microsoft.com/office/powerpoint/2010/main" val="67356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Weighted average life of 4</a:t>
            </a:r>
            <a:r>
              <a:rPr lang="en-US" baseline="0" dirty="0" smtClean="0"/>
              <a:t> years</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24</a:t>
            </a:fld>
            <a:endParaRPr lang="en-US"/>
          </a:p>
        </p:txBody>
      </p:sp>
    </p:spTree>
    <p:extLst>
      <p:ext uri="{BB962C8B-B14F-4D97-AF65-F5344CB8AC3E}">
        <p14:creationId xmlns:p14="http://schemas.microsoft.com/office/powerpoint/2010/main" val="12684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history of defense contractors spinning off their service biz due to OCI concerns</a:t>
            </a:r>
          </a:p>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3</a:t>
            </a:fld>
            <a:endParaRPr lang="en-US"/>
          </a:p>
        </p:txBody>
      </p:sp>
    </p:spTree>
    <p:extLst>
      <p:ext uri="{BB962C8B-B14F-4D97-AF65-F5344CB8AC3E}">
        <p14:creationId xmlns:p14="http://schemas.microsoft.com/office/powerpoint/2010/main" val="379748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a</a:t>
            </a:r>
            <a:r>
              <a:rPr lang="en-US" baseline="0" dirty="0" smtClean="0"/>
              <a:t> little more on why they wanted to spin off Engility</a:t>
            </a:r>
          </a:p>
          <a:p>
            <a:r>
              <a:rPr lang="en-US" baseline="0" dirty="0" smtClean="0"/>
              <a:t>As I mentioned, Engility’s revenues were declining primarily due to a decrease in funding for the Iraq and Afghanistan wars as those are wound down. </a:t>
            </a:r>
          </a:p>
          <a:p>
            <a:r>
              <a:rPr lang="en-US" baseline="0" dirty="0" smtClean="0"/>
              <a:t>So spinning off Engility reduced that exposure. </a:t>
            </a:r>
          </a:p>
          <a:p>
            <a:r>
              <a:rPr lang="en-US" baseline="0" dirty="0" smtClean="0"/>
              <a:t>Relatedly, it improved the optics of there income statement, resulting in revenues that were basically flat, as opposed to down a billion. </a:t>
            </a:r>
          </a:p>
          <a:p>
            <a:r>
              <a:rPr lang="en-US" baseline="0" dirty="0" smtClean="0"/>
              <a:t>Finally, Engility’s business was constrained as a part of L-3. I’ll get more into this later but Federal Regulations make it tough for firms to advise the </a:t>
            </a:r>
            <a:r>
              <a:rPr lang="en-US" baseline="0" dirty="0" err="1" smtClean="0"/>
              <a:t>govt</a:t>
            </a:r>
            <a:r>
              <a:rPr lang="en-US" baseline="0" dirty="0" smtClean="0"/>
              <a:t> when there is a conflict of interest, such as your parent company being a potential supplier on the project you are advising.</a:t>
            </a:r>
          </a:p>
          <a:p>
            <a:r>
              <a:rPr lang="en-US" baseline="0" dirty="0" smtClean="0"/>
              <a:t>For all these reasons, they spun it off in June 2012. The combined firm was named Engility which is a combo of Agility and Engineering.</a:t>
            </a:r>
          </a:p>
        </p:txBody>
      </p:sp>
      <p:sp>
        <p:nvSpPr>
          <p:cNvPr id="4" name="Slide Number Placeholder 3"/>
          <p:cNvSpPr>
            <a:spLocks noGrp="1"/>
          </p:cNvSpPr>
          <p:nvPr>
            <p:ph type="sldNum" sz="quarter" idx="10"/>
          </p:nvPr>
        </p:nvSpPr>
        <p:spPr/>
        <p:txBody>
          <a:bodyPr/>
          <a:lstStyle/>
          <a:p>
            <a:fld id="{CCF582FB-EA15-9C42-9427-14E97F0EE716}" type="slidenum">
              <a:rPr lang="en-US" smtClean="0"/>
              <a:pPr/>
              <a:t>4</a:t>
            </a:fld>
            <a:endParaRPr lang="en-US"/>
          </a:p>
        </p:txBody>
      </p:sp>
    </p:spTree>
    <p:extLst>
      <p:ext uri="{BB962C8B-B14F-4D97-AF65-F5344CB8AC3E}">
        <p14:creationId xmlns:p14="http://schemas.microsoft.com/office/powerpoint/2010/main" val="325005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the revenue decline I mentioned, from</a:t>
            </a:r>
            <a:r>
              <a:rPr lang="en-US" baseline="0" dirty="0" smtClean="0"/>
              <a:t> 2.5 to 1.5B</a:t>
            </a:r>
          </a:p>
          <a:p>
            <a:r>
              <a:rPr lang="en-US" baseline="0" dirty="0" smtClean="0"/>
              <a:t>A lot smaller than parent at 480m </a:t>
            </a:r>
            <a:r>
              <a:rPr lang="en-US" baseline="0" dirty="0" err="1" smtClean="0"/>
              <a:t>vs</a:t>
            </a:r>
            <a:r>
              <a:rPr lang="en-US" baseline="0" dirty="0" smtClean="0"/>
              <a:t> 10B</a:t>
            </a:r>
          </a:p>
          <a:p>
            <a:r>
              <a:rPr lang="en-US" baseline="0" dirty="0" smtClean="0"/>
              <a:t>Only two analysts cover it, and one is CRT capital which I’ve never heard of (no offense to anyone from CRT if they are in the room)</a:t>
            </a:r>
          </a:p>
        </p:txBody>
      </p:sp>
      <p:sp>
        <p:nvSpPr>
          <p:cNvPr id="4" name="Slide Number Placeholder 3"/>
          <p:cNvSpPr>
            <a:spLocks noGrp="1"/>
          </p:cNvSpPr>
          <p:nvPr>
            <p:ph type="sldNum" sz="quarter" idx="10"/>
          </p:nvPr>
        </p:nvSpPr>
        <p:spPr/>
        <p:txBody>
          <a:bodyPr/>
          <a:lstStyle/>
          <a:p>
            <a:fld id="{CCF582FB-EA15-9C42-9427-14E97F0EE716}" type="slidenum">
              <a:rPr lang="en-US" smtClean="0"/>
              <a:pPr/>
              <a:t>5</a:t>
            </a:fld>
            <a:endParaRPr lang="en-US"/>
          </a:p>
        </p:txBody>
      </p:sp>
    </p:spTree>
    <p:extLst>
      <p:ext uri="{BB962C8B-B14F-4D97-AF65-F5344CB8AC3E}">
        <p14:creationId xmlns:p14="http://schemas.microsoft.com/office/powerpoint/2010/main" val="64106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we have here is</a:t>
            </a:r>
            <a:r>
              <a:rPr lang="en-US" baseline="0" dirty="0" smtClean="0"/>
              <a:t> an orphaned stock.</a:t>
            </a:r>
          </a:p>
          <a:p>
            <a:r>
              <a:rPr lang="en-US" baseline="0" dirty="0" smtClean="0"/>
              <a:t>Its tiny relative to its parent, only $480m </a:t>
            </a:r>
            <a:r>
              <a:rPr lang="en-US" baseline="0" dirty="0" err="1" smtClean="0"/>
              <a:t>vs</a:t>
            </a:r>
            <a:r>
              <a:rPr lang="en-US" baseline="0" dirty="0" smtClean="0"/>
              <a:t> $10B</a:t>
            </a:r>
          </a:p>
          <a:p>
            <a:r>
              <a:rPr lang="en-US" baseline="0" dirty="0" smtClean="0"/>
              <a:t>Only two analysts cover it</a:t>
            </a:r>
          </a:p>
          <a:p>
            <a:r>
              <a:rPr lang="en-US" baseline="0" dirty="0" smtClean="0"/>
              <a:t>Sales are declining and not particularly high margin</a:t>
            </a:r>
          </a:p>
          <a:p>
            <a:r>
              <a:rPr lang="en-US" baseline="0" dirty="0" smtClean="0"/>
              <a:t>And of course there are the general defense budget fears</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6</a:t>
            </a:fld>
            <a:endParaRPr lang="en-US"/>
          </a:p>
        </p:txBody>
      </p:sp>
    </p:spTree>
    <p:extLst>
      <p:ext uri="{BB962C8B-B14F-4D97-AF65-F5344CB8AC3E}">
        <p14:creationId xmlns:p14="http://schemas.microsoft.com/office/powerpoint/2010/main" val="91863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is reflected in its multiple</a:t>
            </a:r>
          </a:p>
          <a:p>
            <a:r>
              <a:rPr lang="en-US" dirty="0" smtClean="0"/>
              <a:t>Defense</a:t>
            </a:r>
            <a:r>
              <a:rPr lang="en-US" baseline="0" dirty="0" smtClean="0"/>
              <a:t> industry as a whole is pretty cheap over sequester fears and the wind down of the wars</a:t>
            </a:r>
          </a:p>
          <a:p>
            <a:r>
              <a:rPr lang="en-US" baseline="0" dirty="0" smtClean="0"/>
              <a:t>But Engility trades the cheapest of the industry, at &lt;8x FCF</a:t>
            </a:r>
            <a:endParaRPr lang="en-US" dirty="0" smtClean="0"/>
          </a:p>
        </p:txBody>
      </p:sp>
      <p:sp>
        <p:nvSpPr>
          <p:cNvPr id="4" name="Slide Number Placeholder 3"/>
          <p:cNvSpPr>
            <a:spLocks noGrp="1"/>
          </p:cNvSpPr>
          <p:nvPr>
            <p:ph type="sldNum" sz="quarter" idx="10"/>
          </p:nvPr>
        </p:nvSpPr>
        <p:spPr/>
        <p:txBody>
          <a:bodyPr/>
          <a:lstStyle/>
          <a:p>
            <a:fld id="{CCF582FB-EA15-9C42-9427-14E97F0EE716}" type="slidenum">
              <a:rPr lang="en-US" smtClean="0"/>
              <a:pPr/>
              <a:t>7</a:t>
            </a:fld>
            <a:endParaRPr lang="en-US"/>
          </a:p>
        </p:txBody>
      </p:sp>
    </p:spTree>
    <p:extLst>
      <p:ext uri="{BB962C8B-B14F-4D97-AF65-F5344CB8AC3E}">
        <p14:creationId xmlns:p14="http://schemas.microsoft.com/office/powerpoint/2010/main" val="132191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onto their business</a:t>
            </a:r>
          </a:p>
          <a:p>
            <a:r>
              <a:rPr lang="en-US" baseline="0" dirty="0" smtClean="0"/>
              <a:t>Engility’s business is broken into two segments, Professional support and mission support</a:t>
            </a:r>
          </a:p>
          <a:p>
            <a:r>
              <a:rPr lang="en-US" baseline="0" dirty="0" smtClean="0"/>
              <a:t>Professional support is the technical advisory side, and mission support tends to be the international work, and includes most of the war-related revenues.</a:t>
            </a:r>
          </a:p>
          <a:p>
            <a:r>
              <a:rPr lang="en-US" baseline="0" dirty="0" smtClean="0"/>
              <a:t>What management says is that after the decline in revenues over the last few years, only about 300m in overseas </a:t>
            </a:r>
            <a:r>
              <a:rPr lang="en-US" baseline="0" dirty="0" err="1" smtClean="0"/>
              <a:t>contigency</a:t>
            </a:r>
            <a:r>
              <a:rPr lang="en-US" baseline="0" dirty="0" smtClean="0"/>
              <a:t> operations (OCO) funded revenues remains</a:t>
            </a:r>
          </a:p>
          <a:p>
            <a:r>
              <a:rPr lang="en-US" baseline="0" dirty="0" smtClean="0"/>
              <a:t>	100m is troop dependent	</a:t>
            </a:r>
          </a:p>
          <a:p>
            <a:r>
              <a:rPr lang="en-US" baseline="0" dirty="0" smtClean="0"/>
              <a:t>	100m for supporting systems that should remain in place</a:t>
            </a:r>
          </a:p>
          <a:p>
            <a:r>
              <a:rPr lang="en-US" baseline="0" dirty="0" smtClean="0"/>
              <a:t>	100m “we believe will continue to be funded”</a:t>
            </a:r>
          </a:p>
          <a:p>
            <a:endParaRPr lang="en-US" baseline="0" dirty="0" smtClean="0"/>
          </a:p>
          <a:p>
            <a:endParaRPr lang="en-US" baseline="0" dirty="0" smtClean="0"/>
          </a:p>
          <a:p>
            <a:endParaRPr lang="en-US" baseline="0" dirty="0" smtClean="0"/>
          </a:p>
          <a:p>
            <a:r>
              <a:rPr lang="en-US" baseline="0" dirty="0" smtClean="0"/>
              <a:t>Super pixelated graphic</a:t>
            </a:r>
          </a:p>
          <a:p>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8</a:t>
            </a:fld>
            <a:endParaRPr lang="en-US"/>
          </a:p>
        </p:txBody>
      </p:sp>
    </p:spTree>
    <p:extLst>
      <p:ext uri="{BB962C8B-B14F-4D97-AF65-F5344CB8AC3E}">
        <p14:creationId xmlns:p14="http://schemas.microsoft.com/office/powerpoint/2010/main" val="251011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few</a:t>
            </a:r>
            <a:r>
              <a:rPr lang="en-US" baseline="0" dirty="0" smtClean="0"/>
              <a:t> reasons to believe that Engility’s business will improve post spin</a:t>
            </a:r>
          </a:p>
          <a:p>
            <a:pPr marL="0" indent="0">
              <a:buNone/>
            </a:pPr>
            <a:r>
              <a:rPr lang="en-US" baseline="0" dirty="0" smtClean="0"/>
              <a:t>For one, it will remove the Conflict of Interest constraint I mentioned earlier and increase their addressable market</a:t>
            </a:r>
          </a:p>
          <a:p>
            <a:pPr marL="0" indent="0">
              <a:buNone/>
            </a:pPr>
            <a:r>
              <a:rPr lang="en-US" baseline="0" dirty="0" smtClean="0"/>
              <a:t>Second it gives them the freedom to execute a new price disruptive strategy, a big part of which is a change in their cost structure </a:t>
            </a:r>
            <a:endParaRPr lang="en-US" dirty="0"/>
          </a:p>
        </p:txBody>
      </p:sp>
      <p:sp>
        <p:nvSpPr>
          <p:cNvPr id="4" name="Slide Number Placeholder 3"/>
          <p:cNvSpPr>
            <a:spLocks noGrp="1"/>
          </p:cNvSpPr>
          <p:nvPr>
            <p:ph type="sldNum" sz="quarter" idx="10"/>
          </p:nvPr>
        </p:nvSpPr>
        <p:spPr/>
        <p:txBody>
          <a:bodyPr/>
          <a:lstStyle/>
          <a:p>
            <a:fld id="{CCF582FB-EA15-9C42-9427-14E97F0EE716}" type="slidenum">
              <a:rPr lang="en-US" smtClean="0"/>
              <a:pPr/>
              <a:t>9</a:t>
            </a:fld>
            <a:endParaRPr lang="en-US"/>
          </a:p>
        </p:txBody>
      </p:sp>
    </p:spTree>
    <p:extLst>
      <p:ext uri="{BB962C8B-B14F-4D97-AF65-F5344CB8AC3E}">
        <p14:creationId xmlns:p14="http://schemas.microsoft.com/office/powerpoint/2010/main" val="215645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pPr/>
              <a:t>6/19/13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pPr/>
              <a:t>6/19/13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pPr/>
              <a:t>6/19/13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78F24D-EB19-4AE0-B015-2BEA6D5224F2}" type="datetimeFigureOut">
              <a:rPr lang="en-US" smtClean="0"/>
              <a:pPr/>
              <a:t>6/19/13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pPr/>
              <a:t>6/19/13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78F24D-EB19-4AE0-B015-2BEA6D5224F2}" type="datetimeFigureOut">
              <a:rPr lang="en-US" smtClean="0"/>
              <a:pPr/>
              <a:t>6/19/13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78F24D-EB19-4AE0-B015-2BEA6D5224F2}" type="datetimeFigureOut">
              <a:rPr lang="en-US" smtClean="0"/>
              <a:pPr/>
              <a:t>6/19/13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78F24D-EB19-4AE0-B015-2BEA6D5224F2}" type="datetimeFigureOut">
              <a:rPr lang="en-US" smtClean="0"/>
              <a:pPr/>
              <a:t>6/19/13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pPr/>
              <a:t>6/19/13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6/19/13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778F24D-EB19-4AE0-B015-2BEA6D5224F2}" type="datetimeFigureOut">
              <a:rPr lang="en-US" smtClean="0"/>
              <a:pPr/>
              <a:t>6/19/13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0D9BD3-E57B-4194-A545-2804EB95D9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778F24D-EB19-4AE0-B015-2BEA6D5224F2}" type="datetimeFigureOut">
              <a:rPr lang="en-US" smtClean="0"/>
              <a:pPr/>
              <a:t>6/19/13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90D9BD3-E57B-4194-A545-2804EB95D97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4400" y="4489938"/>
            <a:ext cx="6519985" cy="605692"/>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spcBef>
                <a:spcPts val="600"/>
              </a:spcBef>
              <a:buClr>
                <a:schemeClr val="bg2">
                  <a:lumMod val="60000"/>
                  <a:lumOff val="40000"/>
                </a:schemeClr>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tx1">
                  <a:lumMod val="75000"/>
                  <a:lumOff val="25000"/>
                </a:schemeClr>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bg2">
                  <a:lumMod val="60000"/>
                  <a:lumOff val="40000"/>
                </a:schemeClr>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tx1">
                  <a:lumMod val="75000"/>
                  <a:lumOff val="25000"/>
                </a:schemeClr>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bg2">
                  <a:lumMod val="60000"/>
                  <a:lumOff val="40000"/>
                </a:schemeClr>
              </a:buClr>
              <a:buFont typeface="Arial" pitchFamily="34" charset="0"/>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1">
                  <a:lumMod val="75000"/>
                  <a:lumOff val="25000"/>
                </a:schemeClr>
              </a:buClr>
              <a:buFont typeface="Arial" pitchFamily="34" charset="0"/>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bg2">
                  <a:lumMod val="60000"/>
                  <a:lumOff val="40000"/>
                </a:schemeClr>
              </a:buClr>
              <a:buFont typeface="Arial" pitchFamily="34" charset="0"/>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lumMod val="75000"/>
                  <a:lumOff val="25000"/>
                </a:schemeClr>
              </a:buClr>
              <a:buFont typeface="Arial" pitchFamily="34" charset="0"/>
              <a:buNone/>
              <a:defRPr lang="en-US" sz="1800" kern="1200">
                <a:solidFill>
                  <a:schemeClr val="tx1">
                    <a:tint val="75000"/>
                  </a:schemeClr>
                </a:solidFill>
                <a:latin typeface="+mn-lt"/>
                <a:ea typeface="+mn-ea"/>
                <a:cs typeface="+mn-cs"/>
              </a:defRPr>
            </a:lvl9pPr>
          </a:lstStyle>
          <a:p>
            <a:endParaRPr lang="en-US" dirty="0" smtClean="0"/>
          </a:p>
          <a:p>
            <a:endParaRPr lang="en-US" dirty="0" smtClean="0"/>
          </a:p>
        </p:txBody>
      </p:sp>
      <p:sp>
        <p:nvSpPr>
          <p:cNvPr id="3" name="Title 2"/>
          <p:cNvSpPr>
            <a:spLocks noGrp="1"/>
          </p:cNvSpPr>
          <p:nvPr>
            <p:ph type="ctrTitle"/>
          </p:nvPr>
        </p:nvSpPr>
        <p:spPr/>
        <p:txBody>
          <a:bodyPr/>
          <a:lstStyle/>
          <a:p>
            <a:pPr algn="l"/>
            <a:r>
              <a:rPr lang="en-US" dirty="0" smtClean="0"/>
              <a:t>Engility Corp</a:t>
            </a:r>
            <a:br>
              <a:rPr lang="en-US" dirty="0" smtClean="0"/>
            </a:br>
            <a:r>
              <a:rPr lang="en-US" sz="2000" dirty="0" smtClean="0"/>
              <a:t>A Defense Industry Spinoff</a:t>
            </a:r>
            <a:endParaRPr lang="en-US" sz="2000" dirty="0"/>
          </a:p>
        </p:txBody>
      </p:sp>
      <p:sp>
        <p:nvSpPr>
          <p:cNvPr id="5" name="Subtitle 4"/>
          <p:cNvSpPr>
            <a:spLocks noGrp="1"/>
          </p:cNvSpPr>
          <p:nvPr>
            <p:ph type="subTitle" idx="1"/>
          </p:nvPr>
        </p:nvSpPr>
        <p:spPr>
          <a:xfrm>
            <a:off x="914400" y="3327585"/>
            <a:ext cx="7342188" cy="2716155"/>
          </a:xfrm>
        </p:spPr>
        <p:txBody>
          <a:bodyPr>
            <a:normAutofit/>
          </a:bodyPr>
          <a:lstStyle/>
          <a:p>
            <a:pPr algn="l"/>
            <a:endParaRPr lang="en-US" dirty="0" smtClean="0"/>
          </a:p>
          <a:p>
            <a:pPr algn="l"/>
            <a:endParaRPr lang="en-US" dirty="0"/>
          </a:p>
          <a:p>
            <a:pPr algn="l"/>
            <a:endParaRPr lang="en-US" dirty="0" smtClean="0"/>
          </a:p>
          <a:p>
            <a:pPr algn="l"/>
            <a:endParaRPr lang="en-US" sz="1400" dirty="0"/>
          </a:p>
          <a:p>
            <a:pPr algn="l"/>
            <a:r>
              <a:rPr lang="en-US" sz="1200" dirty="0" smtClean="0"/>
              <a:t>Evan Tindell</a:t>
            </a:r>
          </a:p>
          <a:p>
            <a:pPr algn="l"/>
            <a:r>
              <a:rPr lang="en-US" sz="1200" dirty="0" smtClean="0"/>
              <a:t>Ballentine Capital</a:t>
            </a:r>
          </a:p>
          <a:p>
            <a:r>
              <a:rPr lang="en-US" sz="1200" dirty="0" smtClean="0"/>
              <a:t>etindell@ballentinecap.com</a:t>
            </a:r>
          </a:p>
          <a:p>
            <a:pPr algn="l"/>
            <a:r>
              <a:rPr lang="en-US" sz="1200" dirty="0" smtClean="0"/>
              <a:t>Vail VALUEX 2013</a:t>
            </a:r>
          </a:p>
        </p:txBody>
      </p:sp>
    </p:spTree>
    <p:extLst>
      <p:ext uri="{BB962C8B-B14F-4D97-AF65-F5344CB8AC3E}">
        <p14:creationId xmlns:p14="http://schemas.microsoft.com/office/powerpoint/2010/main" val="11069904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to the spinoff</a:t>
            </a:r>
            <a:endParaRPr lang="en-US" dirty="0"/>
          </a:p>
        </p:txBody>
      </p:sp>
      <p:sp>
        <p:nvSpPr>
          <p:cNvPr id="3" name="Content Placeholder 2"/>
          <p:cNvSpPr>
            <a:spLocks noGrp="1"/>
          </p:cNvSpPr>
          <p:nvPr>
            <p:ph idx="1"/>
          </p:nvPr>
        </p:nvSpPr>
        <p:spPr/>
        <p:txBody>
          <a:bodyPr>
            <a:normAutofit/>
          </a:bodyPr>
          <a:lstStyle/>
          <a:p>
            <a:endParaRPr lang="en-US" sz="2800" dirty="0" smtClean="0"/>
          </a:p>
          <a:p>
            <a:pPr marL="628650" indent="-514350">
              <a:lnSpc>
                <a:spcPct val="150000"/>
              </a:lnSpc>
              <a:buFont typeface="+mj-lt"/>
              <a:buAutoNum type="arabicPeriod"/>
            </a:pPr>
            <a:r>
              <a:rPr lang="en-US" dirty="0" smtClean="0"/>
              <a:t>Larger </a:t>
            </a:r>
            <a:r>
              <a:rPr lang="en-US" sz="3200" dirty="0" smtClean="0"/>
              <a:t>addressable market</a:t>
            </a:r>
          </a:p>
          <a:p>
            <a:pPr marL="628650" indent="-514350">
              <a:lnSpc>
                <a:spcPct val="150000"/>
              </a:lnSpc>
              <a:buFont typeface="+mj-lt"/>
              <a:buAutoNum type="arabicPeriod"/>
            </a:pPr>
            <a:r>
              <a:rPr lang="en-US" sz="3200" dirty="0" smtClean="0"/>
              <a:t>Freedom to pursue low price strategy</a:t>
            </a:r>
          </a:p>
          <a:p>
            <a:pPr marL="628650" indent="-514350">
              <a:lnSpc>
                <a:spcPct val="150000"/>
              </a:lnSpc>
              <a:buFont typeface="+mj-lt"/>
              <a:buAutoNum type="arabicPeriod"/>
            </a:pPr>
            <a:r>
              <a:rPr lang="en-US" sz="3200" dirty="0" smtClean="0"/>
              <a:t>Ability to change cost structure</a:t>
            </a:r>
          </a:p>
          <a:p>
            <a:endParaRPr lang="en-US" sz="2800" dirty="0" smtClean="0"/>
          </a:p>
        </p:txBody>
      </p:sp>
      <p:sp>
        <p:nvSpPr>
          <p:cNvPr id="6" name="Rectangle 5"/>
          <p:cNvSpPr/>
          <p:nvPr/>
        </p:nvSpPr>
        <p:spPr>
          <a:xfrm>
            <a:off x="457200" y="2310476"/>
            <a:ext cx="5587465" cy="78889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2691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08" y="125128"/>
            <a:ext cx="8379992" cy="1339850"/>
          </a:xfrm>
        </p:spPr>
        <p:txBody>
          <a:bodyPr>
            <a:normAutofit/>
          </a:bodyPr>
          <a:lstStyle/>
          <a:p>
            <a:r>
              <a:rPr lang="en-US" dirty="0" smtClean="0"/>
              <a:t>The Addressable Market</a:t>
            </a:r>
            <a:endParaRPr lang="en-US" dirty="0"/>
          </a:p>
        </p:txBody>
      </p:sp>
      <p:sp>
        <p:nvSpPr>
          <p:cNvPr id="3" name="Content Placeholder 2"/>
          <p:cNvSpPr>
            <a:spLocks noGrp="1"/>
          </p:cNvSpPr>
          <p:nvPr>
            <p:ph idx="1"/>
          </p:nvPr>
        </p:nvSpPr>
        <p:spPr>
          <a:xfrm>
            <a:off x="900112" y="1984968"/>
            <a:ext cx="7345363" cy="4299292"/>
          </a:xfrm>
        </p:spPr>
        <p:txBody>
          <a:bodyPr>
            <a:normAutofit lnSpcReduction="10000"/>
          </a:bodyPr>
          <a:lstStyle/>
          <a:p>
            <a:pPr marL="0" indent="0">
              <a:lnSpc>
                <a:spcPct val="110000"/>
              </a:lnSpc>
              <a:buNone/>
            </a:pPr>
            <a:r>
              <a:rPr lang="en-US" sz="2000" b="1" u="sng" dirty="0" smtClean="0"/>
              <a:t>Organizational Conflicts of Interest</a:t>
            </a:r>
          </a:p>
          <a:p>
            <a:pPr lvl="1">
              <a:lnSpc>
                <a:spcPct val="110000"/>
              </a:lnSpc>
            </a:pPr>
            <a:r>
              <a:rPr lang="en-US" sz="2000" dirty="0" smtClean="0"/>
              <a:t>Federal Acquisition Regulations (FAR) restricts ability of advisory firms to work on projects where Parent is supplier</a:t>
            </a:r>
          </a:p>
          <a:p>
            <a:pPr lvl="1">
              <a:lnSpc>
                <a:spcPct val="110000"/>
              </a:lnSpc>
            </a:pPr>
            <a:r>
              <a:rPr lang="en-US" sz="2000" dirty="0" smtClean="0"/>
              <a:t>Rules strengthened in 2011 (emphasis mine):</a:t>
            </a:r>
          </a:p>
          <a:p>
            <a:pPr lvl="1">
              <a:lnSpc>
                <a:spcPct val="110000"/>
              </a:lnSpc>
            </a:pPr>
            <a:endParaRPr lang="en-US" sz="2000" dirty="0"/>
          </a:p>
          <a:p>
            <a:pPr lvl="1">
              <a:lnSpc>
                <a:spcPct val="110000"/>
              </a:lnSpc>
            </a:pPr>
            <a:endParaRPr lang="en-US" sz="2000" dirty="0" smtClean="0"/>
          </a:p>
          <a:p>
            <a:pPr lvl="1">
              <a:lnSpc>
                <a:spcPct val="110000"/>
              </a:lnSpc>
            </a:pPr>
            <a:endParaRPr lang="en-US" sz="2000" dirty="0"/>
          </a:p>
          <a:p>
            <a:pPr lvl="1">
              <a:lnSpc>
                <a:spcPct val="110000"/>
              </a:lnSpc>
            </a:pPr>
            <a:endParaRPr lang="en-US" sz="2000" dirty="0" smtClean="0"/>
          </a:p>
          <a:p>
            <a:pPr marL="457200" lvl="1" indent="0">
              <a:lnSpc>
                <a:spcPct val="110000"/>
              </a:lnSpc>
              <a:buNone/>
            </a:pPr>
            <a:endParaRPr lang="en-US" sz="2000" dirty="0"/>
          </a:p>
          <a:p>
            <a:pPr lvl="1">
              <a:lnSpc>
                <a:spcPct val="110000"/>
              </a:lnSpc>
            </a:pPr>
            <a:endParaRPr lang="en-US" sz="2000" dirty="0" smtClean="0"/>
          </a:p>
          <a:p>
            <a:pPr lvl="1">
              <a:lnSpc>
                <a:spcPct val="110000"/>
              </a:lnSpc>
            </a:pPr>
            <a:r>
              <a:rPr lang="en-US" sz="2000" dirty="0" smtClean="0"/>
              <a:t>Contractors must be granted a waiver if conflicts exist</a:t>
            </a:r>
          </a:p>
          <a:p>
            <a:pPr lvl="2"/>
            <a:endParaRPr lang="en-US" i="1" dirty="0" smtClean="0"/>
          </a:p>
          <a:p>
            <a:endParaRPr lang="en-US" dirty="0" smtClean="0"/>
          </a:p>
        </p:txBody>
      </p:sp>
      <p:sp>
        <p:nvSpPr>
          <p:cNvPr id="5" name="Rectangle 4"/>
          <p:cNvSpPr/>
          <p:nvPr/>
        </p:nvSpPr>
        <p:spPr>
          <a:xfrm>
            <a:off x="1361538" y="3879278"/>
            <a:ext cx="6330180" cy="1169551"/>
          </a:xfrm>
          <a:prstGeom prst="rect">
            <a:avLst/>
          </a:prstGeom>
          <a:ln>
            <a:solidFill>
              <a:schemeClr val="tx1"/>
            </a:solidFill>
          </a:ln>
        </p:spPr>
        <p:txBody>
          <a:bodyPr wrap="square">
            <a:spAutoFit/>
          </a:bodyPr>
          <a:lstStyle/>
          <a:p>
            <a:r>
              <a:rPr lang="en-US" sz="1400" i="1" dirty="0"/>
              <a:t>9.504  Contracting officer responsibilities.</a:t>
            </a:r>
          </a:p>
          <a:p>
            <a:r>
              <a:rPr lang="en-US" sz="1400" i="1" dirty="0" smtClean="0"/>
              <a:t>	(</a:t>
            </a:r>
            <a:r>
              <a:rPr lang="en-US" sz="1400" i="1" dirty="0"/>
              <a:t>1) Identify and evaluate potential organizational conflicts of </a:t>
            </a:r>
            <a:r>
              <a:rPr lang="en-US" sz="1400" i="1" dirty="0" smtClean="0"/>
              <a:t>interest </a:t>
            </a:r>
            <a:r>
              <a:rPr lang="en-US" sz="1400" i="1" dirty="0"/>
              <a:t>as </a:t>
            </a:r>
            <a:r>
              <a:rPr lang="en-US" sz="1400" i="1" dirty="0" smtClean="0"/>
              <a:t>	early </a:t>
            </a:r>
            <a:r>
              <a:rPr lang="en-US" sz="1400" i="1" dirty="0"/>
              <a:t>in the </a:t>
            </a:r>
            <a:r>
              <a:rPr lang="en-US" sz="1400" i="1" dirty="0" smtClean="0"/>
              <a:t>acquisition </a:t>
            </a:r>
            <a:r>
              <a:rPr lang="en-US" sz="1400" i="1" dirty="0"/>
              <a:t>process as possible; and</a:t>
            </a:r>
          </a:p>
          <a:p>
            <a:r>
              <a:rPr lang="en-US" sz="1400" i="1" dirty="0" smtClean="0"/>
              <a:t>	(</a:t>
            </a:r>
            <a:r>
              <a:rPr lang="en-US" sz="1400" i="1" dirty="0"/>
              <a:t>2) </a:t>
            </a:r>
            <a:r>
              <a:rPr lang="en-US" sz="1400" b="1" i="1" dirty="0">
                <a:solidFill>
                  <a:schemeClr val="accent1"/>
                </a:solidFill>
              </a:rPr>
              <a:t>Avoid, neutralize, or mitigate </a:t>
            </a:r>
            <a:r>
              <a:rPr lang="en-US" sz="1400" i="1" dirty="0"/>
              <a:t>significant potential </a:t>
            </a:r>
            <a:r>
              <a:rPr lang="en-US" sz="1400" i="1" dirty="0" smtClean="0"/>
              <a:t>conflicts </a:t>
            </a:r>
            <a:r>
              <a:rPr lang="en-US" sz="1400" i="1" dirty="0"/>
              <a:t>before </a:t>
            </a:r>
            <a:r>
              <a:rPr lang="en-US" sz="1400" i="1" dirty="0" smtClean="0"/>
              <a:t> 	contract </a:t>
            </a:r>
            <a:r>
              <a:rPr lang="en-US" sz="1400" i="1" dirty="0"/>
              <a:t>award.</a:t>
            </a:r>
          </a:p>
        </p:txBody>
      </p:sp>
      <p:sp>
        <p:nvSpPr>
          <p:cNvPr id="6" name="TextBox 5"/>
          <p:cNvSpPr txBox="1"/>
          <p:nvPr/>
        </p:nvSpPr>
        <p:spPr>
          <a:xfrm>
            <a:off x="1453903" y="5332396"/>
            <a:ext cx="184731" cy="369332"/>
          </a:xfrm>
          <a:prstGeom prst="rect">
            <a:avLst/>
          </a:prstGeom>
          <a:noFill/>
        </p:spPr>
        <p:txBody>
          <a:bodyPr wrap="none" rtlCol="0">
            <a:spAutoFit/>
          </a:bodyPr>
          <a:lstStyle/>
          <a:p>
            <a:endParaRPr lang="en-US" dirty="0"/>
          </a:p>
        </p:txBody>
      </p:sp>
      <p:sp>
        <p:nvSpPr>
          <p:cNvPr id="7" name="TextBox 6"/>
          <p:cNvSpPr txBox="1"/>
          <p:nvPr/>
        </p:nvSpPr>
        <p:spPr>
          <a:xfrm>
            <a:off x="1361538" y="5117285"/>
            <a:ext cx="5086649" cy="246221"/>
          </a:xfrm>
          <a:prstGeom prst="rect">
            <a:avLst/>
          </a:prstGeom>
          <a:noFill/>
        </p:spPr>
        <p:txBody>
          <a:bodyPr wrap="none" rtlCol="0">
            <a:spAutoFit/>
          </a:bodyPr>
          <a:lstStyle/>
          <a:p>
            <a:r>
              <a:rPr lang="en-US" sz="1000" i="1" dirty="0" smtClean="0"/>
              <a:t>Federal Acquisition Regulations Subpart 9.5– Organizational Conflicts of Interest</a:t>
            </a:r>
            <a:endParaRPr lang="en-US" sz="1000" i="1" dirty="0"/>
          </a:p>
        </p:txBody>
      </p:sp>
    </p:spTree>
    <p:extLst>
      <p:ext uri="{BB962C8B-B14F-4D97-AF65-F5344CB8AC3E}">
        <p14:creationId xmlns:p14="http://schemas.microsoft.com/office/powerpoint/2010/main" val="33884783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08" y="125128"/>
            <a:ext cx="8379992" cy="1339850"/>
          </a:xfrm>
        </p:spPr>
        <p:txBody>
          <a:bodyPr>
            <a:normAutofit/>
          </a:bodyPr>
          <a:lstStyle/>
          <a:p>
            <a:r>
              <a:rPr lang="en-US" dirty="0" smtClean="0"/>
              <a:t>The Addressable Market</a:t>
            </a:r>
            <a:endParaRPr lang="en-US" dirty="0"/>
          </a:p>
        </p:txBody>
      </p:sp>
      <p:sp>
        <p:nvSpPr>
          <p:cNvPr id="3" name="Content Placeholder 2"/>
          <p:cNvSpPr>
            <a:spLocks noGrp="1"/>
          </p:cNvSpPr>
          <p:nvPr>
            <p:ph idx="1"/>
          </p:nvPr>
        </p:nvSpPr>
        <p:spPr>
          <a:xfrm>
            <a:off x="500514" y="1984968"/>
            <a:ext cx="4168763" cy="4299292"/>
          </a:xfrm>
        </p:spPr>
        <p:txBody>
          <a:bodyPr>
            <a:normAutofit/>
          </a:bodyPr>
          <a:lstStyle/>
          <a:p>
            <a:pPr>
              <a:buNone/>
            </a:pPr>
            <a:r>
              <a:rPr lang="en-US" sz="2000" b="1" u="sng" dirty="0" smtClean="0"/>
              <a:t>Results of OCI Constraint Removal</a:t>
            </a:r>
            <a:endParaRPr lang="en-US" sz="2000" u="sng" dirty="0" smtClean="0"/>
          </a:p>
          <a:p>
            <a:pPr lvl="1"/>
            <a:r>
              <a:rPr lang="en-US" sz="2000" dirty="0" smtClean="0"/>
              <a:t>Can now bid on all projects, even if L-3 involved</a:t>
            </a:r>
          </a:p>
          <a:p>
            <a:pPr lvl="1"/>
            <a:r>
              <a:rPr lang="en-US" sz="2000" dirty="0" smtClean="0"/>
              <a:t>$15B market going to $21B </a:t>
            </a:r>
          </a:p>
          <a:p>
            <a:pPr lvl="1"/>
            <a:r>
              <a:rPr lang="en-US" sz="2000" dirty="0" smtClean="0"/>
              <a:t>Increase $2B per yr for 3 years</a:t>
            </a:r>
          </a:p>
          <a:p>
            <a:pPr lvl="1"/>
            <a:r>
              <a:rPr lang="en-US" sz="2000" dirty="0" smtClean="0"/>
              <a:t>This is a +12% CAGR</a:t>
            </a:r>
          </a:p>
          <a:p>
            <a:pPr lvl="1"/>
            <a:r>
              <a:rPr lang="en-US" sz="2000" dirty="0" smtClean="0"/>
              <a:t>Won’t win them all, but should gain their fair share </a:t>
            </a:r>
          </a:p>
          <a:p>
            <a:pPr lvl="1">
              <a:lnSpc>
                <a:spcPct val="110000"/>
              </a:lnSpc>
            </a:pPr>
            <a:endParaRPr lang="en-US" sz="1800" dirty="0"/>
          </a:p>
          <a:p>
            <a:pPr lvl="1">
              <a:lnSpc>
                <a:spcPct val="110000"/>
              </a:lnSpc>
            </a:pPr>
            <a:endParaRPr lang="en-US" sz="1800" dirty="0" smtClean="0"/>
          </a:p>
          <a:p>
            <a:pPr lvl="1">
              <a:lnSpc>
                <a:spcPct val="110000"/>
              </a:lnSpc>
            </a:pPr>
            <a:endParaRPr lang="en-US" sz="1800" dirty="0"/>
          </a:p>
          <a:p>
            <a:pPr lvl="2"/>
            <a:endParaRPr lang="en-US" i="1" dirty="0" smtClean="0"/>
          </a:p>
          <a:p>
            <a:endParaRPr lang="en-US" dirty="0" smtClean="0"/>
          </a:p>
        </p:txBody>
      </p:sp>
      <p:sp>
        <p:nvSpPr>
          <p:cNvPr id="6" name="TextBox 5"/>
          <p:cNvSpPr txBox="1"/>
          <p:nvPr/>
        </p:nvSpPr>
        <p:spPr>
          <a:xfrm>
            <a:off x="1453903" y="5332396"/>
            <a:ext cx="184731" cy="369332"/>
          </a:xfrm>
          <a:prstGeom prst="rect">
            <a:avLst/>
          </a:prstGeom>
          <a:noFill/>
        </p:spPr>
        <p:txBody>
          <a:bodyPr wrap="none" rtlCol="0">
            <a:spAutoFit/>
          </a:bodyPr>
          <a:lstStyle/>
          <a:p>
            <a:endParaRPr lang="en-US" dirty="0"/>
          </a:p>
        </p:txBody>
      </p:sp>
      <p:graphicFrame>
        <p:nvGraphicFramePr>
          <p:cNvPr id="10" name="Chart 9"/>
          <p:cNvGraphicFramePr/>
          <p:nvPr>
            <p:extLst>
              <p:ext uri="{D42A27DB-BD31-4B8C-83A1-F6EECF244321}">
                <p14:modId xmlns:p14="http://schemas.microsoft.com/office/powerpoint/2010/main" val="2816152725"/>
              </p:ext>
            </p:extLst>
          </p:nvPr>
        </p:nvGraphicFramePr>
        <p:xfrm>
          <a:off x="4669277" y="2310063"/>
          <a:ext cx="4338536" cy="27188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123821" y="5083755"/>
            <a:ext cx="2101006" cy="307777"/>
          </a:xfrm>
          <a:prstGeom prst="rect">
            <a:avLst/>
          </a:prstGeom>
          <a:noFill/>
        </p:spPr>
        <p:txBody>
          <a:bodyPr wrap="none" rtlCol="0">
            <a:spAutoFit/>
          </a:bodyPr>
          <a:lstStyle/>
          <a:p>
            <a:r>
              <a:rPr lang="en-US" sz="1400" dirty="0" smtClean="0">
                <a:cs typeface="Times New Roman" pitchFamily="18" charset="0"/>
              </a:rPr>
              <a:t>Source:  EGL management</a:t>
            </a:r>
            <a:endParaRPr lang="en-US" sz="1400" dirty="0">
              <a:cs typeface="Times New Roman" pitchFamily="18" charset="0"/>
            </a:endParaRPr>
          </a:p>
        </p:txBody>
      </p:sp>
    </p:spTree>
    <p:extLst>
      <p:ext uri="{BB962C8B-B14F-4D97-AF65-F5344CB8AC3E}">
        <p14:creationId xmlns:p14="http://schemas.microsoft.com/office/powerpoint/2010/main" val="33884783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to the spinoff</a:t>
            </a:r>
            <a:endParaRPr lang="en-US" dirty="0"/>
          </a:p>
        </p:txBody>
      </p:sp>
      <p:sp>
        <p:nvSpPr>
          <p:cNvPr id="3" name="Content Placeholder 2"/>
          <p:cNvSpPr>
            <a:spLocks noGrp="1"/>
          </p:cNvSpPr>
          <p:nvPr>
            <p:ph idx="1"/>
          </p:nvPr>
        </p:nvSpPr>
        <p:spPr/>
        <p:txBody>
          <a:bodyPr>
            <a:normAutofit/>
          </a:bodyPr>
          <a:lstStyle/>
          <a:p>
            <a:endParaRPr lang="en-US" sz="2800" dirty="0" smtClean="0"/>
          </a:p>
          <a:p>
            <a:pPr marL="628650" indent="-514350">
              <a:lnSpc>
                <a:spcPct val="150000"/>
              </a:lnSpc>
              <a:buFont typeface="+mj-lt"/>
              <a:buAutoNum type="arabicPeriod"/>
            </a:pPr>
            <a:r>
              <a:rPr lang="en-US" sz="3200" dirty="0" smtClean="0"/>
              <a:t>Independence increases addressable market</a:t>
            </a:r>
          </a:p>
          <a:p>
            <a:pPr marL="628650" indent="-514350">
              <a:lnSpc>
                <a:spcPct val="150000"/>
              </a:lnSpc>
              <a:buFont typeface="+mj-lt"/>
              <a:buAutoNum type="arabicPeriod"/>
            </a:pPr>
            <a:r>
              <a:rPr lang="en-US" sz="3200" dirty="0" smtClean="0"/>
              <a:t>Freedom to pursue low price strategy</a:t>
            </a:r>
          </a:p>
          <a:p>
            <a:pPr marL="628650" indent="-514350">
              <a:lnSpc>
                <a:spcPct val="150000"/>
              </a:lnSpc>
              <a:buFont typeface="+mj-lt"/>
              <a:buAutoNum type="arabicPeriod"/>
            </a:pPr>
            <a:r>
              <a:rPr lang="en-US" sz="3200" dirty="0" smtClean="0"/>
              <a:t>Ability to change cost structure</a:t>
            </a:r>
          </a:p>
          <a:p>
            <a:endParaRPr lang="en-US" sz="2800" dirty="0" smtClean="0"/>
          </a:p>
        </p:txBody>
      </p:sp>
      <p:sp>
        <p:nvSpPr>
          <p:cNvPr id="5" name="Rectangle 4"/>
          <p:cNvSpPr/>
          <p:nvPr/>
        </p:nvSpPr>
        <p:spPr>
          <a:xfrm>
            <a:off x="457201" y="3074874"/>
            <a:ext cx="7320012" cy="78889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2691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pricing strategy</a:t>
            </a:r>
            <a:endParaRPr lang="en-US" dirty="0"/>
          </a:p>
        </p:txBody>
      </p:sp>
      <p:sp>
        <p:nvSpPr>
          <p:cNvPr id="3" name="Content Placeholder 2"/>
          <p:cNvSpPr>
            <a:spLocks noGrp="1"/>
          </p:cNvSpPr>
          <p:nvPr>
            <p:ph idx="1"/>
          </p:nvPr>
        </p:nvSpPr>
        <p:spPr>
          <a:xfrm>
            <a:off x="457200" y="1713298"/>
            <a:ext cx="7788275" cy="4352224"/>
          </a:xfrm>
        </p:spPr>
        <p:txBody>
          <a:bodyPr/>
          <a:lstStyle/>
          <a:p>
            <a:pPr marL="0" indent="0">
              <a:lnSpc>
                <a:spcPct val="100000"/>
              </a:lnSpc>
              <a:buNone/>
            </a:pPr>
            <a:r>
              <a:rPr lang="en-US" sz="2000" b="1" u="sng" dirty="0" smtClean="0"/>
              <a:t>Increasingly price focused customer</a:t>
            </a:r>
          </a:p>
          <a:p>
            <a:pPr lvl="1"/>
            <a:r>
              <a:rPr lang="en-US" sz="2000" dirty="0" smtClean="0"/>
              <a:t>Budget problems are well known (</a:t>
            </a:r>
            <a:r>
              <a:rPr lang="en-US" sz="2000" dirty="0" err="1" smtClean="0"/>
              <a:t>ie</a:t>
            </a:r>
            <a:r>
              <a:rPr lang="en-US" sz="2000" dirty="0" smtClean="0"/>
              <a:t>, sequester)</a:t>
            </a:r>
          </a:p>
          <a:p>
            <a:pPr lvl="1"/>
            <a:r>
              <a:rPr lang="en-US" sz="2000" dirty="0" smtClean="0"/>
              <a:t>Better Buying 2.0 memo released in late 2012</a:t>
            </a:r>
          </a:p>
          <a:p>
            <a:pPr lvl="1"/>
            <a:r>
              <a:rPr lang="en-US" sz="2000" dirty="0" smtClean="0"/>
              <a:t>Increasing importance of “low price, technically acceptable” (LTPA) procurement</a:t>
            </a:r>
          </a:p>
          <a:p>
            <a:pPr lvl="1"/>
            <a:endParaRPr lang="en-US" sz="2000" dirty="0" smtClean="0"/>
          </a:p>
          <a:p>
            <a:endParaRPr lang="en-US" dirty="0"/>
          </a:p>
        </p:txBody>
      </p:sp>
      <p:pic>
        <p:nvPicPr>
          <p:cNvPr id="4" name="Picture 3"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497" y="3696142"/>
            <a:ext cx="5696313" cy="2792525"/>
          </a:xfrm>
          <a:prstGeom prst="rect">
            <a:avLst/>
          </a:prstGeom>
        </p:spPr>
      </p:pic>
      <p:sp>
        <p:nvSpPr>
          <p:cNvPr id="5" name="TextBox 4"/>
          <p:cNvSpPr txBox="1"/>
          <p:nvPr/>
        </p:nvSpPr>
        <p:spPr>
          <a:xfrm>
            <a:off x="1222497" y="6488667"/>
            <a:ext cx="3449895" cy="307777"/>
          </a:xfrm>
          <a:prstGeom prst="rect">
            <a:avLst/>
          </a:prstGeom>
          <a:noFill/>
        </p:spPr>
        <p:txBody>
          <a:bodyPr wrap="none" rtlCol="0">
            <a:spAutoFit/>
          </a:bodyPr>
          <a:lstStyle/>
          <a:p>
            <a:r>
              <a:rPr lang="en-US" sz="1400" dirty="0" smtClean="0"/>
              <a:t>Source: EGL April 2013 Investor Presentation</a:t>
            </a:r>
            <a:endParaRPr lang="en-US" sz="1400" dirty="0"/>
          </a:p>
        </p:txBody>
      </p:sp>
    </p:spTree>
    <p:extLst>
      <p:ext uri="{BB962C8B-B14F-4D97-AF65-F5344CB8AC3E}">
        <p14:creationId xmlns:p14="http://schemas.microsoft.com/office/powerpoint/2010/main" val="1996201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pricing strategy</a:t>
            </a:r>
            <a:endParaRPr lang="en-US" dirty="0"/>
          </a:p>
        </p:txBody>
      </p:sp>
      <p:sp>
        <p:nvSpPr>
          <p:cNvPr id="3" name="Content Placeholder 2"/>
          <p:cNvSpPr>
            <a:spLocks noGrp="1"/>
          </p:cNvSpPr>
          <p:nvPr>
            <p:ph idx="1"/>
          </p:nvPr>
        </p:nvSpPr>
        <p:spPr>
          <a:xfrm>
            <a:off x="457200" y="1752600"/>
            <a:ext cx="8229600" cy="4936958"/>
          </a:xfrm>
        </p:spPr>
        <p:txBody>
          <a:bodyPr>
            <a:normAutofit/>
          </a:bodyPr>
          <a:lstStyle/>
          <a:p>
            <a:pPr marL="0" indent="0">
              <a:buNone/>
            </a:pPr>
            <a:r>
              <a:rPr lang="en-US" sz="2000" b="1" u="sng" dirty="0" smtClean="0"/>
              <a:t>Other firms firms all focused on same growth areas</a:t>
            </a:r>
          </a:p>
          <a:p>
            <a:pPr lvl="1"/>
            <a:r>
              <a:rPr lang="en-US" sz="2000" dirty="0" smtClean="0"/>
              <a:t>Cyber, Healthcare IT, Intelligence sub-segment</a:t>
            </a:r>
          </a:p>
          <a:p>
            <a:pPr lvl="1"/>
            <a:r>
              <a:rPr lang="en-US" sz="2000" dirty="0" smtClean="0"/>
              <a:t>Trying to move up the value chain, which raises their costs (R&amp;D)</a:t>
            </a:r>
          </a:p>
          <a:p>
            <a:pPr lvl="1"/>
            <a:r>
              <a:rPr lang="en-US" sz="2000" dirty="0" smtClean="0"/>
              <a:t>This is allowing </a:t>
            </a:r>
            <a:r>
              <a:rPr lang="en-US" sz="2000" dirty="0" err="1" smtClean="0"/>
              <a:t>Engility</a:t>
            </a:r>
            <a:r>
              <a:rPr lang="en-US" sz="2000" dirty="0" smtClean="0"/>
              <a:t> to bid </a:t>
            </a:r>
            <a:r>
              <a:rPr lang="en-US" sz="2000" b="1" u="sng" dirty="0" smtClean="0">
                <a:solidFill>
                  <a:schemeClr val="accent1"/>
                </a:solidFill>
              </a:rPr>
              <a:t>12-15% below</a:t>
            </a:r>
            <a:r>
              <a:rPr lang="en-US" sz="2000" b="1" u="sng" dirty="0" smtClean="0"/>
              <a:t> </a:t>
            </a:r>
            <a:r>
              <a:rPr lang="en-US" sz="2000" dirty="0" smtClean="0"/>
              <a:t>the competition</a:t>
            </a:r>
          </a:p>
          <a:p>
            <a:pPr lvl="1"/>
            <a:r>
              <a:rPr lang="en-US" sz="2000" dirty="0" smtClean="0"/>
              <a:t>Price advantage should allow </a:t>
            </a:r>
            <a:r>
              <a:rPr lang="en-US" sz="2000" dirty="0" err="1" smtClean="0"/>
              <a:t>Engility</a:t>
            </a:r>
            <a:r>
              <a:rPr lang="en-US" sz="2000" dirty="0" smtClean="0"/>
              <a:t> to take market share from incumbents over time</a:t>
            </a:r>
            <a:endParaRPr lang="en-US" sz="2400" dirty="0" smtClean="0"/>
          </a:p>
          <a:p>
            <a:pPr marL="0" indent="0">
              <a:buNone/>
            </a:pPr>
            <a:endParaRPr lang="en-US" sz="2000" dirty="0" smtClean="0"/>
          </a:p>
          <a:p>
            <a:pPr marL="0" indent="0">
              <a:buNone/>
            </a:pPr>
            <a:endParaRPr lang="en-US" sz="2000" b="1" u="sng" dirty="0" smtClean="0"/>
          </a:p>
          <a:p>
            <a:pPr marL="0" indent="0">
              <a:buNone/>
            </a:pPr>
            <a:endParaRPr lang="en-US" sz="2000" b="1" u="sng" dirty="0" smtClean="0"/>
          </a:p>
          <a:p>
            <a:pPr marL="0" indent="0">
              <a:buNone/>
            </a:pPr>
            <a:endParaRPr lang="en-US" sz="2000" b="1" u="sng" dirty="0" smtClean="0"/>
          </a:p>
          <a:p>
            <a:pPr marL="0" indent="0">
              <a:buNone/>
            </a:pPr>
            <a:endParaRPr lang="en-US" sz="2000" b="1" u="sng"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dirty="0" smtClean="0"/>
              <a:t>Source: MANT, BAH investor presentations</a:t>
            </a:r>
          </a:p>
          <a:p>
            <a:pPr marL="0" indent="0">
              <a:buNone/>
            </a:pPr>
            <a:endParaRPr lang="en-US" sz="1400" b="1" u="sng" dirty="0" smtClean="0">
              <a:solidFill>
                <a:srgbClr val="FF0000"/>
              </a:solidFill>
            </a:endParaRPr>
          </a:p>
          <a:p>
            <a:pPr marL="0" indent="0">
              <a:buNone/>
            </a:pPr>
            <a:endParaRPr lang="en-US" sz="1400" b="1" u="sng" dirty="0" smtClean="0">
              <a:solidFill>
                <a:srgbClr val="FF0000"/>
              </a:solidFill>
            </a:endParaRPr>
          </a:p>
          <a:p>
            <a:pPr marL="0" indent="0">
              <a:buNone/>
            </a:pPr>
            <a:endParaRPr lang="en-US" dirty="0"/>
          </a:p>
          <a:p>
            <a:endParaRPr lang="en-US" dirty="0" smtClean="0"/>
          </a:p>
          <a:p>
            <a:endParaRPr lang="en-US" dirty="0"/>
          </a:p>
          <a:p>
            <a:endParaRPr lang="en-US" dirty="0" smtClean="0"/>
          </a:p>
          <a:p>
            <a:endParaRPr lang="en-US" dirty="0" smtClean="0"/>
          </a:p>
        </p:txBody>
      </p:sp>
      <p:pic>
        <p:nvPicPr>
          <p:cNvPr id="6" name="Picture 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86" y="4282383"/>
            <a:ext cx="3827590" cy="1511785"/>
          </a:xfrm>
          <a:prstGeom prst="rect">
            <a:avLst/>
          </a:prstGeom>
          <a:ln>
            <a:solidFill>
              <a:schemeClr val="tx1"/>
            </a:solidFill>
          </a:ln>
        </p:spPr>
      </p:pic>
      <p:pic>
        <p:nvPicPr>
          <p:cNvPr id="7" name="Picture 6" descr="screensho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8409" y="4282383"/>
            <a:ext cx="3558091" cy="1511785"/>
          </a:xfrm>
          <a:prstGeom prst="rect">
            <a:avLst/>
          </a:prstGeom>
        </p:spPr>
      </p:pic>
    </p:spTree>
    <p:extLst>
      <p:ext uri="{BB962C8B-B14F-4D97-AF65-F5344CB8AC3E}">
        <p14:creationId xmlns:p14="http://schemas.microsoft.com/office/powerpoint/2010/main" val="2412064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to the spinoff</a:t>
            </a:r>
            <a:endParaRPr lang="en-US" dirty="0"/>
          </a:p>
        </p:txBody>
      </p:sp>
      <p:sp>
        <p:nvSpPr>
          <p:cNvPr id="3" name="Content Placeholder 2"/>
          <p:cNvSpPr>
            <a:spLocks noGrp="1"/>
          </p:cNvSpPr>
          <p:nvPr>
            <p:ph idx="1"/>
          </p:nvPr>
        </p:nvSpPr>
        <p:spPr/>
        <p:txBody>
          <a:bodyPr>
            <a:normAutofit/>
          </a:bodyPr>
          <a:lstStyle/>
          <a:p>
            <a:endParaRPr lang="en-US" sz="2800" dirty="0" smtClean="0"/>
          </a:p>
          <a:p>
            <a:pPr marL="628650" indent="-514350">
              <a:lnSpc>
                <a:spcPct val="150000"/>
              </a:lnSpc>
              <a:buFont typeface="+mj-lt"/>
              <a:buAutoNum type="arabicPeriod"/>
            </a:pPr>
            <a:r>
              <a:rPr lang="en-US" sz="3200" dirty="0" smtClean="0"/>
              <a:t>Independence increases addressable market</a:t>
            </a:r>
          </a:p>
          <a:p>
            <a:pPr marL="628650" indent="-514350">
              <a:lnSpc>
                <a:spcPct val="150000"/>
              </a:lnSpc>
              <a:buFont typeface="+mj-lt"/>
              <a:buAutoNum type="arabicPeriod"/>
            </a:pPr>
            <a:r>
              <a:rPr lang="en-US" sz="3200" dirty="0" smtClean="0"/>
              <a:t>Freedom to pursue low price strategy</a:t>
            </a:r>
          </a:p>
          <a:p>
            <a:pPr marL="628650" indent="-514350">
              <a:lnSpc>
                <a:spcPct val="150000"/>
              </a:lnSpc>
              <a:buFont typeface="+mj-lt"/>
              <a:buAutoNum type="arabicPeriod"/>
            </a:pPr>
            <a:r>
              <a:rPr lang="en-US" sz="3200" dirty="0" smtClean="0"/>
              <a:t>Ability to change cost structure</a:t>
            </a:r>
          </a:p>
          <a:p>
            <a:endParaRPr lang="en-US" sz="2800" dirty="0" smtClean="0"/>
          </a:p>
        </p:txBody>
      </p:sp>
      <p:sp>
        <p:nvSpPr>
          <p:cNvPr id="5" name="Rectangle 4"/>
          <p:cNvSpPr/>
          <p:nvPr/>
        </p:nvSpPr>
        <p:spPr>
          <a:xfrm>
            <a:off x="457200" y="3801979"/>
            <a:ext cx="6338235" cy="78889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2691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Cost Structure</a:t>
            </a:r>
            <a:endParaRPr lang="en-US" dirty="0"/>
          </a:p>
        </p:txBody>
      </p:sp>
      <p:sp>
        <p:nvSpPr>
          <p:cNvPr id="3" name="Content Placeholder 2"/>
          <p:cNvSpPr>
            <a:spLocks noGrp="1"/>
          </p:cNvSpPr>
          <p:nvPr>
            <p:ph idx="1"/>
          </p:nvPr>
        </p:nvSpPr>
        <p:spPr>
          <a:xfrm>
            <a:off x="900113" y="1846729"/>
            <a:ext cx="7472118" cy="4784925"/>
          </a:xfrm>
        </p:spPr>
        <p:txBody>
          <a:bodyPr>
            <a:normAutofit fontScale="92500" lnSpcReduction="20000"/>
          </a:bodyPr>
          <a:lstStyle/>
          <a:p>
            <a:pPr marL="0" indent="0">
              <a:lnSpc>
                <a:spcPct val="100000"/>
              </a:lnSpc>
              <a:buNone/>
            </a:pPr>
            <a:r>
              <a:rPr lang="en-US" sz="2400" b="1" u="sng" dirty="0" smtClean="0"/>
              <a:t>Took a “clean sheet” approach to cost </a:t>
            </a:r>
            <a:r>
              <a:rPr lang="en-US" sz="2400" b="1" u="sng" dirty="0" err="1" smtClean="0"/>
              <a:t>takeouts</a:t>
            </a:r>
            <a:endParaRPr lang="en-US" sz="2400" b="1" u="sng" dirty="0" smtClean="0"/>
          </a:p>
          <a:p>
            <a:pPr lvl="1"/>
            <a:r>
              <a:rPr lang="en-US" sz="2200" dirty="0" smtClean="0"/>
              <a:t>Enabled by the spinoff from parent</a:t>
            </a:r>
          </a:p>
          <a:p>
            <a:pPr lvl="1"/>
            <a:r>
              <a:rPr lang="en-US" sz="2200" dirty="0" smtClean="0"/>
              <a:t>Decided to consolidate business units and cut indirect costs</a:t>
            </a:r>
          </a:p>
          <a:p>
            <a:pPr lvl="1"/>
            <a:r>
              <a:rPr lang="en-US" sz="2200" dirty="0" smtClean="0"/>
              <a:t>Consolidation executed in Q4 2012</a:t>
            </a:r>
          </a:p>
          <a:p>
            <a:pPr>
              <a:lnSpc>
                <a:spcPct val="100000"/>
              </a:lnSpc>
            </a:pPr>
            <a:endParaRPr lang="en-US" dirty="0"/>
          </a:p>
          <a:p>
            <a:pPr>
              <a:lnSpc>
                <a:spcPct val="100000"/>
              </a:lnSpc>
            </a:pPr>
            <a:endParaRPr lang="en-US" sz="2000" dirty="0" smtClean="0"/>
          </a:p>
          <a:p>
            <a:pPr>
              <a:lnSpc>
                <a:spcPct val="100000"/>
              </a:lnSpc>
            </a:pPr>
            <a:endParaRPr lang="en-US" dirty="0"/>
          </a:p>
          <a:p>
            <a:pPr>
              <a:lnSpc>
                <a:spcPct val="100000"/>
              </a:lnSpc>
            </a:pPr>
            <a:endParaRPr lang="en-US" sz="2000" dirty="0" smtClean="0"/>
          </a:p>
          <a:p>
            <a:pPr>
              <a:lnSpc>
                <a:spcPct val="100000"/>
              </a:lnSpc>
            </a:pPr>
            <a:endParaRPr lang="en-US" dirty="0"/>
          </a:p>
          <a:p>
            <a:pPr>
              <a:lnSpc>
                <a:spcPct val="100000"/>
              </a:lnSpc>
            </a:pPr>
            <a:endParaRPr lang="en-US" sz="2000" dirty="0" smtClean="0"/>
          </a:p>
          <a:p>
            <a:pPr>
              <a:lnSpc>
                <a:spcPct val="100000"/>
              </a:lnSpc>
            </a:pPr>
            <a:endParaRPr lang="en-US" dirty="0"/>
          </a:p>
          <a:p>
            <a:pPr marL="114300" indent="0">
              <a:lnSpc>
                <a:spcPct val="100000"/>
              </a:lnSpc>
              <a:buNone/>
            </a:pPr>
            <a:endParaRPr lang="en-US" dirty="0"/>
          </a:p>
          <a:p>
            <a:pPr marL="114300" indent="0">
              <a:lnSpc>
                <a:spcPct val="100000"/>
              </a:lnSpc>
              <a:buNone/>
            </a:pPr>
            <a:endParaRPr lang="en-US" sz="1400" dirty="0" smtClean="0"/>
          </a:p>
          <a:p>
            <a:pPr marL="114300" indent="0">
              <a:lnSpc>
                <a:spcPct val="100000"/>
              </a:lnSpc>
              <a:buNone/>
            </a:pPr>
            <a:endParaRPr lang="en-US" sz="1400" dirty="0" smtClean="0"/>
          </a:p>
          <a:p>
            <a:pPr marL="114300" indent="0">
              <a:lnSpc>
                <a:spcPct val="100000"/>
              </a:lnSpc>
              <a:buNone/>
            </a:pPr>
            <a:r>
              <a:rPr lang="en-US" sz="1600" dirty="0" smtClean="0"/>
              <a:t>Source: EGL 2012 Roadshow Slides</a:t>
            </a:r>
          </a:p>
          <a:p>
            <a:pPr>
              <a:lnSpc>
                <a:spcPct val="100000"/>
              </a:lnSpc>
            </a:pPr>
            <a:endParaRPr lang="en-US" dirty="0"/>
          </a:p>
          <a:p>
            <a:pPr>
              <a:lnSpc>
                <a:spcPct val="100000"/>
              </a:lnSpc>
            </a:pPr>
            <a:endParaRPr lang="en-US" sz="2000" dirty="0" smtClean="0"/>
          </a:p>
          <a:p>
            <a:pPr>
              <a:lnSpc>
                <a:spcPct val="100000"/>
              </a:lnSpc>
            </a:pPr>
            <a:endParaRPr lang="en-US" dirty="0"/>
          </a:p>
          <a:p>
            <a:pPr>
              <a:lnSpc>
                <a:spcPct val="100000"/>
              </a:lnSpc>
            </a:pPr>
            <a:endParaRPr lang="en-US" sz="2000" dirty="0" smtClean="0"/>
          </a:p>
          <a:p>
            <a:pPr>
              <a:lnSpc>
                <a:spcPct val="100000"/>
              </a:lnSpc>
            </a:pPr>
            <a:endParaRPr lang="en-US" dirty="0"/>
          </a:p>
          <a:p>
            <a:pPr>
              <a:lnSpc>
                <a:spcPct val="100000"/>
              </a:lnSpc>
            </a:pPr>
            <a:endParaRPr lang="en-US" sz="2000" dirty="0"/>
          </a:p>
        </p:txBody>
      </p:sp>
      <p:pic>
        <p:nvPicPr>
          <p:cNvPr id="5" name="Picture 4"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539" y="3352356"/>
            <a:ext cx="5978769" cy="2449837"/>
          </a:xfrm>
          <a:prstGeom prst="rect">
            <a:avLst/>
          </a:prstGeom>
        </p:spPr>
      </p:pic>
    </p:spTree>
    <p:extLst>
      <p:ext uri="{BB962C8B-B14F-4D97-AF65-F5344CB8AC3E}">
        <p14:creationId xmlns:p14="http://schemas.microsoft.com/office/powerpoint/2010/main" val="37385751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Cost Structure</a:t>
            </a:r>
            <a:endParaRPr lang="en-US" dirty="0"/>
          </a:p>
        </p:txBody>
      </p:sp>
      <p:sp>
        <p:nvSpPr>
          <p:cNvPr id="3" name="Content Placeholder 2"/>
          <p:cNvSpPr>
            <a:spLocks noGrp="1"/>
          </p:cNvSpPr>
          <p:nvPr>
            <p:ph idx="1"/>
          </p:nvPr>
        </p:nvSpPr>
        <p:spPr>
          <a:xfrm>
            <a:off x="900113" y="1814732"/>
            <a:ext cx="7472118" cy="4250789"/>
          </a:xfrm>
        </p:spPr>
        <p:txBody>
          <a:bodyPr>
            <a:normAutofit/>
          </a:bodyPr>
          <a:lstStyle/>
          <a:p>
            <a:pPr>
              <a:buNone/>
            </a:pPr>
            <a:r>
              <a:rPr lang="en-US" sz="2000" b="1" u="sng" dirty="0" smtClean="0"/>
              <a:t>Realignment already showing results</a:t>
            </a:r>
          </a:p>
          <a:p>
            <a:pPr lvl="1"/>
            <a:r>
              <a:rPr lang="en-US" sz="2000" dirty="0" smtClean="0"/>
              <a:t>Cut indirect headcount by 40% and infrastructure costs by 26%</a:t>
            </a:r>
          </a:p>
          <a:p>
            <a:pPr lvl="1"/>
            <a:r>
              <a:rPr lang="en-US" sz="2000" dirty="0" smtClean="0"/>
              <a:t>Guidance for 75m in indirect costs for 2013, down &gt;40%</a:t>
            </a:r>
          </a:p>
          <a:p>
            <a:pPr lvl="1"/>
            <a:r>
              <a:rPr lang="en-US" sz="2000" dirty="0" smtClean="0"/>
              <a:t>Should flow to bottom line and allow continued price advantage and hopefully market share gains</a:t>
            </a:r>
          </a:p>
          <a:p>
            <a:pPr>
              <a:lnSpc>
                <a:spcPct val="150000"/>
              </a:lnSpc>
            </a:pPr>
            <a:endParaRPr lang="en-US" sz="2000" dirty="0" smtClean="0"/>
          </a:p>
        </p:txBody>
      </p:sp>
      <p:sp>
        <p:nvSpPr>
          <p:cNvPr id="9" name="TextBox 8"/>
          <p:cNvSpPr txBox="1"/>
          <p:nvPr/>
        </p:nvSpPr>
        <p:spPr>
          <a:xfrm>
            <a:off x="2312169" y="6423232"/>
            <a:ext cx="3539991" cy="307777"/>
          </a:xfrm>
          <a:prstGeom prst="rect">
            <a:avLst/>
          </a:prstGeom>
          <a:noFill/>
        </p:spPr>
        <p:txBody>
          <a:bodyPr wrap="square" rtlCol="0">
            <a:spAutoFit/>
          </a:bodyPr>
          <a:lstStyle/>
          <a:p>
            <a:r>
              <a:rPr lang="en-US" sz="1400" dirty="0" smtClean="0">
                <a:cs typeface="Times New Roman" pitchFamily="18" charset="0"/>
              </a:rPr>
              <a:t>Source: EGL 10-Q’s</a:t>
            </a:r>
            <a:endParaRPr lang="en-US" sz="1400" dirty="0">
              <a:cs typeface="Times New Roman" pitchFamily="18" charset="0"/>
            </a:endParaRPr>
          </a:p>
        </p:txBody>
      </p:sp>
      <p:pic>
        <p:nvPicPr>
          <p:cNvPr id="1026" name="Picture 2" descr="C:\Users\Evan\AppData\Local\Skitch\Screenshot_061413_021004_PM.jpg"/>
          <p:cNvPicPr>
            <a:picLocks noChangeAspect="1" noChangeArrowheads="1"/>
          </p:cNvPicPr>
          <p:nvPr/>
        </p:nvPicPr>
        <p:blipFill>
          <a:blip r:embed="rId3" cstate="print"/>
          <a:srcRect/>
          <a:stretch>
            <a:fillRect/>
          </a:stretch>
        </p:blipFill>
        <p:spPr bwMode="auto">
          <a:xfrm>
            <a:off x="2283594" y="3706168"/>
            <a:ext cx="3944707" cy="2717064"/>
          </a:xfrm>
          <a:prstGeom prst="rect">
            <a:avLst/>
          </a:prstGeom>
          <a:noFill/>
        </p:spPr>
      </p:pic>
    </p:spTree>
    <p:extLst>
      <p:ext uri="{BB962C8B-B14F-4D97-AF65-F5344CB8AC3E}">
        <p14:creationId xmlns:p14="http://schemas.microsoft.com/office/powerpoint/2010/main" val="4706732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Capital Release</a:t>
            </a:r>
            <a:endParaRPr lang="en-US" dirty="0"/>
          </a:p>
        </p:txBody>
      </p:sp>
      <p:sp>
        <p:nvSpPr>
          <p:cNvPr id="3" name="Content Placeholder 2"/>
          <p:cNvSpPr>
            <a:spLocks noGrp="1"/>
          </p:cNvSpPr>
          <p:nvPr>
            <p:ph idx="1"/>
          </p:nvPr>
        </p:nvSpPr>
        <p:spPr>
          <a:xfrm>
            <a:off x="457200" y="1417638"/>
            <a:ext cx="8229600" cy="5300796"/>
          </a:xfrm>
        </p:spPr>
        <p:txBody>
          <a:bodyPr>
            <a:normAutofit fontScale="32500" lnSpcReduction="20000"/>
          </a:bodyPr>
          <a:lstStyle/>
          <a:p>
            <a:pPr>
              <a:lnSpc>
                <a:spcPct val="120000"/>
              </a:lnSpc>
              <a:buNone/>
            </a:pPr>
            <a:r>
              <a:rPr lang="en-US" sz="6200" b="1" u="sng" dirty="0" smtClean="0"/>
              <a:t>Accts Receivable balance too high</a:t>
            </a:r>
            <a:endParaRPr lang="en-US" sz="6200" dirty="0" smtClean="0"/>
          </a:p>
          <a:p>
            <a:pPr lvl="1">
              <a:lnSpc>
                <a:spcPct val="120000"/>
              </a:lnSpc>
            </a:pPr>
            <a:r>
              <a:rPr lang="en-US" sz="6200" dirty="0" smtClean="0"/>
              <a:t>$379m in AR </a:t>
            </a:r>
            <a:r>
              <a:rPr lang="en-US" sz="6200" dirty="0" err="1" smtClean="0"/>
              <a:t>vs</a:t>
            </a:r>
            <a:r>
              <a:rPr lang="en-US" sz="6200" dirty="0" smtClean="0"/>
              <a:t> $270m in current liabilities</a:t>
            </a:r>
          </a:p>
          <a:p>
            <a:pPr lvl="1">
              <a:lnSpc>
                <a:spcPct val="120000"/>
              </a:lnSpc>
            </a:pPr>
            <a:r>
              <a:rPr lang="en-US" sz="6200" dirty="0" smtClean="0"/>
              <a:t>95 DSO </a:t>
            </a:r>
            <a:r>
              <a:rPr lang="en-US" sz="6200" dirty="0" err="1" smtClean="0"/>
              <a:t>vs</a:t>
            </a:r>
            <a:r>
              <a:rPr lang="en-US" sz="6200" dirty="0" smtClean="0"/>
              <a:t> 75 for comps</a:t>
            </a:r>
          </a:p>
          <a:p>
            <a:pPr lvl="1">
              <a:lnSpc>
                <a:spcPct val="120000"/>
              </a:lnSpc>
            </a:pPr>
            <a:r>
              <a:rPr lang="en-US" sz="6200" dirty="0" smtClean="0"/>
              <a:t>Company guided for $80-100m CF, which implies ~$25m release </a:t>
            </a:r>
            <a:r>
              <a:rPr lang="en-US" sz="6200" baseline="30000" dirty="0" smtClean="0"/>
              <a:t>[1]</a:t>
            </a:r>
          </a:p>
          <a:p>
            <a:pPr lvl="1"/>
            <a:endParaRPr lang="en-US" sz="5000" baseline="30000" dirty="0" smtClean="0"/>
          </a:p>
          <a:p>
            <a:pPr lvl="1">
              <a:buNone/>
            </a:pPr>
            <a:endParaRPr lang="en-US" sz="5400" baseline="30000" dirty="0" smtClean="0"/>
          </a:p>
          <a:p>
            <a:pPr lvl="1"/>
            <a:endParaRPr lang="en-US" sz="4200" b="1" dirty="0" smtClean="0"/>
          </a:p>
          <a:p>
            <a:endParaRPr lang="en-US" b="1" dirty="0" smtClean="0"/>
          </a:p>
          <a:p>
            <a:endParaRPr lang="en-US" b="1" dirty="0" smtClean="0"/>
          </a:p>
          <a:p>
            <a:endParaRPr lang="en-US" b="1" dirty="0" smtClean="0"/>
          </a:p>
          <a:p>
            <a:pPr>
              <a:buNone/>
            </a:pPr>
            <a:r>
              <a:rPr lang="en-US" b="1" dirty="0" smtClean="0"/>
              <a:t>		</a:t>
            </a:r>
            <a:endParaRPr lang="en-US" sz="4400" b="1" u="sng" dirty="0" smtClean="0">
              <a:solidFill>
                <a:srgbClr val="0014FF"/>
              </a:solidFill>
            </a:endParaRPr>
          </a:p>
          <a:p>
            <a:pPr>
              <a:buNone/>
            </a:pPr>
            <a:endParaRPr lang="en-US" sz="4400" b="1" u="sng" dirty="0" smtClean="0">
              <a:solidFill>
                <a:srgbClr val="0014FF"/>
              </a:solidFill>
            </a:endParaRPr>
          </a:p>
          <a:p>
            <a:pPr>
              <a:buNone/>
            </a:pPr>
            <a:endParaRPr lang="en-US" sz="4400" b="1" u="sng" dirty="0" smtClean="0">
              <a:solidFill>
                <a:srgbClr val="0014FF"/>
              </a:solidFill>
            </a:endParaRPr>
          </a:p>
          <a:p>
            <a:pPr>
              <a:buNone/>
            </a:pPr>
            <a:endParaRPr lang="en-US" sz="4400" b="1" u="sng" dirty="0" smtClean="0">
              <a:solidFill>
                <a:srgbClr val="0014FF"/>
              </a:solidFill>
            </a:endParaRPr>
          </a:p>
          <a:p>
            <a:pPr>
              <a:buNone/>
            </a:pPr>
            <a:endParaRPr lang="en-US" sz="4400" b="1" u="sng" dirty="0" smtClean="0">
              <a:solidFill>
                <a:srgbClr val="0014FF"/>
              </a:solidFill>
            </a:endParaRPr>
          </a:p>
          <a:p>
            <a:pPr>
              <a:buNone/>
            </a:pPr>
            <a:endParaRPr lang="en-US" sz="5000" b="1" u="sng" dirty="0" smtClean="0">
              <a:solidFill>
                <a:srgbClr val="0014FF"/>
              </a:solidFill>
            </a:endParaRPr>
          </a:p>
          <a:p>
            <a:pPr>
              <a:buNone/>
            </a:pPr>
            <a:endParaRPr lang="en-US" sz="6200" b="1" u="sng" dirty="0" smtClean="0">
              <a:solidFill>
                <a:srgbClr val="0014FF"/>
              </a:solidFill>
            </a:endParaRPr>
          </a:p>
          <a:p>
            <a:pPr>
              <a:buNone/>
            </a:pPr>
            <a:endParaRPr lang="en-US" sz="6200" b="1" u="sng" dirty="0" smtClean="0">
              <a:solidFill>
                <a:srgbClr val="0014FF"/>
              </a:solidFill>
            </a:endParaRPr>
          </a:p>
          <a:p>
            <a:pPr>
              <a:buNone/>
            </a:pPr>
            <a:endParaRPr lang="en-US" sz="6200" b="1" u="sng" dirty="0" smtClean="0">
              <a:solidFill>
                <a:srgbClr val="0014FF"/>
              </a:solidFill>
            </a:endParaRPr>
          </a:p>
          <a:p>
            <a:pPr>
              <a:buNone/>
            </a:pPr>
            <a:endParaRPr lang="en-US" sz="6200" b="1" u="sng" dirty="0" smtClean="0">
              <a:solidFill>
                <a:srgbClr val="0014FF"/>
              </a:solidFill>
            </a:endParaRPr>
          </a:p>
          <a:p>
            <a:pPr>
              <a:buNone/>
            </a:pPr>
            <a:r>
              <a:rPr lang="en-US" sz="6200" b="1" u="sng" dirty="0" smtClean="0">
                <a:solidFill>
                  <a:schemeClr val="accent1"/>
                </a:solidFill>
              </a:rPr>
              <a:t>Move to 75 DSO implies $80m in additional </a:t>
            </a:r>
            <a:r>
              <a:rPr lang="en-US" sz="6200" b="1" u="sng" dirty="0" err="1" smtClean="0">
                <a:solidFill>
                  <a:schemeClr val="accent1"/>
                </a:solidFill>
              </a:rPr>
              <a:t>cashflow</a:t>
            </a:r>
            <a:r>
              <a:rPr lang="en-US" sz="6200" b="1" u="sng" dirty="0" smtClean="0">
                <a:solidFill>
                  <a:schemeClr val="accent1"/>
                </a:solidFill>
              </a:rPr>
              <a:t> or &gt;$4 per share</a:t>
            </a:r>
          </a:p>
          <a:p>
            <a:pPr>
              <a:buNone/>
            </a:pPr>
            <a:endParaRPr lang="en-US" sz="1600" dirty="0" smtClean="0"/>
          </a:p>
          <a:p>
            <a:pPr>
              <a:buNone/>
            </a:pPr>
            <a:endParaRPr lang="en-US" sz="1600" dirty="0" smtClean="0"/>
          </a:p>
          <a:p>
            <a:pPr>
              <a:buNone/>
            </a:pPr>
            <a:endParaRPr lang="en-US" sz="4300" dirty="0" smtClean="0"/>
          </a:p>
          <a:p>
            <a:pPr>
              <a:buNone/>
            </a:pPr>
            <a:r>
              <a:rPr lang="en-US" sz="4300" dirty="0" smtClean="0"/>
              <a:t>[1]  Relative to my projection of ~$65m for the business itself</a:t>
            </a:r>
            <a:endParaRPr lang="en-US" sz="4300" dirty="0"/>
          </a:p>
        </p:txBody>
      </p:sp>
      <p:graphicFrame>
        <p:nvGraphicFramePr>
          <p:cNvPr id="10" name="Chart 9"/>
          <p:cNvGraphicFramePr/>
          <p:nvPr/>
        </p:nvGraphicFramePr>
        <p:xfrm>
          <a:off x="2495550" y="2981727"/>
          <a:ext cx="4152900" cy="2800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Spinoffs– Shown to Outperform</a:t>
            </a:r>
            <a:endParaRPr lang="en-US" dirty="0"/>
          </a:p>
        </p:txBody>
      </p:sp>
      <p:sp>
        <p:nvSpPr>
          <p:cNvPr id="3" name="Content Placeholder 2"/>
          <p:cNvSpPr>
            <a:spLocks noGrp="1"/>
          </p:cNvSpPr>
          <p:nvPr>
            <p:ph idx="1"/>
          </p:nvPr>
        </p:nvSpPr>
        <p:spPr>
          <a:xfrm>
            <a:off x="426127" y="1728464"/>
            <a:ext cx="5171099" cy="4679783"/>
          </a:xfrm>
        </p:spPr>
        <p:txBody>
          <a:bodyPr>
            <a:normAutofit/>
          </a:bodyPr>
          <a:lstStyle/>
          <a:p>
            <a:pPr>
              <a:buNone/>
            </a:pPr>
            <a:r>
              <a:rPr lang="en-US" sz="2000" b="1" u="sng" dirty="0" smtClean="0"/>
              <a:t>A number of theories to explain returns</a:t>
            </a:r>
          </a:p>
          <a:p>
            <a:pPr lvl="1"/>
            <a:r>
              <a:rPr lang="en-US" sz="2000" dirty="0" smtClean="0"/>
              <a:t>Management focus</a:t>
            </a:r>
          </a:p>
          <a:p>
            <a:pPr lvl="1"/>
            <a:r>
              <a:rPr lang="en-US" sz="2000" dirty="0" smtClean="0"/>
              <a:t>Ability to optimize cost structure</a:t>
            </a:r>
          </a:p>
          <a:p>
            <a:pPr lvl="1"/>
            <a:r>
              <a:rPr lang="en-US" sz="2000" dirty="0" smtClean="0"/>
              <a:t>Execution of new business models</a:t>
            </a:r>
          </a:p>
          <a:p>
            <a:pPr lvl="1"/>
            <a:r>
              <a:rPr lang="en-US" sz="2000" dirty="0" smtClean="0"/>
              <a:t>New stock useful as acquisition and compensation currency</a:t>
            </a:r>
          </a:p>
          <a:p>
            <a:pPr lvl="2"/>
            <a:endParaRPr lang="en-US" sz="2000" dirty="0"/>
          </a:p>
          <a:p>
            <a:pPr>
              <a:buNone/>
            </a:pPr>
            <a:r>
              <a:rPr lang="en-US" sz="2000" b="1" u="sng" dirty="0" smtClean="0"/>
              <a:t>Artificial causes of investor </a:t>
            </a:r>
            <a:r>
              <a:rPr lang="en-US" sz="2000" b="1" u="sng" dirty="0"/>
              <a:t>disinterest</a:t>
            </a:r>
          </a:p>
          <a:p>
            <a:pPr lvl="1"/>
            <a:r>
              <a:rPr lang="en-US" sz="2000" dirty="0"/>
              <a:t>Frequently much smaller in size</a:t>
            </a:r>
          </a:p>
          <a:p>
            <a:pPr lvl="1"/>
            <a:r>
              <a:rPr lang="en-US" sz="2000" dirty="0"/>
              <a:t>Often involves change </a:t>
            </a:r>
            <a:r>
              <a:rPr lang="en-US" sz="2000" dirty="0" smtClean="0"/>
              <a:t>of industry</a:t>
            </a:r>
            <a:endParaRPr lang="en-US" sz="2000" dirty="0"/>
          </a:p>
          <a:p>
            <a:pPr lvl="1"/>
            <a:r>
              <a:rPr lang="en-US" sz="2000" dirty="0" smtClean="0"/>
              <a:t>Above result in lack of </a:t>
            </a:r>
            <a:r>
              <a:rPr lang="en-US" sz="2000" dirty="0"/>
              <a:t>analyst </a:t>
            </a:r>
            <a:r>
              <a:rPr lang="en-US" sz="2000" dirty="0" smtClean="0"/>
              <a:t>coverage</a:t>
            </a:r>
            <a:endParaRPr lang="en-US" sz="2000" u="sng" dirty="0"/>
          </a:p>
          <a:p>
            <a:pPr lvl="2"/>
            <a:endParaRPr lang="en-US" dirty="0"/>
          </a:p>
          <a:p>
            <a:endParaRPr lang="en-US" dirty="0"/>
          </a:p>
        </p:txBody>
      </p:sp>
      <p:sp>
        <p:nvSpPr>
          <p:cNvPr id="9" name="TextBox 8"/>
          <p:cNvSpPr txBox="1"/>
          <p:nvPr/>
        </p:nvSpPr>
        <p:spPr>
          <a:xfrm>
            <a:off x="5481095" y="5248011"/>
            <a:ext cx="3662905" cy="523220"/>
          </a:xfrm>
          <a:prstGeom prst="rect">
            <a:avLst/>
          </a:prstGeom>
          <a:noFill/>
        </p:spPr>
        <p:txBody>
          <a:bodyPr wrap="square" rtlCol="0">
            <a:spAutoFit/>
          </a:bodyPr>
          <a:lstStyle/>
          <a:p>
            <a:r>
              <a:rPr lang="en-US" sz="1400" dirty="0" smtClean="0">
                <a:cs typeface="Times New Roman" pitchFamily="18" charset="0"/>
              </a:rPr>
              <a:t>Source: “Predictability of Long-Term Spinoff Returns”</a:t>
            </a:r>
            <a:r>
              <a:rPr lang="en-US" sz="1400" i="1" dirty="0" smtClean="0">
                <a:cs typeface="Times New Roman" pitchFamily="18" charset="0"/>
              </a:rPr>
              <a:t>, </a:t>
            </a:r>
            <a:r>
              <a:rPr lang="en-US" sz="1400" dirty="0" smtClean="0">
                <a:cs typeface="Times New Roman" pitchFamily="18" charset="0"/>
              </a:rPr>
              <a:t>McConnell 2004 </a:t>
            </a:r>
            <a:endParaRPr lang="en-US" sz="1400" dirty="0">
              <a:cs typeface="Times New Roman"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87394970"/>
              </p:ext>
            </p:extLst>
          </p:nvPr>
        </p:nvGraphicFramePr>
        <p:xfrm>
          <a:off x="5362050" y="2090614"/>
          <a:ext cx="3488872" cy="32121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6128" y="6208192"/>
            <a:ext cx="8885021" cy="400110"/>
          </a:xfrm>
          <a:prstGeom prst="rect">
            <a:avLst/>
          </a:prstGeom>
          <a:noFill/>
        </p:spPr>
        <p:txBody>
          <a:bodyPr wrap="square" rtlCol="0">
            <a:spAutoFit/>
          </a:bodyPr>
          <a:lstStyle/>
          <a:p>
            <a:r>
              <a:rPr lang="en-US" sz="2000" b="1" u="sng" dirty="0" smtClean="0">
                <a:solidFill>
                  <a:schemeClr val="accent1"/>
                </a:solidFill>
                <a:cs typeface="Times New Roman"/>
              </a:rPr>
              <a:t>Combo of business advantages and investor disinterest creates opportunity</a:t>
            </a:r>
            <a:endParaRPr lang="en-US" sz="2000" b="1" u="sng" dirty="0">
              <a:solidFill>
                <a:schemeClr val="accent1"/>
              </a:solidFill>
              <a:cs typeface="Times New Roman"/>
            </a:endParaRPr>
          </a:p>
        </p:txBody>
      </p:sp>
    </p:spTree>
    <p:extLst>
      <p:ext uri="{BB962C8B-B14F-4D97-AF65-F5344CB8AC3E}">
        <p14:creationId xmlns:p14="http://schemas.microsoft.com/office/powerpoint/2010/main" val="2881342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Scenarios</a:t>
            </a:r>
            <a:endParaRPr lang="en-US" dirty="0"/>
          </a:p>
        </p:txBody>
      </p:sp>
      <p:sp>
        <p:nvSpPr>
          <p:cNvPr id="3" name="Content Placeholder 2"/>
          <p:cNvSpPr>
            <a:spLocks noGrp="1"/>
          </p:cNvSpPr>
          <p:nvPr>
            <p:ph sz="half" idx="2"/>
          </p:nvPr>
        </p:nvSpPr>
        <p:spPr>
          <a:xfrm>
            <a:off x="308007" y="1483525"/>
            <a:ext cx="5197643" cy="5374475"/>
          </a:xfrm>
        </p:spPr>
        <p:txBody>
          <a:bodyPr>
            <a:noAutofit/>
          </a:bodyPr>
          <a:lstStyle/>
          <a:p>
            <a:pPr>
              <a:buNone/>
            </a:pPr>
            <a:r>
              <a:rPr lang="en-US" sz="2000" b="1" u="sng" dirty="0" smtClean="0"/>
              <a:t>Base case</a:t>
            </a:r>
          </a:p>
          <a:p>
            <a:r>
              <a:rPr lang="en-US" sz="2000" dirty="0" smtClean="0"/>
              <a:t>OCO revs decline fast per ‘14 </a:t>
            </a:r>
            <a:r>
              <a:rPr lang="en-US" sz="2000" dirty="0" err="1" smtClean="0"/>
              <a:t>DoD</a:t>
            </a:r>
            <a:r>
              <a:rPr lang="en-US" sz="2000" dirty="0" smtClean="0"/>
              <a:t> budget</a:t>
            </a:r>
          </a:p>
          <a:p>
            <a:r>
              <a:rPr lang="en-US" sz="2000" dirty="0" smtClean="0"/>
              <a:t>Some gains in SETA biz from OCI removal</a:t>
            </a:r>
          </a:p>
          <a:p>
            <a:r>
              <a:rPr lang="en-US" sz="2000" dirty="0" smtClean="0"/>
              <a:t>Move to industry median 9.6 FCF multiple</a:t>
            </a:r>
          </a:p>
          <a:p>
            <a:r>
              <a:rPr lang="en-US" sz="2000" dirty="0" smtClean="0"/>
              <a:t>$40m working capital release</a:t>
            </a:r>
          </a:p>
          <a:p>
            <a:pPr>
              <a:buNone/>
            </a:pPr>
            <a:endParaRPr lang="en-US" sz="2000" dirty="0" smtClean="0"/>
          </a:p>
          <a:p>
            <a:pPr>
              <a:buNone/>
            </a:pPr>
            <a:r>
              <a:rPr lang="en-US" sz="2000" u="sng" dirty="0" smtClean="0"/>
              <a:t>Upside case</a:t>
            </a:r>
          </a:p>
          <a:p>
            <a:r>
              <a:rPr lang="en-US" sz="2000" dirty="0" smtClean="0"/>
              <a:t>Add share gains due to price disruption</a:t>
            </a:r>
          </a:p>
          <a:p>
            <a:r>
              <a:rPr lang="en-US" sz="2000" dirty="0" smtClean="0"/>
              <a:t>10x FCF multiple</a:t>
            </a:r>
          </a:p>
          <a:p>
            <a:r>
              <a:rPr lang="en-US" sz="2000" dirty="0" smtClean="0"/>
              <a:t>$80m working capital release</a:t>
            </a:r>
          </a:p>
          <a:p>
            <a:r>
              <a:rPr lang="en-US" sz="2000" dirty="0" smtClean="0"/>
              <a:t>Only $200m in OCO revs lost ($100m kept)</a:t>
            </a:r>
          </a:p>
          <a:p>
            <a:pPr>
              <a:buNone/>
            </a:pPr>
            <a:endParaRPr lang="en-US" sz="2000" dirty="0" smtClean="0"/>
          </a:p>
          <a:p>
            <a:pPr>
              <a:buNone/>
            </a:pPr>
            <a:r>
              <a:rPr lang="en-US" sz="2000" u="sng" dirty="0" smtClean="0"/>
              <a:t>Downside case</a:t>
            </a:r>
          </a:p>
          <a:p>
            <a:r>
              <a:rPr lang="en-US" sz="2000" dirty="0" smtClean="0"/>
              <a:t>Assume 450 in OCO revs (1.5x guidance)</a:t>
            </a:r>
          </a:p>
          <a:p>
            <a:r>
              <a:rPr lang="en-US" sz="2000" dirty="0" smtClean="0"/>
              <a:t>Multiple 8x for terminal value</a:t>
            </a:r>
          </a:p>
          <a:p>
            <a:r>
              <a:rPr lang="en-US" sz="2000" dirty="0" smtClean="0"/>
              <a:t>Only capture ¼ of benefit of TAM and zero from pricing disruption</a:t>
            </a:r>
            <a:endParaRPr lang="en-US" sz="2000" dirty="0"/>
          </a:p>
        </p:txBody>
      </p:sp>
      <p:sp>
        <p:nvSpPr>
          <p:cNvPr id="5" name="Text Placeholder 4"/>
          <p:cNvSpPr>
            <a:spLocks noGrp="1"/>
          </p:cNvSpPr>
          <p:nvPr>
            <p:ph type="body" sz="quarter" idx="3"/>
          </p:nvPr>
        </p:nvSpPr>
        <p:spPr>
          <a:xfrm>
            <a:off x="5505651" y="1483525"/>
            <a:ext cx="3181149" cy="459543"/>
          </a:xfrm>
        </p:spPr>
        <p:txBody>
          <a:bodyPr>
            <a:normAutofit lnSpcReduction="10000"/>
          </a:bodyPr>
          <a:lstStyle/>
          <a:p>
            <a:r>
              <a:rPr lang="en-US" u="sng" dirty="0" smtClean="0"/>
              <a:t>Value </a:t>
            </a:r>
            <a:r>
              <a:rPr lang="en-US" dirty="0" smtClean="0"/>
              <a:t>            </a:t>
            </a:r>
            <a:r>
              <a:rPr lang="en-US" u="sng" dirty="0" smtClean="0"/>
              <a:t> Change</a:t>
            </a:r>
            <a:endParaRPr lang="en-US" u="sng" dirty="0"/>
          </a:p>
        </p:txBody>
      </p:sp>
      <p:sp>
        <p:nvSpPr>
          <p:cNvPr id="6" name="Content Placeholder 5"/>
          <p:cNvSpPr>
            <a:spLocks noGrp="1"/>
          </p:cNvSpPr>
          <p:nvPr>
            <p:ph sz="quarter" idx="4"/>
          </p:nvPr>
        </p:nvSpPr>
        <p:spPr>
          <a:xfrm>
            <a:off x="5505651" y="1943068"/>
            <a:ext cx="3481191" cy="4914933"/>
          </a:xfrm>
        </p:spPr>
        <p:txBody>
          <a:bodyPr>
            <a:normAutofit/>
          </a:bodyPr>
          <a:lstStyle/>
          <a:p>
            <a:pPr>
              <a:buNone/>
            </a:pPr>
            <a:r>
              <a:rPr lang="en-US" sz="2000" dirty="0" smtClean="0"/>
              <a:t>$35.7		+29%</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$45.9		+66%</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$22.8		-20.8%</a:t>
            </a:r>
          </a:p>
          <a:p>
            <a:pPr>
              <a:buNone/>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Base Case Forecast</a:t>
            </a:r>
            <a:endParaRPr lang="en-US" dirty="0"/>
          </a:p>
        </p:txBody>
      </p:sp>
      <p:sp>
        <p:nvSpPr>
          <p:cNvPr id="8" name="Content Placeholder 7"/>
          <p:cNvSpPr>
            <a:spLocks noGrp="1"/>
          </p:cNvSpPr>
          <p:nvPr>
            <p:ph idx="1"/>
          </p:nvPr>
        </p:nvSpPr>
        <p:spPr>
          <a:xfrm>
            <a:off x="457200" y="1775191"/>
            <a:ext cx="3335154" cy="4904942"/>
          </a:xfrm>
        </p:spPr>
        <p:txBody>
          <a:bodyPr>
            <a:normAutofit/>
          </a:bodyPr>
          <a:lstStyle/>
          <a:p>
            <a:r>
              <a:rPr lang="en-US" sz="2000" dirty="0" smtClean="0"/>
              <a:t>Assumes non-OCO revs grow due to new TAM, while OCO revenues fall</a:t>
            </a:r>
          </a:p>
          <a:p>
            <a:endParaRPr lang="en-US" sz="2000" dirty="0" smtClean="0"/>
          </a:p>
          <a:p>
            <a:r>
              <a:rPr lang="en-US" sz="2000" dirty="0" smtClean="0"/>
              <a:t>Revenues </a:t>
            </a:r>
            <a:r>
              <a:rPr lang="en-US" sz="2000" dirty="0" smtClean="0"/>
              <a:t>more conservative than </a:t>
            </a:r>
            <a:r>
              <a:rPr lang="en-US" sz="2000" dirty="0" err="1" smtClean="0"/>
              <a:t>Stifel</a:t>
            </a:r>
            <a:endParaRPr lang="en-US" sz="2000" dirty="0" smtClean="0"/>
          </a:p>
          <a:p>
            <a:endParaRPr lang="en-US" sz="2000" dirty="0" smtClean="0"/>
          </a:p>
          <a:p>
            <a:r>
              <a:rPr lang="en-US" sz="2000" dirty="0" smtClean="0"/>
              <a:t>2% market share per year due to low price strategy</a:t>
            </a:r>
          </a:p>
          <a:p>
            <a:endParaRPr lang="en-US" sz="2000" dirty="0" smtClean="0"/>
          </a:p>
          <a:p>
            <a:r>
              <a:rPr lang="en-US" sz="2000" dirty="0" smtClean="0"/>
              <a:t>$40m in working capital release translates to front loaded FCF, significantly higher than EPS</a:t>
            </a:r>
          </a:p>
          <a:p>
            <a:pPr marL="118872" indent="0">
              <a:buNone/>
            </a:pPr>
            <a:endParaRPr lang="en-US" sz="2000" dirty="0" smtClean="0"/>
          </a:p>
          <a:p>
            <a:pPr>
              <a:buNone/>
            </a:pPr>
            <a:endParaRPr lang="en-US" sz="2000" dirty="0" smtClean="0"/>
          </a:p>
        </p:txBody>
      </p:sp>
      <p:graphicFrame>
        <p:nvGraphicFramePr>
          <p:cNvPr id="15" name="Chart 14"/>
          <p:cNvGraphicFramePr/>
          <p:nvPr/>
        </p:nvGraphicFramePr>
        <p:xfrm>
          <a:off x="4336180" y="1636295"/>
          <a:ext cx="3886200" cy="2870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4336180" y="4506829"/>
          <a:ext cx="3951171" cy="21733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Engility Summary</a:t>
            </a:r>
            <a:endParaRPr lang="en-US" dirty="0"/>
          </a:p>
        </p:txBody>
      </p:sp>
      <p:sp>
        <p:nvSpPr>
          <p:cNvPr id="7" name="Content Placeholder 6"/>
          <p:cNvSpPr>
            <a:spLocks noGrp="1"/>
          </p:cNvSpPr>
          <p:nvPr>
            <p:ph idx="1"/>
          </p:nvPr>
        </p:nvSpPr>
        <p:spPr/>
        <p:txBody>
          <a:bodyPr>
            <a:normAutofit/>
          </a:bodyPr>
          <a:lstStyle/>
          <a:p>
            <a:pPr>
              <a:lnSpc>
                <a:spcPct val="150000"/>
              </a:lnSpc>
            </a:pPr>
            <a:r>
              <a:rPr lang="en-US" sz="2800" dirty="0" smtClean="0"/>
              <a:t>Underfollowed spinoff</a:t>
            </a:r>
          </a:p>
          <a:p>
            <a:pPr>
              <a:lnSpc>
                <a:spcPct val="150000"/>
              </a:lnSpc>
            </a:pPr>
            <a:r>
              <a:rPr lang="en-US" sz="2800" dirty="0" smtClean="0"/>
              <a:t>&lt;8x FCF--cheapest in cheap industry </a:t>
            </a:r>
          </a:p>
          <a:p>
            <a:pPr>
              <a:lnSpc>
                <a:spcPct val="150000"/>
              </a:lnSpc>
            </a:pPr>
            <a:r>
              <a:rPr lang="en-US" sz="2800" dirty="0" smtClean="0"/>
              <a:t>Addressable market to grow over time</a:t>
            </a:r>
          </a:p>
          <a:p>
            <a:pPr>
              <a:lnSpc>
                <a:spcPct val="150000"/>
              </a:lnSpc>
            </a:pPr>
            <a:r>
              <a:rPr lang="en-US" sz="2800" dirty="0" smtClean="0"/>
              <a:t>New price disruptive strategy </a:t>
            </a:r>
          </a:p>
          <a:p>
            <a:pPr>
              <a:lnSpc>
                <a:spcPct val="150000"/>
              </a:lnSpc>
            </a:pPr>
            <a:r>
              <a:rPr lang="en-US" sz="2800" dirty="0" smtClean="0"/>
              <a:t>Cost structure to back it up</a:t>
            </a:r>
          </a:p>
          <a:p>
            <a:pPr>
              <a:lnSpc>
                <a:spcPct val="150000"/>
              </a:lnSpc>
            </a:pPr>
            <a:r>
              <a:rPr lang="en-US" sz="2800" dirty="0" smtClean="0"/>
              <a:t>May generate significant cash from working capital</a:t>
            </a:r>
          </a:p>
          <a:p>
            <a:endParaRPr lang="en-US" dirty="0"/>
          </a:p>
        </p:txBody>
      </p:sp>
      <p:sp>
        <p:nvSpPr>
          <p:cNvPr id="6" name="TextBox 5"/>
          <p:cNvSpPr txBox="1"/>
          <p:nvPr/>
        </p:nvSpPr>
        <p:spPr>
          <a:xfrm>
            <a:off x="505632" y="11405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69295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4400" y="4489938"/>
            <a:ext cx="6519985" cy="605692"/>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spcBef>
                <a:spcPts val="600"/>
              </a:spcBef>
              <a:buClr>
                <a:schemeClr val="bg2">
                  <a:lumMod val="60000"/>
                  <a:lumOff val="40000"/>
                </a:schemeClr>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tx1">
                  <a:lumMod val="75000"/>
                  <a:lumOff val="25000"/>
                </a:schemeClr>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bg2">
                  <a:lumMod val="60000"/>
                  <a:lumOff val="40000"/>
                </a:schemeClr>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tx1">
                  <a:lumMod val="75000"/>
                  <a:lumOff val="25000"/>
                </a:schemeClr>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bg2">
                  <a:lumMod val="60000"/>
                  <a:lumOff val="40000"/>
                </a:schemeClr>
              </a:buClr>
              <a:buFont typeface="Arial" pitchFamily="34" charset="0"/>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1">
                  <a:lumMod val="75000"/>
                  <a:lumOff val="25000"/>
                </a:schemeClr>
              </a:buClr>
              <a:buFont typeface="Arial" pitchFamily="34" charset="0"/>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bg2">
                  <a:lumMod val="60000"/>
                  <a:lumOff val="40000"/>
                </a:schemeClr>
              </a:buClr>
              <a:buFont typeface="Arial" pitchFamily="34" charset="0"/>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lumMod val="75000"/>
                  <a:lumOff val="25000"/>
                </a:schemeClr>
              </a:buClr>
              <a:buFont typeface="Arial" pitchFamily="34" charset="0"/>
              <a:buNone/>
              <a:defRPr lang="en-US" sz="1800" kern="1200">
                <a:solidFill>
                  <a:schemeClr val="tx1">
                    <a:tint val="75000"/>
                  </a:schemeClr>
                </a:solidFill>
                <a:latin typeface="+mn-lt"/>
                <a:ea typeface="+mn-ea"/>
                <a:cs typeface="+mn-cs"/>
              </a:defRPr>
            </a:lvl9pPr>
          </a:lstStyle>
          <a:p>
            <a:endParaRPr lang="en-US" dirty="0" smtClean="0"/>
          </a:p>
          <a:p>
            <a:endParaRPr lang="en-US" dirty="0" smtClean="0"/>
          </a:p>
        </p:txBody>
      </p:sp>
      <p:sp>
        <p:nvSpPr>
          <p:cNvPr id="3" name="Title 2"/>
          <p:cNvSpPr>
            <a:spLocks noGrp="1"/>
          </p:cNvSpPr>
          <p:nvPr>
            <p:ph type="ctrTitle"/>
          </p:nvPr>
        </p:nvSpPr>
        <p:spPr>
          <a:xfrm>
            <a:off x="685800" y="644893"/>
            <a:ext cx="8077200" cy="4384307"/>
          </a:xfrm>
        </p:spPr>
        <p:txBody>
          <a:bodyPr/>
          <a:lstStyle/>
          <a:p>
            <a:pPr algn="l"/>
            <a:r>
              <a:rPr lang="en-US" dirty="0" smtClean="0"/>
              <a:t/>
            </a:r>
            <a:br>
              <a:rPr lang="en-US" dirty="0" smtClean="0"/>
            </a:br>
            <a:r>
              <a:rPr lang="en-US" dirty="0" smtClean="0"/>
              <a:t>Questions?</a:t>
            </a:r>
            <a:br>
              <a:rPr lang="en-US" dirty="0" smtClean="0"/>
            </a:br>
            <a:r>
              <a:rPr lang="en-US" dirty="0" smtClean="0"/>
              <a:t/>
            </a:r>
            <a:br>
              <a:rPr lang="en-US" dirty="0" smtClean="0"/>
            </a:br>
            <a:r>
              <a:rPr lang="en-US" dirty="0" smtClean="0"/>
              <a:t/>
            </a:r>
            <a:br>
              <a:rPr lang="en-US" dirty="0" smtClean="0"/>
            </a:br>
            <a:endParaRPr lang="en-US" sz="2000" dirty="0"/>
          </a:p>
        </p:txBody>
      </p:sp>
      <p:sp>
        <p:nvSpPr>
          <p:cNvPr id="5" name="Subtitle 4"/>
          <p:cNvSpPr>
            <a:spLocks noGrp="1"/>
          </p:cNvSpPr>
          <p:nvPr>
            <p:ph type="subTitle" idx="1"/>
          </p:nvPr>
        </p:nvSpPr>
        <p:spPr>
          <a:xfrm>
            <a:off x="914400" y="3327585"/>
            <a:ext cx="7342188" cy="2716155"/>
          </a:xfrm>
        </p:spPr>
        <p:txBody>
          <a:bodyPr>
            <a:normAutofit/>
          </a:bodyPr>
          <a:lstStyle/>
          <a:p>
            <a:pPr algn="l"/>
            <a:endParaRPr lang="en-US" dirty="0" smtClean="0"/>
          </a:p>
          <a:p>
            <a:pPr algn="l"/>
            <a:endParaRPr lang="en-US" dirty="0"/>
          </a:p>
          <a:p>
            <a:pPr algn="l"/>
            <a:endParaRPr lang="en-US" dirty="0" smtClean="0"/>
          </a:p>
          <a:p>
            <a:pPr algn="l"/>
            <a:endParaRPr lang="en-US" sz="1400" dirty="0"/>
          </a:p>
          <a:p>
            <a:pPr algn="l"/>
            <a:r>
              <a:rPr lang="en-US" sz="1200" dirty="0" smtClean="0"/>
              <a:t>Evan Tindell</a:t>
            </a:r>
          </a:p>
          <a:p>
            <a:pPr algn="l"/>
            <a:r>
              <a:rPr lang="en-US" sz="1200" dirty="0" smtClean="0"/>
              <a:t>Ballentine Capital</a:t>
            </a:r>
          </a:p>
          <a:p>
            <a:pPr algn="l"/>
            <a:r>
              <a:rPr lang="en-US" sz="1200" dirty="0" smtClean="0"/>
              <a:t>etindell@ballentinecap.com</a:t>
            </a:r>
          </a:p>
          <a:p>
            <a:pPr algn="l"/>
            <a:r>
              <a:rPr lang="en-US" sz="1200" dirty="0" smtClean="0"/>
              <a:t>Vail VALUEX 2013</a:t>
            </a:r>
          </a:p>
        </p:txBody>
      </p:sp>
    </p:spTree>
    <p:extLst>
      <p:ext uri="{BB962C8B-B14F-4D97-AF65-F5344CB8AC3E}">
        <p14:creationId xmlns:p14="http://schemas.microsoft.com/office/powerpoint/2010/main" val="11069904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Top 10 </a:t>
            </a:r>
            <a:r>
              <a:rPr lang="en-US" dirty="0" smtClean="0"/>
              <a:t>Contracts</a:t>
            </a:r>
            <a:endParaRPr lang="en-US" dirty="0"/>
          </a:p>
        </p:txBody>
      </p:sp>
      <p:sp>
        <p:nvSpPr>
          <p:cNvPr id="4" name="Text Placeholder 3"/>
          <p:cNvSpPr>
            <a:spLocks noGrp="1"/>
          </p:cNvSpPr>
          <p:nvPr>
            <p:ph type="body" idx="1"/>
          </p:nvPr>
        </p:nvSpPr>
        <p:spPr>
          <a:xfrm>
            <a:off x="279132" y="1698987"/>
            <a:ext cx="4218256" cy="715355"/>
          </a:xfrm>
        </p:spPr>
        <p:txBody>
          <a:bodyPr/>
          <a:lstStyle/>
          <a:p>
            <a:r>
              <a:rPr lang="en-US" u="sng" dirty="0" smtClean="0"/>
              <a:t>Contract</a:t>
            </a:r>
            <a:endParaRPr lang="en-US" u="sng" dirty="0"/>
          </a:p>
        </p:txBody>
      </p:sp>
      <p:sp>
        <p:nvSpPr>
          <p:cNvPr id="3" name="Content Placeholder 2"/>
          <p:cNvSpPr>
            <a:spLocks noGrp="1"/>
          </p:cNvSpPr>
          <p:nvPr>
            <p:ph sz="half" idx="2"/>
          </p:nvPr>
        </p:nvSpPr>
        <p:spPr>
          <a:xfrm>
            <a:off x="279132" y="2281186"/>
            <a:ext cx="4523873" cy="4576813"/>
          </a:xfrm>
        </p:spPr>
        <p:txBody>
          <a:bodyPr>
            <a:normAutofit lnSpcReduction="10000"/>
          </a:bodyPr>
          <a:lstStyle/>
          <a:p>
            <a:pPr>
              <a:lnSpc>
                <a:spcPct val="150000"/>
              </a:lnSpc>
              <a:buNone/>
            </a:pPr>
            <a:r>
              <a:rPr lang="en-US" sz="2000" dirty="0" smtClean="0"/>
              <a:t>Forfeiture Support JV</a:t>
            </a:r>
          </a:p>
          <a:p>
            <a:pPr>
              <a:lnSpc>
                <a:spcPct val="150000"/>
              </a:lnSpc>
              <a:buNone/>
            </a:pPr>
            <a:r>
              <a:rPr lang="en-US" sz="2000" dirty="0" smtClean="0"/>
              <a:t>Software Eng and C4ISR for SSES/S3</a:t>
            </a:r>
          </a:p>
          <a:p>
            <a:pPr>
              <a:lnSpc>
                <a:spcPct val="150000"/>
              </a:lnSpc>
              <a:buNone/>
            </a:pPr>
            <a:r>
              <a:rPr lang="en-US" sz="2000" dirty="0" smtClean="0"/>
              <a:t>Law Enforcement Training Afghanistan</a:t>
            </a:r>
          </a:p>
          <a:p>
            <a:pPr>
              <a:lnSpc>
                <a:spcPct val="150000"/>
              </a:lnSpc>
              <a:buNone/>
            </a:pPr>
            <a:r>
              <a:rPr lang="en-US" sz="2000" dirty="0" smtClean="0"/>
              <a:t>Seaport Engineering Life Cycle Support</a:t>
            </a:r>
          </a:p>
          <a:p>
            <a:pPr>
              <a:lnSpc>
                <a:spcPct val="150000"/>
              </a:lnSpc>
              <a:buNone/>
            </a:pPr>
            <a:r>
              <a:rPr lang="en-US" sz="2000" dirty="0" smtClean="0"/>
              <a:t>ROTC Cadet Recruitment/Training</a:t>
            </a:r>
          </a:p>
          <a:p>
            <a:pPr>
              <a:lnSpc>
                <a:spcPct val="150000"/>
              </a:lnSpc>
              <a:buNone/>
            </a:pPr>
            <a:r>
              <a:rPr lang="en-US" sz="2000" dirty="0" smtClean="0"/>
              <a:t>Marine Corps Logistics &amp; Acquisitions</a:t>
            </a:r>
          </a:p>
          <a:p>
            <a:pPr>
              <a:lnSpc>
                <a:spcPct val="150000"/>
              </a:lnSpc>
              <a:buNone/>
            </a:pPr>
            <a:r>
              <a:rPr lang="en-US" sz="2000" dirty="0" smtClean="0"/>
              <a:t>Naval Command Systems Engineering</a:t>
            </a:r>
          </a:p>
          <a:p>
            <a:pPr>
              <a:lnSpc>
                <a:spcPct val="150000"/>
              </a:lnSpc>
              <a:buNone/>
            </a:pPr>
            <a:r>
              <a:rPr lang="en-US" sz="2000" dirty="0" smtClean="0"/>
              <a:t>International Police Training for DOJ</a:t>
            </a:r>
          </a:p>
          <a:p>
            <a:pPr>
              <a:lnSpc>
                <a:spcPct val="150000"/>
              </a:lnSpc>
              <a:buNone/>
            </a:pPr>
            <a:r>
              <a:rPr lang="en-US" sz="2000" dirty="0" smtClean="0"/>
              <a:t>Kuwait </a:t>
            </a:r>
            <a:r>
              <a:rPr lang="en-US" sz="2000" dirty="0" err="1" smtClean="0"/>
              <a:t>Warfighter</a:t>
            </a:r>
            <a:r>
              <a:rPr lang="en-US" sz="2000" dirty="0" smtClean="0"/>
              <a:t> Training/Exercises</a:t>
            </a:r>
          </a:p>
          <a:p>
            <a:pPr>
              <a:lnSpc>
                <a:spcPct val="150000"/>
              </a:lnSpc>
              <a:buNone/>
            </a:pPr>
            <a:r>
              <a:rPr lang="en-US" sz="2000" dirty="0" smtClean="0"/>
              <a:t>Iraq Army Strategic Planning </a:t>
            </a:r>
            <a:r>
              <a:rPr lang="en-US" sz="2000" dirty="0" smtClean="0"/>
              <a:t>Assistance</a:t>
            </a:r>
            <a:endParaRPr lang="en-US" sz="2000" dirty="0"/>
          </a:p>
        </p:txBody>
      </p:sp>
      <p:sp>
        <p:nvSpPr>
          <p:cNvPr id="5" name="Text Placeholder 4"/>
          <p:cNvSpPr>
            <a:spLocks noGrp="1"/>
          </p:cNvSpPr>
          <p:nvPr>
            <p:ph type="body" sz="quarter" idx="3"/>
          </p:nvPr>
        </p:nvSpPr>
        <p:spPr>
          <a:xfrm>
            <a:off x="4803006" y="1698987"/>
            <a:ext cx="3883794" cy="715355"/>
          </a:xfrm>
        </p:spPr>
        <p:txBody>
          <a:bodyPr/>
          <a:lstStyle/>
          <a:p>
            <a:r>
              <a:rPr lang="en-US" u="sng" dirty="0" smtClean="0"/>
              <a:t>PERIOD OF PERFORMANCE</a:t>
            </a:r>
            <a:endParaRPr lang="en-US" u="sng" dirty="0"/>
          </a:p>
        </p:txBody>
      </p:sp>
      <p:sp>
        <p:nvSpPr>
          <p:cNvPr id="6" name="Content Placeholder 5"/>
          <p:cNvSpPr>
            <a:spLocks noGrp="1"/>
          </p:cNvSpPr>
          <p:nvPr>
            <p:ph sz="quarter" idx="4"/>
          </p:nvPr>
        </p:nvSpPr>
        <p:spPr>
          <a:xfrm>
            <a:off x="4803006" y="2281185"/>
            <a:ext cx="3696101" cy="4576813"/>
          </a:xfrm>
        </p:spPr>
        <p:txBody>
          <a:bodyPr>
            <a:normAutofit lnSpcReduction="10000"/>
          </a:bodyPr>
          <a:lstStyle/>
          <a:p>
            <a:pPr algn="r">
              <a:lnSpc>
                <a:spcPct val="150000"/>
              </a:lnSpc>
              <a:buNone/>
            </a:pPr>
            <a:r>
              <a:rPr lang="en-US" sz="2000" dirty="0" smtClean="0"/>
              <a:t>April 2011- April 2018</a:t>
            </a:r>
          </a:p>
          <a:p>
            <a:pPr algn="r">
              <a:lnSpc>
                <a:spcPct val="150000"/>
              </a:lnSpc>
              <a:buNone/>
            </a:pPr>
            <a:r>
              <a:rPr lang="en-US" sz="2000" dirty="0" smtClean="0"/>
              <a:t>Oct 2001- Oct 2013</a:t>
            </a:r>
          </a:p>
          <a:p>
            <a:pPr algn="r">
              <a:lnSpc>
                <a:spcPct val="150000"/>
              </a:lnSpc>
              <a:buNone/>
            </a:pPr>
            <a:r>
              <a:rPr lang="en-US" sz="2000" dirty="0" smtClean="0"/>
              <a:t>Aug 2008- May 2014</a:t>
            </a:r>
          </a:p>
          <a:p>
            <a:pPr algn="r">
              <a:lnSpc>
                <a:spcPct val="150000"/>
              </a:lnSpc>
              <a:buNone/>
            </a:pPr>
            <a:r>
              <a:rPr lang="en-US" sz="2000" dirty="0" smtClean="0"/>
              <a:t>April 2004- April 2019</a:t>
            </a:r>
          </a:p>
          <a:p>
            <a:pPr algn="r">
              <a:lnSpc>
                <a:spcPct val="150000"/>
              </a:lnSpc>
              <a:buNone/>
            </a:pPr>
            <a:r>
              <a:rPr lang="en-US" sz="2000" dirty="0" smtClean="0"/>
              <a:t>Sept 2011- Sept 2014</a:t>
            </a:r>
          </a:p>
          <a:p>
            <a:pPr algn="r">
              <a:lnSpc>
                <a:spcPct val="150000"/>
              </a:lnSpc>
              <a:buNone/>
            </a:pPr>
            <a:r>
              <a:rPr lang="en-US" sz="2000" dirty="0" smtClean="0"/>
              <a:t>July 2002- June 2015</a:t>
            </a:r>
          </a:p>
          <a:p>
            <a:pPr algn="r">
              <a:lnSpc>
                <a:spcPct val="150000"/>
              </a:lnSpc>
              <a:buNone/>
            </a:pPr>
            <a:r>
              <a:rPr lang="en-US" sz="2000" dirty="0" smtClean="0"/>
              <a:t>Jan 2010- Jan 2015</a:t>
            </a:r>
          </a:p>
          <a:p>
            <a:pPr algn="r">
              <a:lnSpc>
                <a:spcPct val="150000"/>
              </a:lnSpc>
              <a:buNone/>
            </a:pPr>
            <a:r>
              <a:rPr lang="en-US" sz="2000" dirty="0" smtClean="0"/>
              <a:t>June 2011- May 2018</a:t>
            </a:r>
          </a:p>
          <a:p>
            <a:pPr algn="r">
              <a:lnSpc>
                <a:spcPct val="150000"/>
              </a:lnSpc>
              <a:buNone/>
            </a:pPr>
            <a:r>
              <a:rPr lang="en-US" sz="2000" dirty="0" smtClean="0"/>
              <a:t>May 2010- April 2014</a:t>
            </a:r>
          </a:p>
          <a:p>
            <a:pPr algn="r">
              <a:lnSpc>
                <a:spcPct val="150000"/>
              </a:lnSpc>
              <a:buNone/>
            </a:pPr>
            <a:r>
              <a:rPr lang="en-US" sz="2000" dirty="0" smtClean="0"/>
              <a:t>Jan 2012- March 2014</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Defense Expenditures</a:t>
            </a:r>
            <a:endParaRPr lang="en-US" dirty="0"/>
          </a:p>
        </p:txBody>
      </p:sp>
      <p:sp>
        <p:nvSpPr>
          <p:cNvPr id="3" name="Content Placeholder 2"/>
          <p:cNvSpPr>
            <a:spLocks noGrp="1"/>
          </p:cNvSpPr>
          <p:nvPr>
            <p:ph idx="1"/>
          </p:nvPr>
        </p:nvSpPr>
        <p:spPr>
          <a:xfrm>
            <a:off x="457200" y="1752600"/>
            <a:ext cx="8229600" cy="4773328"/>
          </a:xfrm>
        </p:spPr>
        <p:txBody>
          <a:bodyPr>
            <a:normAutofit/>
          </a:bodyPr>
          <a:lstStyle/>
          <a:p>
            <a:endParaRPr lang="en-US" sz="2000" dirty="0" smtClean="0"/>
          </a:p>
          <a:p>
            <a:r>
              <a:rPr lang="en-US" sz="2000" dirty="0" smtClean="0"/>
              <a:t>Below </a:t>
            </a:r>
            <a:r>
              <a:rPr lang="en-US" sz="2000" dirty="0" smtClean="0"/>
              <a:t>is Defense Budget of </a:t>
            </a:r>
            <a:r>
              <a:rPr lang="en-US" sz="2000" i="1" dirty="0" smtClean="0"/>
              <a:t>Second Term Democrat </a:t>
            </a:r>
            <a:r>
              <a:rPr lang="en-US" sz="2000" dirty="0" smtClean="0"/>
              <a:t>President</a:t>
            </a:r>
          </a:p>
          <a:p>
            <a:r>
              <a:rPr lang="en-US" sz="2000" dirty="0" smtClean="0"/>
              <a:t>Base </a:t>
            </a:r>
            <a:r>
              <a:rPr lang="en-US" sz="2000" dirty="0" smtClean="0"/>
              <a:t>budget increases while winding down </a:t>
            </a:r>
            <a:r>
              <a:rPr lang="en-US" sz="2000" dirty="0" smtClean="0"/>
              <a:t>Afghanistan</a:t>
            </a:r>
          </a:p>
          <a:p>
            <a:r>
              <a:rPr lang="en-US" sz="2000" dirty="0" smtClean="0"/>
              <a:t>OCO said to be “placeholders” in out years– I assume big declines in my modeling</a:t>
            </a:r>
            <a:endParaRPr lang="en-US" sz="2000"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a:p>
            <a:pPr marL="114300" indent="0">
              <a:buNone/>
            </a:pPr>
            <a:endParaRPr lang="en-US" b="1" u="sng" dirty="0" smtClean="0"/>
          </a:p>
        </p:txBody>
      </p:sp>
      <p:graphicFrame>
        <p:nvGraphicFramePr>
          <p:cNvPr id="5" name="Chart 4"/>
          <p:cNvGraphicFramePr/>
          <p:nvPr/>
        </p:nvGraphicFramePr>
        <p:xfrm>
          <a:off x="2151246" y="340734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65637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Defense Expenditures</a:t>
            </a:r>
            <a:endParaRPr lang="en-US" dirty="0"/>
          </a:p>
        </p:txBody>
      </p:sp>
      <p:sp>
        <p:nvSpPr>
          <p:cNvPr id="3" name="Content Placeholder 2"/>
          <p:cNvSpPr>
            <a:spLocks noGrp="1"/>
          </p:cNvSpPr>
          <p:nvPr>
            <p:ph idx="1"/>
          </p:nvPr>
        </p:nvSpPr>
        <p:spPr/>
        <p:txBody>
          <a:bodyPr>
            <a:normAutofit/>
          </a:bodyPr>
          <a:lstStyle/>
          <a:p>
            <a:pPr>
              <a:buNone/>
            </a:pPr>
            <a:r>
              <a:rPr lang="en-US" sz="2000" b="1" u="sng" dirty="0" smtClean="0"/>
              <a:t>Defense spending not the US’s prime budget problem</a:t>
            </a:r>
          </a:p>
          <a:p>
            <a:pPr lvl="1"/>
            <a:r>
              <a:rPr lang="en-US" sz="2000" dirty="0" smtClean="0"/>
              <a:t>Medicare, Medicaid, Social Security drive the deficit going forward</a:t>
            </a:r>
          </a:p>
          <a:p>
            <a:pPr lvl="1"/>
            <a:r>
              <a:rPr lang="en-US" sz="2000" dirty="0" smtClean="0"/>
              <a:t>Not a commentary on absolute defense spending</a:t>
            </a:r>
            <a:endParaRPr lang="en-US" sz="2000" dirty="0"/>
          </a:p>
        </p:txBody>
      </p:sp>
      <p:pic>
        <p:nvPicPr>
          <p:cNvPr id="3074" name="Picture 2" descr="http://www.foreignpolicyi.org/files/uploads/images/fig6_1.png"/>
          <p:cNvPicPr>
            <a:picLocks noChangeAspect="1" noChangeArrowheads="1"/>
          </p:cNvPicPr>
          <p:nvPr/>
        </p:nvPicPr>
        <p:blipFill>
          <a:blip r:embed="rId2" cstate="print"/>
          <a:srcRect/>
          <a:stretch>
            <a:fillRect/>
          </a:stretch>
        </p:blipFill>
        <p:spPr bwMode="auto">
          <a:xfrm>
            <a:off x="598337" y="3251311"/>
            <a:ext cx="3558094" cy="2981642"/>
          </a:xfrm>
          <a:prstGeom prst="rect">
            <a:avLst/>
          </a:prstGeom>
          <a:noFill/>
        </p:spPr>
      </p:pic>
      <p:sp>
        <p:nvSpPr>
          <p:cNvPr id="7" name="TextBox 6"/>
          <p:cNvSpPr txBox="1"/>
          <p:nvPr/>
        </p:nvSpPr>
        <p:spPr>
          <a:xfrm>
            <a:off x="598337" y="6262256"/>
            <a:ext cx="4387932" cy="307777"/>
          </a:xfrm>
          <a:prstGeom prst="rect">
            <a:avLst/>
          </a:prstGeom>
          <a:noFill/>
        </p:spPr>
        <p:txBody>
          <a:bodyPr wrap="none" rtlCol="0">
            <a:spAutoFit/>
          </a:bodyPr>
          <a:lstStyle/>
          <a:p>
            <a:r>
              <a:rPr lang="en-US" sz="1400" dirty="0" smtClean="0"/>
              <a:t>Sources:  Foreign Policy Initiative, Mary Meeker “USA Inc”</a:t>
            </a:r>
            <a:endParaRPr lang="en-US" sz="1400" dirty="0"/>
          </a:p>
        </p:txBody>
      </p:sp>
      <p:pic>
        <p:nvPicPr>
          <p:cNvPr id="8" name="Picture 7" descr="http://static2.businessinsider.com/image/509bd06decad04123c000012-1200/.jpg"/>
          <p:cNvPicPr>
            <a:picLocks noChangeAspect="1" noChangeArrowheads="1"/>
          </p:cNvPicPr>
          <p:nvPr/>
        </p:nvPicPr>
        <p:blipFill>
          <a:blip r:embed="rId3" cstate="print"/>
          <a:srcRect/>
          <a:stretch>
            <a:fillRect/>
          </a:stretch>
        </p:blipFill>
        <p:spPr bwMode="auto">
          <a:xfrm>
            <a:off x="4827069" y="3251311"/>
            <a:ext cx="3859731" cy="2981642"/>
          </a:xfrm>
          <a:prstGeom prst="rect">
            <a:avLst/>
          </a:prstGeom>
          <a:noFill/>
        </p:spPr>
      </p:pic>
    </p:spTree>
    <p:extLst>
      <p:ext uri="{BB962C8B-B14F-4D97-AF65-F5344CB8AC3E}">
        <p14:creationId xmlns:p14="http://schemas.microsoft.com/office/powerpoint/2010/main" val="10565637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 the Parent: L-3 (LLL) </a:t>
            </a:r>
            <a:endParaRPr lang="en-US" dirty="0"/>
          </a:p>
        </p:txBody>
      </p:sp>
      <p:sp>
        <p:nvSpPr>
          <p:cNvPr id="3" name="Content Placeholder 2"/>
          <p:cNvSpPr>
            <a:spLocks noGrp="1"/>
          </p:cNvSpPr>
          <p:nvPr>
            <p:ph idx="1"/>
          </p:nvPr>
        </p:nvSpPr>
        <p:spPr>
          <a:xfrm>
            <a:off x="634050" y="1629262"/>
            <a:ext cx="8001949" cy="1774504"/>
          </a:xfrm>
        </p:spPr>
        <p:txBody>
          <a:bodyPr>
            <a:noAutofit/>
          </a:bodyPr>
          <a:lstStyle/>
          <a:p>
            <a:pPr marL="0" indent="0">
              <a:lnSpc>
                <a:spcPct val="100000"/>
              </a:lnSpc>
              <a:buNone/>
            </a:pPr>
            <a:r>
              <a:rPr lang="en-US" sz="2000" b="1" u="sng" dirty="0" smtClean="0"/>
              <a:t>Defense contractor that needed a change</a:t>
            </a:r>
          </a:p>
          <a:p>
            <a:pPr lvl="1"/>
            <a:r>
              <a:rPr lang="en-US" sz="2000" dirty="0" smtClean="0"/>
              <a:t>Top 10 contractor by revenues</a:t>
            </a:r>
          </a:p>
          <a:p>
            <a:pPr lvl="1"/>
            <a:r>
              <a:rPr lang="en-US" sz="2000" dirty="0" smtClean="0"/>
              <a:t>Poor stock performance, lagging peers last 3 years</a:t>
            </a:r>
          </a:p>
          <a:p>
            <a:pPr lvl="1"/>
            <a:r>
              <a:rPr lang="en-US" sz="2000" dirty="0" smtClean="0"/>
              <a:t>Revenues declining despite billions spent on acquisitions</a:t>
            </a:r>
          </a:p>
          <a:p>
            <a:pPr lvl="1"/>
            <a:r>
              <a:rPr lang="en-US" sz="2000" dirty="0" smtClean="0"/>
              <a:t>2011: decides to spin off SETA, war related business as Engility</a:t>
            </a:r>
            <a:endParaRPr lang="en-US" sz="2000" dirty="0"/>
          </a:p>
        </p:txBody>
      </p:sp>
      <p:graphicFrame>
        <p:nvGraphicFramePr>
          <p:cNvPr id="15" name="Chart 14"/>
          <p:cNvGraphicFramePr>
            <a:graphicFrameLocks/>
          </p:cNvGraphicFramePr>
          <p:nvPr>
            <p:extLst>
              <p:ext uri="{D42A27DB-BD31-4B8C-83A1-F6EECF244321}">
                <p14:modId xmlns:p14="http://schemas.microsoft.com/office/powerpoint/2010/main" val="3287101524"/>
              </p:ext>
            </p:extLst>
          </p:nvPr>
        </p:nvGraphicFramePr>
        <p:xfrm>
          <a:off x="4903204" y="3514725"/>
          <a:ext cx="3732796" cy="2561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168781174"/>
              </p:ext>
            </p:extLst>
          </p:nvPr>
        </p:nvGraphicFramePr>
        <p:xfrm>
          <a:off x="634050" y="3514725"/>
          <a:ext cx="4015154" cy="256173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892973" y="6349429"/>
            <a:ext cx="2431237" cy="307777"/>
          </a:xfrm>
          <a:prstGeom prst="rect">
            <a:avLst/>
          </a:prstGeom>
          <a:noFill/>
        </p:spPr>
        <p:txBody>
          <a:bodyPr wrap="none" rtlCol="0">
            <a:spAutoFit/>
          </a:bodyPr>
          <a:lstStyle/>
          <a:p>
            <a:r>
              <a:rPr lang="en-US" sz="1400" dirty="0" smtClean="0">
                <a:cs typeface="Times New Roman"/>
              </a:rPr>
              <a:t>Sources: Bloomberg, LLL 10-k’s</a:t>
            </a:r>
            <a:endParaRPr lang="en-US" sz="1400" dirty="0">
              <a:cs typeface="Times New Roman"/>
            </a:endParaRPr>
          </a:p>
        </p:txBody>
      </p:sp>
    </p:spTree>
    <p:extLst>
      <p:ext uri="{BB962C8B-B14F-4D97-AF65-F5344CB8AC3E}">
        <p14:creationId xmlns:p14="http://schemas.microsoft.com/office/powerpoint/2010/main" val="2337780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L-3 Wanted Out</a:t>
            </a:r>
            <a:endParaRPr lang="en-US" dirty="0"/>
          </a:p>
        </p:txBody>
      </p:sp>
      <p:sp>
        <p:nvSpPr>
          <p:cNvPr id="3" name="Content Placeholder 2"/>
          <p:cNvSpPr>
            <a:spLocks noGrp="1"/>
          </p:cNvSpPr>
          <p:nvPr>
            <p:ph idx="1"/>
          </p:nvPr>
        </p:nvSpPr>
        <p:spPr>
          <a:xfrm>
            <a:off x="448156" y="1565782"/>
            <a:ext cx="8229600" cy="4995322"/>
          </a:xfrm>
        </p:spPr>
        <p:txBody>
          <a:bodyPr>
            <a:normAutofit fontScale="70000" lnSpcReduction="20000"/>
          </a:bodyPr>
          <a:lstStyle/>
          <a:p>
            <a:pPr marL="0" indent="0">
              <a:buNone/>
            </a:pPr>
            <a:r>
              <a:rPr lang="en-US" sz="2900" b="1" u="sng" dirty="0"/>
              <a:t>Reduced exposure to Iraq/Afghanistan</a:t>
            </a:r>
          </a:p>
          <a:p>
            <a:pPr lvl="1"/>
            <a:r>
              <a:rPr lang="en-US" sz="2900" dirty="0"/>
              <a:t>Troop drawdowns are drag on services revenues</a:t>
            </a:r>
          </a:p>
          <a:p>
            <a:pPr lvl="1"/>
            <a:r>
              <a:rPr lang="en-US" sz="2900" dirty="0"/>
              <a:t>War budgets scheduled to decline further over next few </a:t>
            </a:r>
            <a:r>
              <a:rPr lang="en-US" sz="2900" dirty="0" smtClean="0"/>
              <a:t>years</a:t>
            </a:r>
          </a:p>
          <a:p>
            <a:pPr marL="457200" lvl="1" indent="0">
              <a:buNone/>
            </a:pPr>
            <a:endParaRPr lang="en-US" sz="2900" dirty="0"/>
          </a:p>
          <a:p>
            <a:pPr marL="0" indent="0">
              <a:buNone/>
            </a:pPr>
            <a:r>
              <a:rPr lang="en-US" sz="2900" b="1" u="sng" dirty="0"/>
              <a:t>Services business hurting income statement</a:t>
            </a:r>
          </a:p>
          <a:p>
            <a:pPr lvl="1"/>
            <a:r>
              <a:rPr lang="en-US" sz="2900" dirty="0"/>
              <a:t>Margins lower than corporate averages</a:t>
            </a:r>
          </a:p>
          <a:p>
            <a:pPr lvl="1"/>
            <a:r>
              <a:rPr lang="en-US" sz="2900" dirty="0"/>
              <a:t>Total revenues ex-Engility were </a:t>
            </a:r>
            <a:r>
              <a:rPr lang="en-US" sz="2900" dirty="0" smtClean="0"/>
              <a:t>flat</a:t>
            </a:r>
          </a:p>
          <a:p>
            <a:pPr lvl="1"/>
            <a:endParaRPr lang="en-US" sz="2900" dirty="0"/>
          </a:p>
          <a:p>
            <a:pPr marL="0" indent="0">
              <a:buNone/>
            </a:pPr>
            <a:r>
              <a:rPr lang="en-US" sz="2900" b="1" u="sng" dirty="0" smtClean="0"/>
              <a:t>Engility’s addressable market constrained as part of L-3</a:t>
            </a:r>
          </a:p>
          <a:p>
            <a:pPr lvl="1"/>
            <a:r>
              <a:rPr lang="en-US" sz="2900" dirty="0" smtClean="0"/>
              <a:t>Federal rules make it tough for SETA firms to work on projects where parent co may be a supplier</a:t>
            </a:r>
          </a:p>
          <a:p>
            <a:pPr lvl="1"/>
            <a:r>
              <a:rPr lang="en-US" sz="2900" dirty="0" smtClean="0"/>
              <a:t>L-3 management says worth “a few hundred million” </a:t>
            </a:r>
            <a:r>
              <a:rPr lang="en-US" sz="2900" baseline="30000" dirty="0" smtClean="0"/>
              <a:t>[2]</a:t>
            </a:r>
            <a:r>
              <a:rPr lang="en-US" sz="2900" dirty="0" smtClean="0"/>
              <a:t> in foregone revenue</a:t>
            </a:r>
          </a:p>
          <a:p>
            <a:pPr marL="0" indent="0">
              <a:buNone/>
            </a:pPr>
            <a:endParaRPr lang="en-US" sz="2900" b="1" u="sng" dirty="0" smtClean="0">
              <a:solidFill>
                <a:srgbClr val="0014FF"/>
              </a:solidFill>
            </a:endParaRPr>
          </a:p>
          <a:p>
            <a:pPr marL="0" indent="0">
              <a:buNone/>
            </a:pPr>
            <a:r>
              <a:rPr lang="en-US" sz="2900" b="1" u="sng" dirty="0" smtClean="0">
                <a:solidFill>
                  <a:schemeClr val="accent1"/>
                </a:solidFill>
              </a:rPr>
              <a:t>Thus a spinoff is born… Agility + Engineering = “Engility”</a:t>
            </a:r>
          </a:p>
          <a:p>
            <a:pPr marL="114300" indent="0">
              <a:buNone/>
            </a:pPr>
            <a:endParaRPr lang="en-US" sz="2000" dirty="0" smtClean="0"/>
          </a:p>
          <a:p>
            <a:pPr marL="114300" indent="0">
              <a:buNone/>
            </a:pPr>
            <a:endParaRPr lang="en-US" sz="2000" dirty="0" smtClean="0"/>
          </a:p>
          <a:p>
            <a:pPr marL="114300" indent="0">
              <a:buNone/>
            </a:pPr>
            <a:r>
              <a:rPr lang="en-US" sz="2000" dirty="0" smtClean="0"/>
              <a:t>[1] EGL 2012 10-K</a:t>
            </a:r>
          </a:p>
          <a:p>
            <a:pPr marL="114300" indent="0">
              <a:buNone/>
            </a:pPr>
            <a:r>
              <a:rPr lang="en-US" sz="2000" dirty="0" smtClean="0"/>
              <a:t>[2] LLL Q2 2012 Conference Call</a:t>
            </a:r>
          </a:p>
        </p:txBody>
      </p:sp>
    </p:spTree>
    <p:extLst>
      <p:ext uri="{BB962C8B-B14F-4D97-AF65-F5344CB8AC3E}">
        <p14:creationId xmlns:p14="http://schemas.microsoft.com/office/powerpoint/2010/main" val="396180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Engility At a Glance</a:t>
            </a:r>
            <a:endParaRPr lang="en-US" dirty="0"/>
          </a:p>
        </p:txBody>
      </p:sp>
      <p:sp>
        <p:nvSpPr>
          <p:cNvPr id="3" name="Content Placeholder 2"/>
          <p:cNvSpPr>
            <a:spLocks noGrp="1"/>
          </p:cNvSpPr>
          <p:nvPr>
            <p:ph sz="half" idx="1"/>
          </p:nvPr>
        </p:nvSpPr>
        <p:spPr>
          <a:xfrm>
            <a:off x="426127" y="1719070"/>
            <a:ext cx="3934858" cy="5138929"/>
          </a:xfrm>
        </p:spPr>
        <p:txBody>
          <a:bodyPr>
            <a:normAutofit fontScale="77500" lnSpcReduction="20000"/>
          </a:bodyPr>
          <a:lstStyle/>
          <a:p>
            <a:pPr>
              <a:buNone/>
            </a:pPr>
            <a:r>
              <a:rPr lang="en-US" sz="2600" b="1" u="sng" dirty="0" err="1" smtClean="0"/>
              <a:t>Engility</a:t>
            </a:r>
            <a:r>
              <a:rPr lang="en-US" sz="2600" b="1" u="sng" dirty="0" smtClean="0"/>
              <a:t> Corporation</a:t>
            </a:r>
            <a:r>
              <a:rPr lang="en-US" sz="2600" b="1" dirty="0" smtClean="0"/>
              <a:t>		</a:t>
            </a:r>
          </a:p>
          <a:p>
            <a:pPr>
              <a:buNone/>
            </a:pPr>
            <a:r>
              <a:rPr lang="en-US" sz="2600" dirty="0" smtClean="0"/>
              <a:t>Price: 			$28.00</a:t>
            </a:r>
          </a:p>
          <a:p>
            <a:pPr>
              <a:buNone/>
            </a:pPr>
            <a:r>
              <a:rPr lang="en-US" sz="2600" dirty="0" smtClean="0"/>
              <a:t>Market Cap: 		$480m</a:t>
            </a:r>
          </a:p>
          <a:p>
            <a:pPr>
              <a:buNone/>
            </a:pPr>
            <a:r>
              <a:rPr lang="en-US" sz="2600" dirty="0" smtClean="0"/>
              <a:t>Net Debt:		$335m</a:t>
            </a:r>
          </a:p>
          <a:p>
            <a:pPr>
              <a:buNone/>
            </a:pPr>
            <a:r>
              <a:rPr lang="en-US" sz="2600" dirty="0" smtClean="0"/>
              <a:t>2013E Revs: 		$1500m</a:t>
            </a:r>
          </a:p>
          <a:p>
            <a:pPr>
              <a:buNone/>
            </a:pPr>
            <a:r>
              <a:rPr lang="en-US" sz="2600" dirty="0" smtClean="0"/>
              <a:t>2013E EBITDA:		$130m</a:t>
            </a:r>
          </a:p>
          <a:p>
            <a:pPr>
              <a:buNone/>
            </a:pPr>
            <a:endParaRPr lang="en-US" sz="2600" u="sng" dirty="0" smtClean="0"/>
          </a:p>
          <a:p>
            <a:pPr>
              <a:buNone/>
            </a:pPr>
            <a:r>
              <a:rPr lang="en-US" sz="2600" u="sng" dirty="0" smtClean="0"/>
              <a:t>Largest Holders:</a:t>
            </a:r>
          </a:p>
          <a:p>
            <a:pPr>
              <a:buNone/>
            </a:pPr>
            <a:r>
              <a:rPr lang="en-US" sz="2600" dirty="0" smtClean="0"/>
              <a:t>Abrams		15.5%</a:t>
            </a:r>
          </a:p>
          <a:p>
            <a:pPr>
              <a:buNone/>
            </a:pPr>
            <a:r>
              <a:rPr lang="en-US" sz="2600" dirty="0" smtClean="0"/>
              <a:t>Deccan Value		8.8%</a:t>
            </a:r>
          </a:p>
          <a:p>
            <a:pPr>
              <a:buNone/>
            </a:pPr>
            <a:r>
              <a:rPr lang="en-US" sz="2600" dirty="0" err="1" smtClean="0"/>
              <a:t>Pzena</a:t>
            </a:r>
            <a:r>
              <a:rPr lang="en-US" sz="2600" dirty="0" smtClean="0"/>
              <a:t>			4.7%</a:t>
            </a:r>
          </a:p>
          <a:p>
            <a:pPr>
              <a:buNone/>
            </a:pPr>
            <a:endParaRPr lang="en-US" sz="2600" dirty="0" smtClean="0"/>
          </a:p>
          <a:p>
            <a:pPr>
              <a:buNone/>
            </a:pPr>
            <a:r>
              <a:rPr lang="en-US" sz="2600" u="sng" dirty="0" smtClean="0"/>
              <a:t>Analyst Coverage</a:t>
            </a:r>
          </a:p>
          <a:p>
            <a:pPr>
              <a:buNone/>
            </a:pPr>
            <a:r>
              <a:rPr lang="en-US" sz="2600" dirty="0" err="1" smtClean="0"/>
              <a:t>Stifel</a:t>
            </a:r>
            <a:r>
              <a:rPr lang="en-US" sz="2600" dirty="0" smtClean="0"/>
              <a:t> </a:t>
            </a:r>
          </a:p>
          <a:p>
            <a:pPr>
              <a:buNone/>
            </a:pPr>
            <a:r>
              <a:rPr lang="en-US" sz="2600" dirty="0" smtClean="0"/>
              <a:t>CRT Capital</a:t>
            </a:r>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600" dirty="0" smtClean="0"/>
          </a:p>
          <a:p>
            <a:pPr>
              <a:buNone/>
            </a:pPr>
            <a:endParaRPr lang="en-US" sz="1600" dirty="0" smtClean="0"/>
          </a:p>
          <a:p>
            <a:pPr>
              <a:buNone/>
            </a:pPr>
            <a:r>
              <a:rPr lang="en-US" sz="1800" dirty="0" smtClean="0"/>
              <a:t>Source: Bloomberg, my own estimates</a:t>
            </a:r>
            <a:endParaRPr lang="en-US" sz="1800" dirty="0"/>
          </a:p>
          <a:p>
            <a:endParaRPr lang="en-US" dirty="0" smtClean="0"/>
          </a:p>
          <a:p>
            <a:endParaRPr lang="en-US" dirty="0"/>
          </a:p>
        </p:txBody>
      </p:sp>
      <p:graphicFrame>
        <p:nvGraphicFramePr>
          <p:cNvPr id="6" name="Content Placeholder 5"/>
          <p:cNvGraphicFramePr>
            <a:graphicFrameLocks noGrp="1"/>
          </p:cNvGraphicFramePr>
          <p:nvPr>
            <p:ph sz="half" idx="2"/>
          </p:nvPr>
        </p:nvGraphicFramePr>
        <p:xfrm>
          <a:off x="4360984" y="1719070"/>
          <a:ext cx="4157373" cy="2500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360985" y="4219448"/>
          <a:ext cx="4157373" cy="2430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19106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Orphan…</a:t>
            </a:r>
            <a:endParaRPr lang="en-US" dirty="0"/>
          </a:p>
        </p:txBody>
      </p:sp>
      <p:sp>
        <p:nvSpPr>
          <p:cNvPr id="3" name="Content Placeholder 2"/>
          <p:cNvSpPr>
            <a:spLocks noGrp="1"/>
          </p:cNvSpPr>
          <p:nvPr>
            <p:ph sz="half" idx="1"/>
          </p:nvPr>
        </p:nvSpPr>
        <p:spPr>
          <a:xfrm>
            <a:off x="305731" y="2010661"/>
            <a:ext cx="4433097" cy="4064701"/>
          </a:xfrm>
        </p:spPr>
        <p:txBody>
          <a:bodyPr>
            <a:normAutofit/>
          </a:bodyPr>
          <a:lstStyle/>
          <a:p>
            <a:pPr marL="114300" indent="0">
              <a:buNone/>
            </a:pPr>
            <a:endParaRPr lang="en-US" sz="2000" u="sng" dirty="0" smtClean="0"/>
          </a:p>
          <a:p>
            <a:pPr lvl="1">
              <a:buFont typeface="Wingdings" charset="2"/>
              <a:buChar char="ü"/>
            </a:pPr>
            <a:r>
              <a:rPr lang="en-US" sz="2000" dirty="0" smtClean="0"/>
              <a:t>Tiny size relative to parent</a:t>
            </a:r>
            <a:endParaRPr lang="en-US" sz="2000" b="1" dirty="0" smtClean="0">
              <a:cs typeface="Times New Roman"/>
            </a:endParaRPr>
          </a:p>
          <a:p>
            <a:pPr marL="1051560" lvl="3" indent="0">
              <a:buNone/>
            </a:pPr>
            <a:endParaRPr lang="en-US" sz="2000" dirty="0" smtClean="0"/>
          </a:p>
          <a:p>
            <a:pPr lvl="1">
              <a:buFont typeface="Wingdings" charset="2"/>
              <a:buChar char="ü"/>
            </a:pPr>
            <a:r>
              <a:rPr lang="en-US" sz="2000" dirty="0" smtClean="0"/>
              <a:t>Little analyst coverage</a:t>
            </a:r>
          </a:p>
          <a:p>
            <a:pPr marL="114300" indent="0">
              <a:buNone/>
            </a:pPr>
            <a:endParaRPr lang="en-US" sz="2000" dirty="0" smtClean="0"/>
          </a:p>
          <a:p>
            <a:pPr lvl="1">
              <a:buFont typeface="Wingdings" charset="2"/>
              <a:buChar char="ü"/>
            </a:pPr>
            <a:r>
              <a:rPr lang="en-US" sz="2000" dirty="0" smtClean="0"/>
              <a:t>Low margins, declining sales</a:t>
            </a:r>
          </a:p>
          <a:p>
            <a:pPr>
              <a:buFont typeface="Wingdings" charset="2"/>
              <a:buChar char="ü"/>
            </a:pPr>
            <a:endParaRPr lang="en-US" sz="2000" dirty="0" smtClean="0"/>
          </a:p>
          <a:p>
            <a:pPr lvl="1">
              <a:buFont typeface="Wingdings" charset="2"/>
              <a:buChar char="ü"/>
            </a:pPr>
            <a:r>
              <a:rPr lang="en-US" sz="2000" dirty="0" smtClean="0"/>
              <a:t>Fears </a:t>
            </a:r>
            <a:r>
              <a:rPr lang="en-US" sz="2000" dirty="0"/>
              <a:t>over DoD budget and troop </a:t>
            </a:r>
            <a:r>
              <a:rPr lang="en-US" sz="2000" dirty="0" smtClean="0"/>
              <a:t>drawdowns</a:t>
            </a:r>
            <a:endParaRPr lang="en-US" sz="2000" dirty="0"/>
          </a:p>
        </p:txBody>
      </p:sp>
      <p:sp>
        <p:nvSpPr>
          <p:cNvPr id="4" name="TextBox 3"/>
          <p:cNvSpPr txBox="1"/>
          <p:nvPr/>
        </p:nvSpPr>
        <p:spPr>
          <a:xfrm>
            <a:off x="426128" y="6075362"/>
            <a:ext cx="7841955" cy="400110"/>
          </a:xfrm>
          <a:prstGeom prst="rect">
            <a:avLst/>
          </a:prstGeom>
          <a:noFill/>
        </p:spPr>
        <p:txBody>
          <a:bodyPr wrap="none" rtlCol="0">
            <a:spAutoFit/>
          </a:bodyPr>
          <a:lstStyle/>
          <a:p>
            <a:r>
              <a:rPr lang="en-US" sz="2000" b="1" u="sng" dirty="0" smtClean="0">
                <a:solidFill>
                  <a:schemeClr val="accent1"/>
                </a:solidFill>
                <a:cs typeface="Times New Roman"/>
              </a:rPr>
              <a:t>Lots of reasons to for investors to stay away, so what’s the valuation?</a:t>
            </a:r>
            <a:endParaRPr lang="en-US" sz="2000" b="1" u="sng" dirty="0">
              <a:solidFill>
                <a:schemeClr val="accent1"/>
              </a:solidFill>
              <a:cs typeface="Times New Roman"/>
            </a:endParaRPr>
          </a:p>
        </p:txBody>
      </p:sp>
      <p:pic>
        <p:nvPicPr>
          <p:cNvPr id="1030" name="Picture 6" descr="File:Crying-baby-cartoon.jpg"/>
          <p:cNvPicPr>
            <a:picLocks noChangeAspect="1" noChangeArrowheads="1"/>
          </p:cNvPicPr>
          <p:nvPr/>
        </p:nvPicPr>
        <p:blipFill>
          <a:blip r:embed="rId3" cstate="print"/>
          <a:srcRect/>
          <a:stretch>
            <a:fillRect/>
          </a:stretch>
        </p:blipFill>
        <p:spPr bwMode="auto">
          <a:xfrm>
            <a:off x="5423138" y="2356877"/>
            <a:ext cx="2543175" cy="3048001"/>
          </a:xfrm>
          <a:prstGeom prst="rect">
            <a:avLst/>
          </a:prstGeom>
          <a:noFill/>
        </p:spPr>
      </p:pic>
    </p:spTree>
    <p:extLst>
      <p:ext uri="{BB962C8B-B14F-4D97-AF65-F5344CB8AC3E}">
        <p14:creationId xmlns:p14="http://schemas.microsoft.com/office/powerpoint/2010/main" val="27465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a:t>
            </a:r>
            <a:r>
              <a:rPr lang="en-US" dirty="0" smtClean="0"/>
              <a:t>the multiple to Prove it</a:t>
            </a:r>
            <a:endParaRPr lang="en-US" dirty="0"/>
          </a:p>
        </p:txBody>
      </p:sp>
      <p:sp>
        <p:nvSpPr>
          <p:cNvPr id="4" name="Content Placeholder 3"/>
          <p:cNvSpPr>
            <a:spLocks noGrp="1"/>
          </p:cNvSpPr>
          <p:nvPr>
            <p:ph idx="1"/>
          </p:nvPr>
        </p:nvSpPr>
        <p:spPr>
          <a:xfrm>
            <a:off x="457200" y="1834288"/>
            <a:ext cx="8229600" cy="4826394"/>
          </a:xfrm>
        </p:spPr>
        <p:txBody>
          <a:bodyPr>
            <a:normAutofit fontScale="77500" lnSpcReduction="20000"/>
          </a:bodyPr>
          <a:lstStyle/>
          <a:p>
            <a:pPr>
              <a:lnSpc>
                <a:spcPct val="120000"/>
              </a:lnSpc>
            </a:pPr>
            <a:r>
              <a:rPr lang="en-US" sz="2900" dirty="0" smtClean="0"/>
              <a:t>Defense stocks generally trade at a discount to the market</a:t>
            </a:r>
          </a:p>
          <a:p>
            <a:pPr>
              <a:lnSpc>
                <a:spcPct val="120000"/>
              </a:lnSpc>
            </a:pPr>
            <a:r>
              <a:rPr lang="en-US" sz="2900" dirty="0" smtClean="0"/>
              <a:t>Engility trades at the greatest discount of them all</a:t>
            </a:r>
          </a:p>
          <a:p>
            <a:pPr>
              <a:lnSpc>
                <a:spcPct val="120000"/>
              </a:lnSpc>
            </a:pPr>
            <a:r>
              <a:rPr lang="en-US" sz="2900" dirty="0" smtClean="0"/>
              <a:t>XLS looks cheap until you see the $2B underfunded pension</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14300" indent="0">
              <a:buNone/>
            </a:pPr>
            <a:r>
              <a:rPr lang="en-US" sz="1400" dirty="0"/>
              <a:t>	 </a:t>
            </a:r>
            <a:r>
              <a:rPr lang="en-US" sz="1400" dirty="0" smtClean="0"/>
              <a:t>     </a:t>
            </a:r>
          </a:p>
          <a:p>
            <a:pPr marL="114300" indent="0">
              <a:buNone/>
            </a:pPr>
            <a:r>
              <a:rPr lang="en-US" sz="1400" dirty="0" smtClean="0"/>
              <a:t> 	      </a:t>
            </a:r>
          </a:p>
          <a:p>
            <a:pPr marL="114300" indent="0">
              <a:buNone/>
            </a:pPr>
            <a:endParaRPr lang="en-US" sz="1400" dirty="0" smtClean="0"/>
          </a:p>
          <a:p>
            <a:pPr marL="114300" indent="0">
              <a:buNone/>
            </a:pPr>
            <a:r>
              <a:rPr lang="en-US" sz="1400" dirty="0"/>
              <a:t>	</a:t>
            </a:r>
            <a:endParaRPr lang="en-US" sz="1400" dirty="0" smtClean="0"/>
          </a:p>
          <a:p>
            <a:pPr marL="114300" indent="0">
              <a:buNone/>
            </a:pPr>
            <a:endParaRPr lang="en-US" sz="2200" dirty="0" smtClean="0"/>
          </a:p>
          <a:p>
            <a:pPr marL="114300" indent="0">
              <a:buNone/>
            </a:pPr>
            <a:endParaRPr lang="en-US" sz="2200" dirty="0" smtClean="0"/>
          </a:p>
          <a:p>
            <a:pPr marL="114300" indent="0">
              <a:buNone/>
            </a:pPr>
            <a:endParaRPr lang="en-US" sz="2200" dirty="0" smtClean="0"/>
          </a:p>
          <a:p>
            <a:pPr marL="114300" indent="0">
              <a:buNone/>
            </a:pPr>
            <a:r>
              <a:rPr lang="en-US" sz="1800" dirty="0" smtClean="0"/>
              <a:t>Source: Bloomberg, my own estimates</a:t>
            </a:r>
          </a:p>
          <a:p>
            <a:endParaRPr lang="en-US" dirty="0" smtClean="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3545324"/>
              </p:ext>
            </p:extLst>
          </p:nvPr>
        </p:nvGraphicFramePr>
        <p:xfrm>
          <a:off x="2031865" y="3054862"/>
          <a:ext cx="4388390"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698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a:bodyPr>
          <a:lstStyle/>
          <a:p>
            <a:r>
              <a:rPr lang="en-US" dirty="0" smtClean="0"/>
              <a:t>What They Do</a:t>
            </a:r>
            <a:endParaRPr lang="en-US" dirty="0"/>
          </a:p>
        </p:txBody>
      </p:sp>
      <p:sp>
        <p:nvSpPr>
          <p:cNvPr id="3" name="Content Placeholder 2"/>
          <p:cNvSpPr>
            <a:spLocks noGrp="1"/>
          </p:cNvSpPr>
          <p:nvPr>
            <p:ph idx="1"/>
          </p:nvPr>
        </p:nvSpPr>
        <p:spPr>
          <a:xfrm>
            <a:off x="317634" y="1649882"/>
            <a:ext cx="5043638" cy="5208117"/>
          </a:xfrm>
        </p:spPr>
        <p:txBody>
          <a:bodyPr>
            <a:normAutofit fontScale="32500" lnSpcReduction="20000"/>
          </a:bodyPr>
          <a:lstStyle/>
          <a:p>
            <a:pPr marL="0" indent="0">
              <a:lnSpc>
                <a:spcPct val="120000"/>
              </a:lnSpc>
              <a:buNone/>
            </a:pPr>
            <a:r>
              <a:rPr lang="en-US" sz="6200" b="1" u="sng" dirty="0" smtClean="0"/>
              <a:t>Professional Support: $900m</a:t>
            </a:r>
          </a:p>
          <a:p>
            <a:pPr>
              <a:lnSpc>
                <a:spcPct val="120000"/>
              </a:lnSpc>
            </a:pPr>
            <a:r>
              <a:rPr lang="en-US" sz="6200" dirty="0" smtClean="0"/>
              <a:t>technical/financial consulting</a:t>
            </a:r>
          </a:p>
          <a:p>
            <a:pPr>
              <a:lnSpc>
                <a:spcPct val="120000"/>
              </a:lnSpc>
            </a:pPr>
            <a:r>
              <a:rPr lang="en-US" sz="6200" dirty="0"/>
              <a:t>p</a:t>
            </a:r>
            <a:r>
              <a:rPr lang="en-US" sz="6200" dirty="0" smtClean="0"/>
              <a:t>rocurement/program management</a:t>
            </a:r>
          </a:p>
          <a:p>
            <a:pPr>
              <a:lnSpc>
                <a:spcPct val="120000"/>
              </a:lnSpc>
            </a:pPr>
            <a:r>
              <a:rPr lang="en-US" sz="6200" dirty="0" smtClean="0"/>
              <a:t>IT network engineering</a:t>
            </a:r>
          </a:p>
          <a:p>
            <a:pPr>
              <a:lnSpc>
                <a:spcPct val="120000"/>
              </a:lnSpc>
            </a:pPr>
            <a:r>
              <a:rPr lang="en-US" sz="6200" dirty="0" smtClean="0"/>
              <a:t>systems engineering &amp; integration</a:t>
            </a:r>
          </a:p>
          <a:p>
            <a:pPr marL="0" indent="0">
              <a:lnSpc>
                <a:spcPct val="120000"/>
              </a:lnSpc>
              <a:buNone/>
            </a:pPr>
            <a:endParaRPr lang="en-US" sz="6200" b="1" u="sng" dirty="0" smtClean="0"/>
          </a:p>
          <a:p>
            <a:pPr marL="0" indent="0">
              <a:lnSpc>
                <a:spcPct val="120000"/>
              </a:lnSpc>
              <a:buNone/>
            </a:pPr>
            <a:r>
              <a:rPr lang="en-US" sz="6200" b="1" u="sng" dirty="0" smtClean="0"/>
              <a:t>Mission Support:  $700m</a:t>
            </a:r>
          </a:p>
          <a:p>
            <a:pPr>
              <a:lnSpc>
                <a:spcPct val="120000"/>
              </a:lnSpc>
            </a:pPr>
            <a:r>
              <a:rPr lang="en-US" sz="6200" dirty="0" smtClean="0"/>
              <a:t>logistics, supply chain, asset management</a:t>
            </a:r>
          </a:p>
          <a:p>
            <a:pPr>
              <a:lnSpc>
                <a:spcPct val="120000"/>
              </a:lnSpc>
            </a:pPr>
            <a:r>
              <a:rPr lang="en-US" sz="6200" dirty="0"/>
              <a:t>i</a:t>
            </a:r>
            <a:r>
              <a:rPr lang="en-US" sz="6200" dirty="0" smtClean="0"/>
              <a:t>nt’l law enforcement training </a:t>
            </a:r>
          </a:p>
          <a:p>
            <a:pPr>
              <a:lnSpc>
                <a:spcPct val="120000"/>
              </a:lnSpc>
            </a:pPr>
            <a:r>
              <a:rPr lang="en-US" sz="6200" dirty="0" smtClean="0"/>
              <a:t>linguistic support</a:t>
            </a:r>
          </a:p>
          <a:p>
            <a:pPr>
              <a:lnSpc>
                <a:spcPct val="120000"/>
              </a:lnSpc>
            </a:pPr>
            <a:r>
              <a:rPr lang="en-US" sz="6200" dirty="0"/>
              <a:t>$300m in war related </a:t>
            </a:r>
            <a:r>
              <a:rPr lang="en-US" sz="6200" dirty="0" smtClean="0"/>
              <a:t>revenues</a:t>
            </a:r>
          </a:p>
          <a:p>
            <a:pPr marL="0" indent="0">
              <a:lnSpc>
                <a:spcPct val="120000"/>
              </a:lnSpc>
              <a:buNone/>
            </a:pPr>
            <a:endParaRPr lang="en-US" sz="6200" b="1" u="sng" dirty="0" smtClean="0"/>
          </a:p>
          <a:p>
            <a:pPr marL="0" indent="0">
              <a:lnSpc>
                <a:spcPct val="120000"/>
              </a:lnSpc>
              <a:buNone/>
            </a:pPr>
            <a:r>
              <a:rPr lang="en-US" sz="6200" b="1" u="sng" dirty="0" smtClean="0"/>
              <a:t>Many small contracts, 75% with DoD</a:t>
            </a:r>
          </a:p>
          <a:p>
            <a:pPr>
              <a:lnSpc>
                <a:spcPct val="120000"/>
              </a:lnSpc>
            </a:pPr>
            <a:r>
              <a:rPr lang="en-US" sz="6200" dirty="0" smtClean="0"/>
              <a:t>Largest 10 contracts 38% of revenues</a:t>
            </a:r>
          </a:p>
          <a:p>
            <a:pPr>
              <a:lnSpc>
                <a:spcPct val="120000"/>
              </a:lnSpc>
            </a:pPr>
            <a:r>
              <a:rPr lang="en-US" sz="6200" dirty="0" smtClean="0"/>
              <a:t>No contract is &gt;10% of revenues</a:t>
            </a:r>
          </a:p>
          <a:p>
            <a:pPr lvl="1">
              <a:lnSpc>
                <a:spcPct val="120000"/>
              </a:lnSpc>
            </a:pPr>
            <a:endParaRPr lang="en-US" sz="6200" dirty="0" smtClean="0"/>
          </a:p>
          <a:p>
            <a:pPr marL="0" indent="0">
              <a:buNone/>
            </a:pPr>
            <a:endParaRPr lang="en-US" dirty="0" smtClean="0"/>
          </a:p>
        </p:txBody>
      </p:sp>
      <p:sp>
        <p:nvSpPr>
          <p:cNvPr id="6" name="TextBox 5"/>
          <p:cNvSpPr txBox="1"/>
          <p:nvPr/>
        </p:nvSpPr>
        <p:spPr>
          <a:xfrm>
            <a:off x="449385" y="2413000"/>
            <a:ext cx="184666" cy="369332"/>
          </a:xfrm>
          <a:prstGeom prst="rect">
            <a:avLst/>
          </a:prstGeom>
          <a:noFill/>
        </p:spPr>
        <p:txBody>
          <a:bodyPr wrap="none" rtlCol="0">
            <a:spAutoFit/>
          </a:bodyPr>
          <a:lstStyle/>
          <a:p>
            <a:endParaRPr lang="en-US" dirty="0"/>
          </a:p>
        </p:txBody>
      </p:sp>
      <p:sp>
        <p:nvSpPr>
          <p:cNvPr id="16" name="Content Placeholder 8"/>
          <p:cNvSpPr txBox="1">
            <a:spLocks/>
          </p:cNvSpPr>
          <p:nvPr/>
        </p:nvSpPr>
        <p:spPr>
          <a:xfrm>
            <a:off x="5205046" y="1649883"/>
            <a:ext cx="3481754" cy="2264898"/>
          </a:xfrm>
          <a:prstGeom prst="rect">
            <a:avLst/>
          </a:prstGeom>
          <a:solidFill>
            <a:srgbClr val="C4C4C4"/>
          </a:solidFill>
          <a:ln>
            <a:solidFill>
              <a:schemeClr val="tx1"/>
            </a:solidFill>
          </a:ln>
        </p:spPr>
        <p:txBody>
          <a:bodyPr>
            <a:normAutofit fontScale="25000" lnSpcReduction="20000"/>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6200" b="0" i="0" u="sng" strike="noStrike" kern="1200" cap="none" spc="0" normalizeH="0" baseline="0" noProof="0" dirty="0" smtClean="0">
              <a:ln>
                <a:noFill/>
              </a:ln>
              <a:solidFill>
                <a:schemeClr val="tx2"/>
              </a:solidFill>
              <a:effectLst/>
              <a:uLnTx/>
              <a:uFillTx/>
              <a:cs typeface="Times New Roman"/>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6200" b="0" i="0" u="sng" strike="noStrike" kern="1200" cap="none" spc="0" normalizeH="0" baseline="0" noProof="0" dirty="0" smtClean="0">
                <a:ln>
                  <a:noFill/>
                </a:ln>
                <a:solidFill>
                  <a:schemeClr val="bg1"/>
                </a:solidFill>
                <a:effectLst/>
                <a:uLnTx/>
                <a:uFillTx/>
                <a:cs typeface="Times New Roman"/>
              </a:rPr>
              <a:t>Benefits to </a:t>
            </a:r>
            <a:r>
              <a:rPr kumimoji="0" lang="en-US" sz="6200" b="0" i="0" u="sng" strike="noStrike" kern="1200" cap="none" spc="0" normalizeH="0" baseline="0" noProof="0" dirty="0" err="1" smtClean="0">
                <a:ln>
                  <a:noFill/>
                </a:ln>
                <a:solidFill>
                  <a:schemeClr val="bg1"/>
                </a:solidFill>
                <a:effectLst/>
                <a:uLnTx/>
                <a:uFillTx/>
                <a:cs typeface="Times New Roman"/>
              </a:rPr>
              <a:t>DoD</a:t>
            </a:r>
            <a:r>
              <a:rPr kumimoji="0" lang="en-US" sz="6200" b="0" i="0" u="sng" strike="noStrike" kern="1200" cap="none" spc="0" normalizeH="0" baseline="0" noProof="0" dirty="0" smtClean="0">
                <a:ln>
                  <a:noFill/>
                </a:ln>
                <a:solidFill>
                  <a:schemeClr val="bg1"/>
                </a:solidFill>
                <a:effectLst/>
                <a:uLnTx/>
                <a:uFillTx/>
                <a:cs typeface="Times New Roman"/>
              </a:rPr>
              <a:t> Contracting</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6200" b="0" i="0" u="none" strike="noStrike" kern="1200" cap="none" spc="0" normalizeH="0" baseline="0" noProof="0" dirty="0" smtClean="0">
              <a:ln>
                <a:noFill/>
              </a:ln>
              <a:solidFill>
                <a:schemeClr val="bg1"/>
              </a:solidFill>
              <a:effectLst/>
              <a:uLnTx/>
              <a:uFillTx/>
              <a:cs typeface="Times New Roman"/>
            </a:endParaRPr>
          </a:p>
          <a:p>
            <a:pPr marL="1257300" marR="0" lvl="0" indent="-1143000" algn="l" defTabSz="914400" rtl="0" eaLnBrk="1" fontAlgn="auto" latinLnBrk="0" hangingPunct="1">
              <a:lnSpc>
                <a:spcPct val="100000"/>
              </a:lnSpc>
              <a:spcBef>
                <a:spcPct val="20000"/>
              </a:spcBef>
              <a:spcAft>
                <a:spcPts val="0"/>
              </a:spcAft>
              <a:buClr>
                <a:schemeClr val="accent1"/>
              </a:buClr>
              <a:buSzTx/>
              <a:tabLst/>
              <a:defRPr/>
            </a:pPr>
            <a:r>
              <a:rPr kumimoji="0" lang="en-US" sz="6200" b="0" i="0" u="none" strike="noStrike" kern="1200" cap="none" spc="0" normalizeH="0" baseline="0" noProof="0" dirty="0" smtClean="0">
                <a:ln>
                  <a:noFill/>
                </a:ln>
                <a:solidFill>
                  <a:schemeClr val="bg1"/>
                </a:solidFill>
                <a:effectLst/>
                <a:uLnTx/>
                <a:uFillTx/>
                <a:cs typeface="Times New Roman"/>
              </a:rPr>
              <a:t>1. Revenues generally profitable</a:t>
            </a:r>
          </a:p>
          <a:p>
            <a:pPr marL="1028700" marR="0" lvl="0" indent="-9144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6200" b="0" i="0" u="none" strike="noStrike" kern="1200" cap="none" spc="0" normalizeH="0" baseline="0" noProof="0" dirty="0" smtClean="0">
                <a:ln>
                  <a:noFill/>
                </a:ln>
                <a:solidFill>
                  <a:schemeClr val="bg1"/>
                </a:solidFill>
                <a:effectLst/>
                <a:uLnTx/>
                <a:uFillTx/>
                <a:cs typeface="Times New Roman"/>
              </a:rPr>
              <a:t>2. Contracts extend for years</a:t>
            </a:r>
          </a:p>
          <a:p>
            <a:pPr marL="1028700" marR="0" lvl="0" indent="-9144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6200" b="0" i="0" u="none" strike="noStrike" kern="1200" cap="none" spc="0" normalizeH="0" baseline="0" noProof="0" dirty="0" smtClean="0">
                <a:ln>
                  <a:noFill/>
                </a:ln>
                <a:solidFill>
                  <a:schemeClr val="bg1"/>
                </a:solidFill>
                <a:effectLst/>
                <a:uLnTx/>
                <a:uFillTx/>
                <a:cs typeface="Times New Roman"/>
              </a:rPr>
              <a:t>3. </a:t>
            </a:r>
            <a:r>
              <a:rPr lang="en-US" sz="6200" noProof="0" dirty="0" smtClean="0">
                <a:solidFill>
                  <a:schemeClr val="bg1"/>
                </a:solidFill>
                <a:cs typeface="Times New Roman"/>
              </a:rPr>
              <a:t>Revenues insulated from economy</a:t>
            </a:r>
          </a:p>
          <a:p>
            <a:pPr marL="1028700" lvl="0" indent="-914400">
              <a:spcBef>
                <a:spcPct val="20000"/>
              </a:spcBef>
              <a:buClr>
                <a:schemeClr val="accent1"/>
              </a:buClr>
              <a:defRPr/>
            </a:pPr>
            <a:r>
              <a:rPr kumimoji="0" lang="en-US" sz="6200" b="0" i="0" u="none" strike="noStrike" kern="1200" cap="none" spc="0" normalizeH="0" baseline="0" dirty="0" smtClean="0">
                <a:ln>
                  <a:noFill/>
                </a:ln>
                <a:solidFill>
                  <a:schemeClr val="bg1"/>
                </a:solidFill>
                <a:effectLst/>
                <a:uLnTx/>
                <a:uFillTx/>
                <a:cs typeface="Times New Roman"/>
              </a:rPr>
              <a:t>4. </a:t>
            </a:r>
            <a:r>
              <a:rPr lang="en-US" sz="6200" dirty="0" smtClean="0">
                <a:solidFill>
                  <a:schemeClr val="bg1"/>
                </a:solidFill>
                <a:cs typeface="Times New Roman"/>
              </a:rPr>
              <a:t>Employee security clearances</a:t>
            </a:r>
          </a:p>
          <a:p>
            <a:pPr marL="1028700" lvl="0" indent="-914400">
              <a:spcBef>
                <a:spcPct val="20000"/>
              </a:spcBef>
              <a:buClr>
                <a:schemeClr val="accent1"/>
              </a:buClr>
              <a:defRPr/>
            </a:pPr>
            <a:r>
              <a:rPr lang="en-US" sz="6200" dirty="0" smtClean="0">
                <a:solidFill>
                  <a:schemeClr val="bg1"/>
                </a:solidFill>
                <a:cs typeface="Times New Roman"/>
              </a:rPr>
              <a:t>    are barrier to entry</a:t>
            </a:r>
          </a:p>
          <a:p>
            <a:pPr marL="1028700" marR="0" lvl="0" indent="-9144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6200" b="0" i="0" u="none" strike="noStrike" kern="1200" cap="none" spc="0" normalizeH="0" baseline="0" noProof="0" dirty="0" smtClean="0">
              <a:ln>
                <a:noFill/>
              </a:ln>
              <a:effectLst/>
              <a:uLnTx/>
              <a:uFillTx/>
              <a:latin typeface="Times New Roman"/>
              <a:ea typeface="+mn-ea"/>
              <a:cs typeface="Times New Roman"/>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200" b="0" i="0" u="none" strike="noStrike" kern="1200" cap="none" spc="0" normalizeH="0" baseline="0" noProof="0" dirty="0" smtClean="0">
                <a:ln>
                  <a:noFill/>
                </a:ln>
                <a:solidFill>
                  <a:schemeClr val="tx2"/>
                </a:solidFill>
                <a:effectLst/>
                <a:uLnTx/>
                <a:uFillTx/>
                <a:latin typeface="Times New Roman"/>
                <a:ea typeface="+mn-ea"/>
                <a:cs typeface="Times New Roman"/>
              </a:rPr>
              <a:t>Accounts receivable always get collected (eventually)</a:t>
            </a:r>
            <a:endParaRPr kumimoji="0" lang="en-US" sz="200" b="0" i="0" u="none" strike="noStrike" kern="1200" cap="none" spc="0" normalizeH="0" baseline="0" noProof="0" dirty="0">
              <a:ln>
                <a:noFill/>
              </a:ln>
              <a:solidFill>
                <a:schemeClr val="tx2"/>
              </a:solidFill>
              <a:effectLst/>
              <a:uLnTx/>
              <a:uFillTx/>
              <a:latin typeface="Times New Roman"/>
              <a:ea typeface="+mn-ea"/>
              <a:cs typeface="Times New Roman"/>
            </a:endParaRPr>
          </a:p>
        </p:txBody>
      </p:sp>
      <p:sp>
        <p:nvSpPr>
          <p:cNvPr id="17" name="Content Placeholder 8"/>
          <p:cNvSpPr txBox="1">
            <a:spLocks/>
          </p:cNvSpPr>
          <p:nvPr/>
        </p:nvSpPr>
        <p:spPr>
          <a:xfrm>
            <a:off x="5205046" y="4360985"/>
            <a:ext cx="3481754" cy="2264898"/>
          </a:xfrm>
          <a:prstGeom prst="rect">
            <a:avLst/>
          </a:prstGeom>
          <a:solidFill>
            <a:srgbClr val="C4C4C4"/>
          </a:solidFill>
          <a:ln>
            <a:solidFill>
              <a:schemeClr val="tx1"/>
            </a:solidFill>
          </a:ln>
        </p:spPr>
        <p:txBody>
          <a:bodyPr>
            <a:normAutofit fontScale="25000" lnSpcReduction="20000"/>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6200" b="0" i="0" u="sng" strike="noStrike" kern="1200" cap="none" spc="0" normalizeH="0" baseline="0" noProof="0" dirty="0" smtClean="0">
              <a:ln>
                <a:noFill/>
              </a:ln>
              <a:solidFill>
                <a:schemeClr val="bg1"/>
              </a:solidFill>
              <a:effectLst/>
              <a:uLnTx/>
              <a:uFillTx/>
              <a:latin typeface="Times New Roman"/>
              <a:ea typeface="+mn-ea"/>
              <a:cs typeface="Times New Roman"/>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6200" u="sng" dirty="0" smtClean="0">
                <a:solidFill>
                  <a:schemeClr val="bg1"/>
                </a:solidFill>
                <a:latin typeface="Calibri"/>
                <a:cs typeface="Calibri"/>
              </a:rPr>
              <a:t>Problems with </a:t>
            </a:r>
            <a:r>
              <a:rPr kumimoji="0" lang="en-US" sz="6200" b="0" i="0" u="sng" strike="noStrike" kern="1200" cap="none" spc="0" normalizeH="0" baseline="0" noProof="0" dirty="0" err="1" smtClean="0">
                <a:ln>
                  <a:noFill/>
                </a:ln>
                <a:solidFill>
                  <a:schemeClr val="bg1"/>
                </a:solidFill>
                <a:effectLst/>
                <a:uLnTx/>
                <a:uFillTx/>
                <a:latin typeface="Calibri"/>
                <a:cs typeface="Calibri"/>
              </a:rPr>
              <a:t>DoD</a:t>
            </a:r>
            <a:r>
              <a:rPr kumimoji="0" lang="en-US" sz="6200" b="0" i="0" u="sng" strike="noStrike" kern="1200" cap="none" spc="0" normalizeH="0" baseline="0" noProof="0" dirty="0" smtClean="0">
                <a:ln>
                  <a:noFill/>
                </a:ln>
                <a:solidFill>
                  <a:schemeClr val="bg1"/>
                </a:solidFill>
                <a:effectLst/>
                <a:uLnTx/>
                <a:uFillTx/>
                <a:latin typeface="Calibri"/>
                <a:cs typeface="Calibri"/>
              </a:rPr>
              <a:t> Contracting</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6200" b="0" i="0" u="none" strike="noStrike" kern="1200" cap="none" spc="0" normalizeH="0" baseline="0" noProof="0" dirty="0" smtClean="0">
              <a:ln>
                <a:noFill/>
              </a:ln>
              <a:solidFill>
                <a:schemeClr val="bg1"/>
              </a:solidFill>
              <a:effectLst/>
              <a:uLnTx/>
              <a:uFillTx/>
              <a:latin typeface="Calibri"/>
              <a:cs typeface="Calibri"/>
            </a:endParaRPr>
          </a:p>
          <a:p>
            <a:pPr marL="1257300" marR="0" lvl="0" indent="-1143000" algn="l" defTabSz="914400" rtl="0" eaLnBrk="1" fontAlgn="auto" latinLnBrk="0" hangingPunct="1">
              <a:lnSpc>
                <a:spcPct val="100000"/>
              </a:lnSpc>
              <a:spcBef>
                <a:spcPct val="20000"/>
              </a:spcBef>
              <a:spcAft>
                <a:spcPts val="0"/>
              </a:spcAft>
              <a:buClr>
                <a:schemeClr val="accent1"/>
              </a:buClr>
              <a:buSzTx/>
              <a:tabLst/>
              <a:defRPr/>
            </a:pPr>
            <a:r>
              <a:rPr kumimoji="0" lang="en-US" sz="6200" b="0" i="0" u="none" strike="noStrike" kern="1200" cap="none" spc="0" normalizeH="0" baseline="0" noProof="0" dirty="0" smtClean="0">
                <a:ln>
                  <a:noFill/>
                </a:ln>
                <a:solidFill>
                  <a:schemeClr val="bg1"/>
                </a:solidFill>
                <a:effectLst/>
                <a:uLnTx/>
                <a:uFillTx/>
                <a:latin typeface="Calibri"/>
                <a:cs typeface="Calibri"/>
              </a:rPr>
              <a:t>1. Margins (</a:t>
            </a:r>
            <a:r>
              <a:rPr kumimoji="0" lang="en-US" sz="6200" b="0" i="0" u="none" strike="noStrike" kern="1200" cap="none" spc="0" normalizeH="0" baseline="0" noProof="0" dirty="0" err="1" smtClean="0">
                <a:ln>
                  <a:noFill/>
                </a:ln>
                <a:solidFill>
                  <a:schemeClr val="bg1"/>
                </a:solidFill>
                <a:effectLst/>
                <a:uLnTx/>
                <a:uFillTx/>
                <a:latin typeface="Calibri"/>
                <a:cs typeface="Calibri"/>
              </a:rPr>
              <a:t>esp</a:t>
            </a:r>
            <a:r>
              <a:rPr lang="en-US" sz="6200" dirty="0" err="1" smtClean="0">
                <a:solidFill>
                  <a:schemeClr val="bg1"/>
                </a:solidFill>
                <a:latin typeface="Calibri"/>
                <a:cs typeface="Calibri"/>
              </a:rPr>
              <a:t>ecially</a:t>
            </a:r>
            <a:r>
              <a:rPr lang="en-US" sz="6200" dirty="0" smtClean="0">
                <a:solidFill>
                  <a:schemeClr val="bg1"/>
                </a:solidFill>
                <a:latin typeface="Calibri"/>
                <a:cs typeface="Calibri"/>
              </a:rPr>
              <a:t> gross) </a:t>
            </a:r>
            <a:r>
              <a:rPr kumimoji="0" lang="en-US" sz="6200" b="0" i="0" u="none" strike="noStrike" kern="1200" cap="none" spc="0" normalizeH="0" baseline="0" noProof="0" dirty="0" smtClean="0">
                <a:ln>
                  <a:noFill/>
                </a:ln>
                <a:solidFill>
                  <a:schemeClr val="bg1"/>
                </a:solidFill>
                <a:effectLst/>
                <a:uLnTx/>
                <a:uFillTx/>
                <a:latin typeface="Calibri"/>
                <a:cs typeface="Calibri"/>
              </a:rPr>
              <a:t>are low</a:t>
            </a:r>
          </a:p>
          <a:p>
            <a:pPr marL="1028700" marR="0" lvl="0" indent="-9144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6200" b="0" i="0" u="none" strike="noStrike" kern="1200" cap="none" spc="0" normalizeH="0" baseline="0" noProof="0" dirty="0" smtClean="0">
                <a:ln>
                  <a:noFill/>
                </a:ln>
                <a:solidFill>
                  <a:schemeClr val="bg1"/>
                </a:solidFill>
                <a:effectLst/>
                <a:uLnTx/>
                <a:uFillTx/>
                <a:latin typeface="Calibri"/>
                <a:cs typeface="Calibri"/>
              </a:rPr>
              <a:t>2. Contracts</a:t>
            </a:r>
            <a:r>
              <a:rPr kumimoji="0" lang="en-US" sz="6200" b="0" i="0" u="none" strike="noStrike" kern="1200" cap="none" spc="0" normalizeH="0" noProof="0" dirty="0" smtClean="0">
                <a:ln>
                  <a:noFill/>
                </a:ln>
                <a:solidFill>
                  <a:schemeClr val="bg1"/>
                </a:solidFill>
                <a:effectLst/>
                <a:uLnTx/>
                <a:uFillTx/>
                <a:latin typeface="Calibri"/>
                <a:cs typeface="Calibri"/>
              </a:rPr>
              <a:t> can be canceled at whim</a:t>
            </a:r>
            <a:endParaRPr kumimoji="0" lang="en-US" sz="6200" b="0" i="0" u="none" strike="noStrike" kern="1200" cap="none" spc="0" normalizeH="0" baseline="0" noProof="0" dirty="0" smtClean="0">
              <a:ln>
                <a:noFill/>
              </a:ln>
              <a:solidFill>
                <a:schemeClr val="bg1"/>
              </a:solidFill>
              <a:effectLst/>
              <a:uLnTx/>
              <a:uFillTx/>
              <a:latin typeface="Calibri"/>
              <a:cs typeface="Calibri"/>
            </a:endParaRPr>
          </a:p>
          <a:p>
            <a:pPr marL="1028700" marR="0" lvl="0" indent="-9144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6200" b="0" i="0" u="none" strike="noStrike" kern="1200" cap="none" spc="0" normalizeH="0" baseline="0" noProof="0" dirty="0" smtClean="0">
                <a:ln>
                  <a:noFill/>
                </a:ln>
                <a:solidFill>
                  <a:schemeClr val="bg1"/>
                </a:solidFill>
                <a:effectLst/>
                <a:uLnTx/>
                <a:uFillTx/>
                <a:latin typeface="Calibri"/>
                <a:cs typeface="Calibri"/>
              </a:rPr>
              <a:t>3. </a:t>
            </a:r>
            <a:r>
              <a:rPr lang="en-US" sz="6200" noProof="0" dirty="0" smtClean="0">
                <a:solidFill>
                  <a:schemeClr val="bg1"/>
                </a:solidFill>
                <a:latin typeface="Calibri"/>
                <a:cs typeface="Calibri"/>
              </a:rPr>
              <a:t>Revenues dependent on congress</a:t>
            </a:r>
          </a:p>
          <a:p>
            <a:pPr marL="1028700" marR="0" lvl="0" indent="-9144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6200" dirty="0" smtClean="0">
                <a:solidFill>
                  <a:schemeClr val="bg1"/>
                </a:solidFill>
                <a:latin typeface="Calibri"/>
                <a:cs typeface="Calibri"/>
              </a:rPr>
              <a:t>4. Employee leaks are a risk (BAH)</a:t>
            </a:r>
            <a:endParaRPr lang="en-US" sz="6200" noProof="0" dirty="0" smtClean="0">
              <a:solidFill>
                <a:schemeClr val="bg1"/>
              </a:solidFill>
              <a:latin typeface="Calibri"/>
              <a:cs typeface="Calibri"/>
            </a:endParaRPr>
          </a:p>
          <a:p>
            <a:pPr marL="1028700" lvl="0" indent="-914400">
              <a:spcBef>
                <a:spcPct val="20000"/>
              </a:spcBef>
              <a:buClr>
                <a:schemeClr val="accent1"/>
              </a:buClr>
              <a:defRPr/>
            </a:pPr>
            <a:endParaRPr kumimoji="0" lang="en-US" sz="6200" b="0" i="0" u="none" strike="noStrike" kern="1200" cap="none" spc="0" normalizeH="0" baseline="0" noProof="0" dirty="0" smtClean="0">
              <a:ln>
                <a:noFill/>
              </a:ln>
              <a:effectLst/>
              <a:uLnTx/>
              <a:uFillTx/>
              <a:latin typeface="Times New Roman"/>
              <a:ea typeface="+mn-ea"/>
              <a:cs typeface="Times New Roman"/>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5000" b="0" i="0" u="none" strike="noStrike" kern="1200" cap="none" spc="0" normalizeH="0" baseline="0" noProof="0" dirty="0" smtClean="0">
              <a:ln>
                <a:noFill/>
              </a:ln>
              <a:solidFill>
                <a:schemeClr val="tx2"/>
              </a:solidFill>
              <a:effectLst/>
              <a:uLnTx/>
              <a:uFillTx/>
              <a:latin typeface="Times New Roman"/>
              <a:ea typeface="+mn-ea"/>
              <a:cs typeface="Times New Roman"/>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200" b="0" i="0" u="none" strike="noStrike" kern="1200" cap="none" spc="0" normalizeH="0" baseline="0" noProof="0" dirty="0" smtClean="0">
                <a:ln>
                  <a:noFill/>
                </a:ln>
                <a:solidFill>
                  <a:schemeClr val="tx2"/>
                </a:solidFill>
                <a:effectLst/>
                <a:uLnTx/>
                <a:uFillTx/>
                <a:latin typeface="Times New Roman"/>
                <a:ea typeface="+mn-ea"/>
                <a:cs typeface="Times New Roman"/>
              </a:rPr>
              <a:t>Accounts receivable always get collected (eventually)</a:t>
            </a:r>
            <a:endParaRPr kumimoji="0" lang="en-US" sz="200" b="0" i="0" u="none" strike="noStrike" kern="1200" cap="none" spc="0" normalizeH="0" baseline="0" noProof="0" dirty="0">
              <a:ln>
                <a:noFill/>
              </a:ln>
              <a:solidFill>
                <a:schemeClr val="tx2"/>
              </a:solidFill>
              <a:effectLst/>
              <a:uLnTx/>
              <a:uFillTx/>
              <a:latin typeface="Times New Roman"/>
              <a:ea typeface="+mn-ea"/>
              <a:cs typeface="Times New Roman"/>
            </a:endParaRPr>
          </a:p>
        </p:txBody>
      </p:sp>
    </p:spTree>
    <p:extLst>
      <p:ext uri="{BB962C8B-B14F-4D97-AF65-F5344CB8AC3E}">
        <p14:creationId xmlns:p14="http://schemas.microsoft.com/office/powerpoint/2010/main" val="29147324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to the spinoff</a:t>
            </a:r>
            <a:endParaRPr lang="en-US" dirty="0"/>
          </a:p>
        </p:txBody>
      </p:sp>
      <p:sp>
        <p:nvSpPr>
          <p:cNvPr id="3" name="Content Placeholder 2"/>
          <p:cNvSpPr>
            <a:spLocks noGrp="1"/>
          </p:cNvSpPr>
          <p:nvPr>
            <p:ph idx="1"/>
          </p:nvPr>
        </p:nvSpPr>
        <p:spPr/>
        <p:txBody>
          <a:bodyPr>
            <a:normAutofit/>
          </a:bodyPr>
          <a:lstStyle/>
          <a:p>
            <a:endParaRPr lang="en-US" sz="2800" dirty="0" smtClean="0"/>
          </a:p>
          <a:p>
            <a:pPr marL="628650" indent="-514350">
              <a:lnSpc>
                <a:spcPct val="150000"/>
              </a:lnSpc>
              <a:buFont typeface="+mj-lt"/>
              <a:buAutoNum type="arabicPeriod"/>
            </a:pPr>
            <a:r>
              <a:rPr lang="en-US" sz="3200" dirty="0" smtClean="0"/>
              <a:t>Larger addressable market</a:t>
            </a:r>
          </a:p>
          <a:p>
            <a:pPr marL="628650" indent="-514350">
              <a:lnSpc>
                <a:spcPct val="150000"/>
              </a:lnSpc>
              <a:buFont typeface="+mj-lt"/>
              <a:buAutoNum type="arabicPeriod"/>
            </a:pPr>
            <a:r>
              <a:rPr lang="en-US" sz="3200" dirty="0" smtClean="0"/>
              <a:t>Freedom to pursue low price strategy</a:t>
            </a:r>
          </a:p>
          <a:p>
            <a:pPr marL="628650" indent="-514350">
              <a:lnSpc>
                <a:spcPct val="150000"/>
              </a:lnSpc>
              <a:buFont typeface="+mj-lt"/>
              <a:buAutoNum type="arabicPeriod"/>
            </a:pPr>
            <a:r>
              <a:rPr lang="en-US" sz="3200" dirty="0" smtClean="0"/>
              <a:t>Ability to change cost structure</a:t>
            </a:r>
          </a:p>
          <a:p>
            <a:endParaRPr lang="en-US" sz="2800" dirty="0" smtClean="0"/>
          </a:p>
        </p:txBody>
      </p:sp>
    </p:spTree>
    <p:extLst>
      <p:ext uri="{BB962C8B-B14F-4D97-AF65-F5344CB8AC3E}">
        <p14:creationId xmlns:p14="http://schemas.microsoft.com/office/powerpoint/2010/main" val="11742691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15218</TotalTime>
  <Words>3009</Words>
  <Application>Microsoft Macintosh PowerPoint</Application>
  <PresentationFormat>On-screen Show (4:3)</PresentationFormat>
  <Paragraphs>476</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Engility Corp A Defense Industry Spinoff</vt:lpstr>
      <vt:lpstr>Spinoffs– Shown to Outperform</vt:lpstr>
      <vt:lpstr>Meet the Parent: L-3 (LLL) </vt:lpstr>
      <vt:lpstr>Why L-3 Wanted Out</vt:lpstr>
      <vt:lpstr>Engility At a Glance</vt:lpstr>
      <vt:lpstr>An Orphan…</vt:lpstr>
      <vt:lpstr>…And the multiple to Prove it</vt:lpstr>
      <vt:lpstr>What They Do</vt:lpstr>
      <vt:lpstr>Benefits to the spinoff</vt:lpstr>
      <vt:lpstr>Benefits to the spinoff</vt:lpstr>
      <vt:lpstr>The Addressable Market</vt:lpstr>
      <vt:lpstr>The Addressable Market</vt:lpstr>
      <vt:lpstr>Benefits to the spinoff</vt:lpstr>
      <vt:lpstr>Disruptive pricing strategy</vt:lpstr>
      <vt:lpstr>Disruptive pricing strategy</vt:lpstr>
      <vt:lpstr>Benefits to the spinoff</vt:lpstr>
      <vt:lpstr>Changing the Cost Structure</vt:lpstr>
      <vt:lpstr>Changing the Cost Structure</vt:lpstr>
      <vt:lpstr>Working Capital Release</vt:lpstr>
      <vt:lpstr>A Few Scenarios</vt:lpstr>
      <vt:lpstr>Base Case Forecast</vt:lpstr>
      <vt:lpstr>Engility Summary</vt:lpstr>
      <vt:lpstr> Questions?   </vt:lpstr>
      <vt:lpstr>Appendix: Top 10 Contracts</vt:lpstr>
      <vt:lpstr>Appendix: Defense Expenditures</vt:lpstr>
      <vt:lpstr>Appendix: Defense Expenditures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Engility Corp</dc:title>
  <dc:creator>Evan Tindell</dc:creator>
  <cp:lastModifiedBy>Evan Tindell</cp:lastModifiedBy>
  <cp:revision>285</cp:revision>
  <dcterms:created xsi:type="dcterms:W3CDTF">2013-05-31T22:16:19Z</dcterms:created>
  <dcterms:modified xsi:type="dcterms:W3CDTF">2013-06-19T21:43:21Z</dcterms:modified>
</cp:coreProperties>
</file>