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257" r:id="rId3"/>
    <p:sldId id="270" r:id="rId4"/>
    <p:sldId id="271" r:id="rId5"/>
    <p:sldId id="259" r:id="rId6"/>
    <p:sldId id="260" r:id="rId7"/>
    <p:sldId id="269" r:id="rId8"/>
    <p:sldId id="263" r:id="rId9"/>
    <p:sldId id="268" r:id="rId10"/>
    <p:sldId id="264" r:id="rId11"/>
    <p:sldId id="265" r:id="rId12"/>
    <p:sldId id="267"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90CA"/>
    <a:srgbClr val="2D3691"/>
    <a:srgbClr val="22228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5" d="100"/>
          <a:sy n="75" d="100"/>
        </p:scale>
        <p:origin x="-282" y="-78"/>
      </p:cViewPr>
      <p:guideLst>
        <p:guide orient="horz" pos="480"/>
        <p:guide orient="horz" pos="389"/>
        <p:guide orient="horz" pos="672"/>
        <p:guide orient="horz" pos="2052"/>
        <p:guide pos="240"/>
        <p:guide pos="5520"/>
        <p:guide pos="474"/>
        <p:guide pos="2880"/>
        <p:guide pos="2748"/>
        <p:guide pos="3030"/>
        <p:guide pos="322"/>
      </p:guideLst>
    </p:cSldViewPr>
  </p:slideViewPr>
  <p:notesTextViewPr>
    <p:cViewPr>
      <p:scale>
        <a:sx n="100" d="100"/>
        <a:sy n="100" d="100"/>
      </p:scale>
      <p:origin x="0" y="0"/>
    </p:cViewPr>
  </p:notesTextViewPr>
  <p:notesViewPr>
    <p:cSldViewPr showGuides="1">
      <p:cViewPr varScale="1">
        <p:scale>
          <a:sx n="53" d="100"/>
          <a:sy n="53" d="100"/>
        </p:scale>
        <p:origin x="-2868"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ninadk\Local%20Settings\Temporary%20Internet%20Files\Content.Outlook\ZEC6RG0W\UNTD%20ppt%20price%20cha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mayureshk\Desktop\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mayureshk\Desktop\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mayureshk\Desktop\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1203815400531776"/>
          <c:y val="8.4662777556213112E-2"/>
          <c:w val="0.85404005684771755"/>
          <c:h val="0.76412456868086465"/>
        </c:manualLayout>
      </c:layout>
      <c:lineChart>
        <c:grouping val="standard"/>
        <c:ser>
          <c:idx val="0"/>
          <c:order val="0"/>
          <c:spPr>
            <a:ln>
              <a:solidFill>
                <a:srgbClr val="2D3691"/>
              </a:solidFill>
            </a:ln>
          </c:spPr>
          <c:marker>
            <c:symbol val="none"/>
          </c:marker>
          <c:cat>
            <c:numRef>
              <c:f>'untd (1)'!$A$2:$A$219</c:f>
              <c:numCache>
                <c:formatCode>d\-mmm\-yy</c:formatCode>
                <c:ptCount val="218"/>
                <c:pt idx="0">
                  <c:v>41439</c:v>
                </c:pt>
                <c:pt idx="1">
                  <c:v>41438</c:v>
                </c:pt>
                <c:pt idx="2">
                  <c:v>41437</c:v>
                </c:pt>
                <c:pt idx="3">
                  <c:v>41436</c:v>
                </c:pt>
                <c:pt idx="4">
                  <c:v>41435</c:v>
                </c:pt>
                <c:pt idx="5">
                  <c:v>41432</c:v>
                </c:pt>
                <c:pt idx="6">
                  <c:v>41431</c:v>
                </c:pt>
                <c:pt idx="7">
                  <c:v>41430</c:v>
                </c:pt>
                <c:pt idx="8">
                  <c:v>41429</c:v>
                </c:pt>
                <c:pt idx="9">
                  <c:v>41428</c:v>
                </c:pt>
                <c:pt idx="10">
                  <c:v>41425</c:v>
                </c:pt>
                <c:pt idx="11">
                  <c:v>41424</c:v>
                </c:pt>
                <c:pt idx="12">
                  <c:v>41423</c:v>
                </c:pt>
                <c:pt idx="13">
                  <c:v>41422</c:v>
                </c:pt>
                <c:pt idx="14">
                  <c:v>41418</c:v>
                </c:pt>
                <c:pt idx="15">
                  <c:v>41417</c:v>
                </c:pt>
                <c:pt idx="16">
                  <c:v>41416</c:v>
                </c:pt>
                <c:pt idx="17">
                  <c:v>41415</c:v>
                </c:pt>
                <c:pt idx="18">
                  <c:v>41414</c:v>
                </c:pt>
                <c:pt idx="19">
                  <c:v>41411</c:v>
                </c:pt>
                <c:pt idx="20">
                  <c:v>41410</c:v>
                </c:pt>
                <c:pt idx="21">
                  <c:v>41409</c:v>
                </c:pt>
                <c:pt idx="22">
                  <c:v>41408</c:v>
                </c:pt>
                <c:pt idx="23">
                  <c:v>41407</c:v>
                </c:pt>
                <c:pt idx="24">
                  <c:v>41404</c:v>
                </c:pt>
                <c:pt idx="25">
                  <c:v>41403</c:v>
                </c:pt>
                <c:pt idx="26">
                  <c:v>41402</c:v>
                </c:pt>
                <c:pt idx="27">
                  <c:v>41401</c:v>
                </c:pt>
                <c:pt idx="28">
                  <c:v>41400</c:v>
                </c:pt>
                <c:pt idx="29">
                  <c:v>41397</c:v>
                </c:pt>
                <c:pt idx="30">
                  <c:v>41396</c:v>
                </c:pt>
                <c:pt idx="31">
                  <c:v>41395</c:v>
                </c:pt>
                <c:pt idx="32">
                  <c:v>41394</c:v>
                </c:pt>
                <c:pt idx="33">
                  <c:v>41393</c:v>
                </c:pt>
                <c:pt idx="34">
                  <c:v>41390</c:v>
                </c:pt>
                <c:pt idx="35">
                  <c:v>41389</c:v>
                </c:pt>
                <c:pt idx="36">
                  <c:v>41388</c:v>
                </c:pt>
                <c:pt idx="37">
                  <c:v>41387</c:v>
                </c:pt>
                <c:pt idx="38">
                  <c:v>41386</c:v>
                </c:pt>
                <c:pt idx="39">
                  <c:v>41383</c:v>
                </c:pt>
                <c:pt idx="40">
                  <c:v>41382</c:v>
                </c:pt>
                <c:pt idx="41">
                  <c:v>41381</c:v>
                </c:pt>
                <c:pt idx="42">
                  <c:v>41380</c:v>
                </c:pt>
                <c:pt idx="43">
                  <c:v>41379</c:v>
                </c:pt>
                <c:pt idx="44">
                  <c:v>41376</c:v>
                </c:pt>
                <c:pt idx="45">
                  <c:v>41375</c:v>
                </c:pt>
                <c:pt idx="46">
                  <c:v>41374</c:v>
                </c:pt>
                <c:pt idx="47">
                  <c:v>41373</c:v>
                </c:pt>
                <c:pt idx="48">
                  <c:v>41372</c:v>
                </c:pt>
                <c:pt idx="49">
                  <c:v>41369</c:v>
                </c:pt>
                <c:pt idx="50">
                  <c:v>41368</c:v>
                </c:pt>
                <c:pt idx="51">
                  <c:v>41367</c:v>
                </c:pt>
                <c:pt idx="52">
                  <c:v>41366</c:v>
                </c:pt>
                <c:pt idx="53">
                  <c:v>41365</c:v>
                </c:pt>
                <c:pt idx="54">
                  <c:v>41361</c:v>
                </c:pt>
                <c:pt idx="55">
                  <c:v>41360</c:v>
                </c:pt>
                <c:pt idx="56">
                  <c:v>41359</c:v>
                </c:pt>
                <c:pt idx="57">
                  <c:v>41358</c:v>
                </c:pt>
                <c:pt idx="58">
                  <c:v>41355</c:v>
                </c:pt>
                <c:pt idx="59">
                  <c:v>41354</c:v>
                </c:pt>
                <c:pt idx="60">
                  <c:v>41353</c:v>
                </c:pt>
                <c:pt idx="61">
                  <c:v>41352</c:v>
                </c:pt>
                <c:pt idx="62">
                  <c:v>41351</c:v>
                </c:pt>
                <c:pt idx="63">
                  <c:v>41348</c:v>
                </c:pt>
                <c:pt idx="64">
                  <c:v>41347</c:v>
                </c:pt>
                <c:pt idx="65">
                  <c:v>41346</c:v>
                </c:pt>
                <c:pt idx="66">
                  <c:v>41345</c:v>
                </c:pt>
                <c:pt idx="67">
                  <c:v>41344</c:v>
                </c:pt>
                <c:pt idx="68">
                  <c:v>41341</c:v>
                </c:pt>
                <c:pt idx="69">
                  <c:v>41340</c:v>
                </c:pt>
                <c:pt idx="70">
                  <c:v>41339</c:v>
                </c:pt>
                <c:pt idx="71">
                  <c:v>41338</c:v>
                </c:pt>
                <c:pt idx="72">
                  <c:v>41337</c:v>
                </c:pt>
                <c:pt idx="73">
                  <c:v>41334</c:v>
                </c:pt>
                <c:pt idx="74">
                  <c:v>41333</c:v>
                </c:pt>
                <c:pt idx="75">
                  <c:v>41332</c:v>
                </c:pt>
                <c:pt idx="76">
                  <c:v>41331</c:v>
                </c:pt>
                <c:pt idx="77">
                  <c:v>41330</c:v>
                </c:pt>
                <c:pt idx="78">
                  <c:v>41327</c:v>
                </c:pt>
                <c:pt idx="79">
                  <c:v>41326</c:v>
                </c:pt>
                <c:pt idx="80">
                  <c:v>41325</c:v>
                </c:pt>
                <c:pt idx="81">
                  <c:v>41324</c:v>
                </c:pt>
                <c:pt idx="82">
                  <c:v>41320</c:v>
                </c:pt>
                <c:pt idx="83">
                  <c:v>41319</c:v>
                </c:pt>
                <c:pt idx="84">
                  <c:v>41318</c:v>
                </c:pt>
                <c:pt idx="85">
                  <c:v>41317</c:v>
                </c:pt>
                <c:pt idx="86">
                  <c:v>41316</c:v>
                </c:pt>
                <c:pt idx="87">
                  <c:v>41313</c:v>
                </c:pt>
                <c:pt idx="88">
                  <c:v>41312</c:v>
                </c:pt>
                <c:pt idx="89">
                  <c:v>41311</c:v>
                </c:pt>
                <c:pt idx="90">
                  <c:v>41310</c:v>
                </c:pt>
                <c:pt idx="91">
                  <c:v>41309</c:v>
                </c:pt>
                <c:pt idx="92">
                  <c:v>41306</c:v>
                </c:pt>
                <c:pt idx="93">
                  <c:v>41305</c:v>
                </c:pt>
                <c:pt idx="94">
                  <c:v>41304</c:v>
                </c:pt>
                <c:pt idx="95">
                  <c:v>41303</c:v>
                </c:pt>
                <c:pt idx="96">
                  <c:v>41302</c:v>
                </c:pt>
                <c:pt idx="97">
                  <c:v>41299</c:v>
                </c:pt>
                <c:pt idx="98">
                  <c:v>41298</c:v>
                </c:pt>
                <c:pt idx="99">
                  <c:v>41297</c:v>
                </c:pt>
                <c:pt idx="100">
                  <c:v>41296</c:v>
                </c:pt>
                <c:pt idx="101">
                  <c:v>41292</c:v>
                </c:pt>
                <c:pt idx="102">
                  <c:v>41291</c:v>
                </c:pt>
                <c:pt idx="103">
                  <c:v>41290</c:v>
                </c:pt>
                <c:pt idx="104">
                  <c:v>41289</c:v>
                </c:pt>
                <c:pt idx="105">
                  <c:v>41288</c:v>
                </c:pt>
                <c:pt idx="106">
                  <c:v>41285</c:v>
                </c:pt>
                <c:pt idx="107">
                  <c:v>41284</c:v>
                </c:pt>
                <c:pt idx="108">
                  <c:v>41283</c:v>
                </c:pt>
                <c:pt idx="109">
                  <c:v>41282</c:v>
                </c:pt>
                <c:pt idx="110">
                  <c:v>41281</c:v>
                </c:pt>
                <c:pt idx="111">
                  <c:v>41278</c:v>
                </c:pt>
                <c:pt idx="112">
                  <c:v>41277</c:v>
                </c:pt>
                <c:pt idx="113">
                  <c:v>41276</c:v>
                </c:pt>
                <c:pt idx="114">
                  <c:v>41274</c:v>
                </c:pt>
                <c:pt idx="115">
                  <c:v>41271</c:v>
                </c:pt>
                <c:pt idx="116">
                  <c:v>41270</c:v>
                </c:pt>
                <c:pt idx="117">
                  <c:v>41269</c:v>
                </c:pt>
                <c:pt idx="118">
                  <c:v>41267</c:v>
                </c:pt>
                <c:pt idx="119">
                  <c:v>41264</c:v>
                </c:pt>
                <c:pt idx="120">
                  <c:v>41263</c:v>
                </c:pt>
                <c:pt idx="121">
                  <c:v>41262</c:v>
                </c:pt>
                <c:pt idx="122">
                  <c:v>41261</c:v>
                </c:pt>
                <c:pt idx="123">
                  <c:v>41260</c:v>
                </c:pt>
                <c:pt idx="124">
                  <c:v>41257</c:v>
                </c:pt>
                <c:pt idx="125">
                  <c:v>41256</c:v>
                </c:pt>
                <c:pt idx="126">
                  <c:v>41255</c:v>
                </c:pt>
                <c:pt idx="127">
                  <c:v>41254</c:v>
                </c:pt>
                <c:pt idx="128">
                  <c:v>41253</c:v>
                </c:pt>
                <c:pt idx="129">
                  <c:v>41250</c:v>
                </c:pt>
                <c:pt idx="130">
                  <c:v>41249</c:v>
                </c:pt>
                <c:pt idx="131">
                  <c:v>41248</c:v>
                </c:pt>
                <c:pt idx="132">
                  <c:v>41247</c:v>
                </c:pt>
                <c:pt idx="133">
                  <c:v>41246</c:v>
                </c:pt>
                <c:pt idx="134">
                  <c:v>41243</c:v>
                </c:pt>
                <c:pt idx="135">
                  <c:v>41242</c:v>
                </c:pt>
                <c:pt idx="136">
                  <c:v>41241</c:v>
                </c:pt>
                <c:pt idx="137">
                  <c:v>41240</c:v>
                </c:pt>
                <c:pt idx="138">
                  <c:v>41239</c:v>
                </c:pt>
                <c:pt idx="139">
                  <c:v>41236</c:v>
                </c:pt>
                <c:pt idx="140">
                  <c:v>41234</c:v>
                </c:pt>
                <c:pt idx="141">
                  <c:v>41233</c:v>
                </c:pt>
                <c:pt idx="142">
                  <c:v>41232</c:v>
                </c:pt>
                <c:pt idx="143">
                  <c:v>41229</c:v>
                </c:pt>
                <c:pt idx="144">
                  <c:v>41228</c:v>
                </c:pt>
                <c:pt idx="145">
                  <c:v>41227</c:v>
                </c:pt>
                <c:pt idx="146">
                  <c:v>41226</c:v>
                </c:pt>
                <c:pt idx="147">
                  <c:v>41225</c:v>
                </c:pt>
                <c:pt idx="148">
                  <c:v>41222</c:v>
                </c:pt>
                <c:pt idx="149">
                  <c:v>41221</c:v>
                </c:pt>
                <c:pt idx="150">
                  <c:v>41220</c:v>
                </c:pt>
                <c:pt idx="151">
                  <c:v>41219</c:v>
                </c:pt>
                <c:pt idx="152">
                  <c:v>41218</c:v>
                </c:pt>
                <c:pt idx="153">
                  <c:v>41215</c:v>
                </c:pt>
                <c:pt idx="154">
                  <c:v>41214</c:v>
                </c:pt>
                <c:pt idx="155">
                  <c:v>41213</c:v>
                </c:pt>
                <c:pt idx="156">
                  <c:v>41208</c:v>
                </c:pt>
                <c:pt idx="157">
                  <c:v>41207</c:v>
                </c:pt>
                <c:pt idx="158">
                  <c:v>41206</c:v>
                </c:pt>
                <c:pt idx="159">
                  <c:v>41205</c:v>
                </c:pt>
                <c:pt idx="160">
                  <c:v>41204</c:v>
                </c:pt>
                <c:pt idx="161">
                  <c:v>41201</c:v>
                </c:pt>
                <c:pt idx="162">
                  <c:v>41200</c:v>
                </c:pt>
                <c:pt idx="163">
                  <c:v>41199</c:v>
                </c:pt>
                <c:pt idx="164">
                  <c:v>41198</c:v>
                </c:pt>
                <c:pt idx="165">
                  <c:v>41197</c:v>
                </c:pt>
                <c:pt idx="166">
                  <c:v>41194</c:v>
                </c:pt>
                <c:pt idx="167">
                  <c:v>41193</c:v>
                </c:pt>
                <c:pt idx="168">
                  <c:v>41192</c:v>
                </c:pt>
                <c:pt idx="169">
                  <c:v>41191</c:v>
                </c:pt>
                <c:pt idx="170">
                  <c:v>41190</c:v>
                </c:pt>
                <c:pt idx="171">
                  <c:v>41187</c:v>
                </c:pt>
                <c:pt idx="172">
                  <c:v>41186</c:v>
                </c:pt>
                <c:pt idx="173">
                  <c:v>41185</c:v>
                </c:pt>
                <c:pt idx="174">
                  <c:v>41184</c:v>
                </c:pt>
                <c:pt idx="175">
                  <c:v>41183</c:v>
                </c:pt>
                <c:pt idx="176">
                  <c:v>41180</c:v>
                </c:pt>
                <c:pt idx="177">
                  <c:v>41179</c:v>
                </c:pt>
                <c:pt idx="178">
                  <c:v>41178</c:v>
                </c:pt>
                <c:pt idx="179">
                  <c:v>41177</c:v>
                </c:pt>
                <c:pt idx="180">
                  <c:v>41176</c:v>
                </c:pt>
                <c:pt idx="181">
                  <c:v>41173</c:v>
                </c:pt>
                <c:pt idx="182">
                  <c:v>41172</c:v>
                </c:pt>
                <c:pt idx="183">
                  <c:v>41171</c:v>
                </c:pt>
                <c:pt idx="184">
                  <c:v>41170</c:v>
                </c:pt>
                <c:pt idx="185">
                  <c:v>41169</c:v>
                </c:pt>
                <c:pt idx="186">
                  <c:v>41166</c:v>
                </c:pt>
                <c:pt idx="187">
                  <c:v>41165</c:v>
                </c:pt>
                <c:pt idx="188">
                  <c:v>41164</c:v>
                </c:pt>
                <c:pt idx="189">
                  <c:v>41163</c:v>
                </c:pt>
                <c:pt idx="190">
                  <c:v>41162</c:v>
                </c:pt>
                <c:pt idx="191">
                  <c:v>41159</c:v>
                </c:pt>
                <c:pt idx="192">
                  <c:v>41158</c:v>
                </c:pt>
                <c:pt idx="193">
                  <c:v>41157</c:v>
                </c:pt>
                <c:pt idx="194">
                  <c:v>41156</c:v>
                </c:pt>
                <c:pt idx="195">
                  <c:v>41152</c:v>
                </c:pt>
                <c:pt idx="196">
                  <c:v>41151</c:v>
                </c:pt>
                <c:pt idx="197">
                  <c:v>41150</c:v>
                </c:pt>
                <c:pt idx="198">
                  <c:v>41149</c:v>
                </c:pt>
                <c:pt idx="199">
                  <c:v>41148</c:v>
                </c:pt>
                <c:pt idx="200">
                  <c:v>41145</c:v>
                </c:pt>
                <c:pt idx="201">
                  <c:v>41144</c:v>
                </c:pt>
                <c:pt idx="202">
                  <c:v>41143</c:v>
                </c:pt>
                <c:pt idx="203">
                  <c:v>41142</c:v>
                </c:pt>
                <c:pt idx="204">
                  <c:v>41141</c:v>
                </c:pt>
                <c:pt idx="205">
                  <c:v>41138</c:v>
                </c:pt>
                <c:pt idx="206">
                  <c:v>41137</c:v>
                </c:pt>
                <c:pt idx="207">
                  <c:v>41136</c:v>
                </c:pt>
                <c:pt idx="208">
                  <c:v>41135</c:v>
                </c:pt>
                <c:pt idx="209">
                  <c:v>41134</c:v>
                </c:pt>
                <c:pt idx="210">
                  <c:v>41131</c:v>
                </c:pt>
                <c:pt idx="211">
                  <c:v>41130</c:v>
                </c:pt>
                <c:pt idx="212">
                  <c:v>41129</c:v>
                </c:pt>
                <c:pt idx="213">
                  <c:v>41128</c:v>
                </c:pt>
                <c:pt idx="214">
                  <c:v>41127</c:v>
                </c:pt>
                <c:pt idx="215">
                  <c:v>41124</c:v>
                </c:pt>
                <c:pt idx="216">
                  <c:v>41123</c:v>
                </c:pt>
                <c:pt idx="217">
                  <c:v>41122</c:v>
                </c:pt>
              </c:numCache>
            </c:numRef>
          </c:cat>
          <c:val>
            <c:numRef>
              <c:f>'untd (1)'!$B$2:$B$219</c:f>
              <c:numCache>
                <c:formatCode>General</c:formatCode>
                <c:ptCount val="218"/>
                <c:pt idx="0">
                  <c:v>7.13</c:v>
                </c:pt>
                <c:pt idx="1">
                  <c:v>7.17</c:v>
                </c:pt>
                <c:pt idx="2">
                  <c:v>6.95</c:v>
                </c:pt>
                <c:pt idx="3">
                  <c:v>6.94</c:v>
                </c:pt>
                <c:pt idx="4">
                  <c:v>7</c:v>
                </c:pt>
                <c:pt idx="5">
                  <c:v>6.78</c:v>
                </c:pt>
                <c:pt idx="6">
                  <c:v>6.8</c:v>
                </c:pt>
                <c:pt idx="7">
                  <c:v>6.79</c:v>
                </c:pt>
                <c:pt idx="8">
                  <c:v>6.8</c:v>
                </c:pt>
                <c:pt idx="9">
                  <c:v>6.9300000000000024</c:v>
                </c:pt>
                <c:pt idx="10">
                  <c:v>6.81</c:v>
                </c:pt>
                <c:pt idx="11">
                  <c:v>6.8</c:v>
                </c:pt>
                <c:pt idx="12">
                  <c:v>6.68</c:v>
                </c:pt>
                <c:pt idx="13">
                  <c:v>6.58</c:v>
                </c:pt>
                <c:pt idx="14">
                  <c:v>6.4</c:v>
                </c:pt>
                <c:pt idx="15">
                  <c:v>6.37</c:v>
                </c:pt>
                <c:pt idx="16">
                  <c:v>6.26</c:v>
                </c:pt>
                <c:pt idx="17">
                  <c:v>6.38</c:v>
                </c:pt>
                <c:pt idx="18">
                  <c:v>6.34</c:v>
                </c:pt>
                <c:pt idx="19">
                  <c:v>6.28</c:v>
                </c:pt>
                <c:pt idx="20">
                  <c:v>6.1899999999999995</c:v>
                </c:pt>
                <c:pt idx="21">
                  <c:v>6.2</c:v>
                </c:pt>
                <c:pt idx="22">
                  <c:v>6.28</c:v>
                </c:pt>
                <c:pt idx="23">
                  <c:v>6.25</c:v>
                </c:pt>
                <c:pt idx="24">
                  <c:v>6.3</c:v>
                </c:pt>
                <c:pt idx="25">
                  <c:v>6.37</c:v>
                </c:pt>
                <c:pt idx="26">
                  <c:v>6.45</c:v>
                </c:pt>
                <c:pt idx="27">
                  <c:v>6.64</c:v>
                </c:pt>
                <c:pt idx="28">
                  <c:v>6.57</c:v>
                </c:pt>
                <c:pt idx="29">
                  <c:v>6.6099999999999985</c:v>
                </c:pt>
                <c:pt idx="30">
                  <c:v>6.55</c:v>
                </c:pt>
                <c:pt idx="31">
                  <c:v>6.38</c:v>
                </c:pt>
                <c:pt idx="32">
                  <c:v>6.8</c:v>
                </c:pt>
                <c:pt idx="33">
                  <c:v>6.59</c:v>
                </c:pt>
                <c:pt idx="34">
                  <c:v>6.4700000000000024</c:v>
                </c:pt>
                <c:pt idx="35">
                  <c:v>6.57</c:v>
                </c:pt>
                <c:pt idx="36">
                  <c:v>6.5</c:v>
                </c:pt>
                <c:pt idx="37">
                  <c:v>6.49</c:v>
                </c:pt>
                <c:pt idx="38">
                  <c:v>6.29</c:v>
                </c:pt>
                <c:pt idx="39">
                  <c:v>6.3</c:v>
                </c:pt>
                <c:pt idx="40">
                  <c:v>6.29</c:v>
                </c:pt>
                <c:pt idx="41">
                  <c:v>6.3</c:v>
                </c:pt>
                <c:pt idx="42">
                  <c:v>6.4700000000000024</c:v>
                </c:pt>
                <c:pt idx="43">
                  <c:v>6.41</c:v>
                </c:pt>
                <c:pt idx="44">
                  <c:v>6.6099999999999985</c:v>
                </c:pt>
                <c:pt idx="45">
                  <c:v>6.6099999999999985</c:v>
                </c:pt>
                <c:pt idx="46">
                  <c:v>6.67</c:v>
                </c:pt>
                <c:pt idx="47">
                  <c:v>6.41</c:v>
                </c:pt>
                <c:pt idx="48">
                  <c:v>6.37</c:v>
                </c:pt>
                <c:pt idx="49">
                  <c:v>6.33</c:v>
                </c:pt>
                <c:pt idx="50">
                  <c:v>6.09</c:v>
                </c:pt>
                <c:pt idx="51">
                  <c:v>6.07</c:v>
                </c:pt>
                <c:pt idx="52">
                  <c:v>6.1099999999999985</c:v>
                </c:pt>
                <c:pt idx="53">
                  <c:v>5.96</c:v>
                </c:pt>
                <c:pt idx="54">
                  <c:v>6.03</c:v>
                </c:pt>
                <c:pt idx="55">
                  <c:v>5.9700000000000024</c:v>
                </c:pt>
                <c:pt idx="56">
                  <c:v>6.1099999999999985</c:v>
                </c:pt>
                <c:pt idx="57">
                  <c:v>5.99</c:v>
                </c:pt>
                <c:pt idx="58">
                  <c:v>6.03</c:v>
                </c:pt>
                <c:pt idx="59">
                  <c:v>5.99</c:v>
                </c:pt>
                <c:pt idx="60">
                  <c:v>5.9</c:v>
                </c:pt>
                <c:pt idx="61">
                  <c:v>5.88</c:v>
                </c:pt>
                <c:pt idx="62">
                  <c:v>5.96</c:v>
                </c:pt>
                <c:pt idx="63">
                  <c:v>6.07</c:v>
                </c:pt>
                <c:pt idx="64">
                  <c:v>6.1099999999999985</c:v>
                </c:pt>
                <c:pt idx="65">
                  <c:v>6.05</c:v>
                </c:pt>
                <c:pt idx="66">
                  <c:v>6.09</c:v>
                </c:pt>
                <c:pt idx="67">
                  <c:v>5.9300000000000024</c:v>
                </c:pt>
                <c:pt idx="68">
                  <c:v>5.96</c:v>
                </c:pt>
                <c:pt idx="69">
                  <c:v>5.89</c:v>
                </c:pt>
                <c:pt idx="70">
                  <c:v>5.9700000000000024</c:v>
                </c:pt>
                <c:pt idx="71">
                  <c:v>5.9700000000000024</c:v>
                </c:pt>
                <c:pt idx="72">
                  <c:v>5.91</c:v>
                </c:pt>
                <c:pt idx="73">
                  <c:v>5.89</c:v>
                </c:pt>
                <c:pt idx="74">
                  <c:v>5.9</c:v>
                </c:pt>
                <c:pt idx="75">
                  <c:v>5.9300000000000024</c:v>
                </c:pt>
                <c:pt idx="76">
                  <c:v>5.7</c:v>
                </c:pt>
                <c:pt idx="77">
                  <c:v>5.8</c:v>
                </c:pt>
                <c:pt idx="78">
                  <c:v>5.9</c:v>
                </c:pt>
                <c:pt idx="79">
                  <c:v>5.8599999999999985</c:v>
                </c:pt>
                <c:pt idx="80">
                  <c:v>6.23</c:v>
                </c:pt>
                <c:pt idx="81">
                  <c:v>6.3599999999999985</c:v>
                </c:pt>
                <c:pt idx="82">
                  <c:v>6.34</c:v>
                </c:pt>
                <c:pt idx="83">
                  <c:v>6.34</c:v>
                </c:pt>
                <c:pt idx="84">
                  <c:v>6.35</c:v>
                </c:pt>
                <c:pt idx="85">
                  <c:v>6.3199999999999985</c:v>
                </c:pt>
                <c:pt idx="86">
                  <c:v>6.4</c:v>
                </c:pt>
                <c:pt idx="87">
                  <c:v>6.45</c:v>
                </c:pt>
                <c:pt idx="88">
                  <c:v>6.3599999999999985</c:v>
                </c:pt>
                <c:pt idx="89">
                  <c:v>6.46</c:v>
                </c:pt>
                <c:pt idx="90">
                  <c:v>6.5</c:v>
                </c:pt>
                <c:pt idx="91">
                  <c:v>6.46</c:v>
                </c:pt>
                <c:pt idx="92">
                  <c:v>6.59</c:v>
                </c:pt>
                <c:pt idx="93">
                  <c:v>6.64</c:v>
                </c:pt>
                <c:pt idx="94">
                  <c:v>6.55</c:v>
                </c:pt>
                <c:pt idx="95">
                  <c:v>6.54</c:v>
                </c:pt>
                <c:pt idx="96">
                  <c:v>6.6099999999999985</c:v>
                </c:pt>
                <c:pt idx="97">
                  <c:v>6.58</c:v>
                </c:pt>
                <c:pt idx="98">
                  <c:v>6.52</c:v>
                </c:pt>
                <c:pt idx="99">
                  <c:v>6.4</c:v>
                </c:pt>
                <c:pt idx="100">
                  <c:v>6.4</c:v>
                </c:pt>
                <c:pt idx="101">
                  <c:v>6.35</c:v>
                </c:pt>
                <c:pt idx="102">
                  <c:v>6.23</c:v>
                </c:pt>
                <c:pt idx="103">
                  <c:v>6.02</c:v>
                </c:pt>
                <c:pt idx="104">
                  <c:v>6.07</c:v>
                </c:pt>
                <c:pt idx="105">
                  <c:v>6.1899999999999995</c:v>
                </c:pt>
                <c:pt idx="106">
                  <c:v>6.21</c:v>
                </c:pt>
                <c:pt idx="107">
                  <c:v>6.1499999999999995</c:v>
                </c:pt>
                <c:pt idx="108">
                  <c:v>5.98</c:v>
                </c:pt>
                <c:pt idx="109">
                  <c:v>5.8599999999999985</c:v>
                </c:pt>
                <c:pt idx="110">
                  <c:v>5.83</c:v>
                </c:pt>
                <c:pt idx="111">
                  <c:v>5.87</c:v>
                </c:pt>
                <c:pt idx="112">
                  <c:v>5.75</c:v>
                </c:pt>
                <c:pt idx="113">
                  <c:v>5.8</c:v>
                </c:pt>
                <c:pt idx="114">
                  <c:v>5.59</c:v>
                </c:pt>
                <c:pt idx="115">
                  <c:v>5.46</c:v>
                </c:pt>
                <c:pt idx="116">
                  <c:v>5.64</c:v>
                </c:pt>
                <c:pt idx="117">
                  <c:v>5.73</c:v>
                </c:pt>
                <c:pt idx="118">
                  <c:v>5.8</c:v>
                </c:pt>
                <c:pt idx="119">
                  <c:v>5.84</c:v>
                </c:pt>
                <c:pt idx="120">
                  <c:v>5.79</c:v>
                </c:pt>
                <c:pt idx="121">
                  <c:v>5.68</c:v>
                </c:pt>
                <c:pt idx="122">
                  <c:v>5.64</c:v>
                </c:pt>
                <c:pt idx="123">
                  <c:v>5.6899999999999995</c:v>
                </c:pt>
                <c:pt idx="124">
                  <c:v>5.63</c:v>
                </c:pt>
                <c:pt idx="125">
                  <c:v>5.57</c:v>
                </c:pt>
                <c:pt idx="126">
                  <c:v>5.56</c:v>
                </c:pt>
                <c:pt idx="127">
                  <c:v>5.59</c:v>
                </c:pt>
                <c:pt idx="128">
                  <c:v>5.54</c:v>
                </c:pt>
                <c:pt idx="129">
                  <c:v>5.48</c:v>
                </c:pt>
                <c:pt idx="130">
                  <c:v>5.59</c:v>
                </c:pt>
                <c:pt idx="131">
                  <c:v>5.63</c:v>
                </c:pt>
                <c:pt idx="132">
                  <c:v>5.7</c:v>
                </c:pt>
                <c:pt idx="133">
                  <c:v>5.79</c:v>
                </c:pt>
                <c:pt idx="134">
                  <c:v>5.72</c:v>
                </c:pt>
                <c:pt idx="135">
                  <c:v>5.6899999999999995</c:v>
                </c:pt>
                <c:pt idx="136">
                  <c:v>5.58</c:v>
                </c:pt>
                <c:pt idx="137">
                  <c:v>5.51</c:v>
                </c:pt>
                <c:pt idx="138">
                  <c:v>5.39</c:v>
                </c:pt>
                <c:pt idx="139">
                  <c:v>5.44</c:v>
                </c:pt>
                <c:pt idx="140">
                  <c:v>5.35</c:v>
                </c:pt>
                <c:pt idx="141">
                  <c:v>5.3</c:v>
                </c:pt>
                <c:pt idx="142">
                  <c:v>5.37</c:v>
                </c:pt>
                <c:pt idx="143">
                  <c:v>5.17</c:v>
                </c:pt>
                <c:pt idx="144">
                  <c:v>5.08</c:v>
                </c:pt>
                <c:pt idx="145">
                  <c:v>5.05</c:v>
                </c:pt>
                <c:pt idx="146">
                  <c:v>5.1599999999999975</c:v>
                </c:pt>
                <c:pt idx="147">
                  <c:v>5.1599999999999975</c:v>
                </c:pt>
                <c:pt idx="148">
                  <c:v>5.14</c:v>
                </c:pt>
                <c:pt idx="149">
                  <c:v>5.37</c:v>
                </c:pt>
                <c:pt idx="150">
                  <c:v>5.63</c:v>
                </c:pt>
                <c:pt idx="151">
                  <c:v>5.73</c:v>
                </c:pt>
                <c:pt idx="152">
                  <c:v>5.68</c:v>
                </c:pt>
                <c:pt idx="153">
                  <c:v>5.7</c:v>
                </c:pt>
                <c:pt idx="154">
                  <c:v>5.41</c:v>
                </c:pt>
                <c:pt idx="155">
                  <c:v>5.3599999999999985</c:v>
                </c:pt>
                <c:pt idx="156">
                  <c:v>5.5</c:v>
                </c:pt>
                <c:pt idx="157">
                  <c:v>5.55</c:v>
                </c:pt>
                <c:pt idx="158">
                  <c:v>5.42</c:v>
                </c:pt>
                <c:pt idx="159">
                  <c:v>5.46</c:v>
                </c:pt>
                <c:pt idx="160">
                  <c:v>5.42</c:v>
                </c:pt>
                <c:pt idx="161">
                  <c:v>5.4700000000000024</c:v>
                </c:pt>
                <c:pt idx="162">
                  <c:v>5.55</c:v>
                </c:pt>
                <c:pt idx="163">
                  <c:v>5.64</c:v>
                </c:pt>
                <c:pt idx="164">
                  <c:v>5.54</c:v>
                </c:pt>
                <c:pt idx="165">
                  <c:v>5.6099999999999985</c:v>
                </c:pt>
                <c:pt idx="166">
                  <c:v>5.58</c:v>
                </c:pt>
                <c:pt idx="167">
                  <c:v>5.54</c:v>
                </c:pt>
                <c:pt idx="168">
                  <c:v>5.52</c:v>
                </c:pt>
                <c:pt idx="169">
                  <c:v>5.52</c:v>
                </c:pt>
                <c:pt idx="170">
                  <c:v>5.6099999999999985</c:v>
                </c:pt>
                <c:pt idx="171">
                  <c:v>5.59</c:v>
                </c:pt>
                <c:pt idx="172">
                  <c:v>5.6099999999999985</c:v>
                </c:pt>
                <c:pt idx="173">
                  <c:v>5.57</c:v>
                </c:pt>
                <c:pt idx="174">
                  <c:v>5.58</c:v>
                </c:pt>
                <c:pt idx="175">
                  <c:v>5.6199999999999966</c:v>
                </c:pt>
                <c:pt idx="176">
                  <c:v>5.52</c:v>
                </c:pt>
                <c:pt idx="177">
                  <c:v>5.6499999999999995</c:v>
                </c:pt>
                <c:pt idx="178">
                  <c:v>5.6</c:v>
                </c:pt>
                <c:pt idx="179">
                  <c:v>5.49</c:v>
                </c:pt>
                <c:pt idx="180">
                  <c:v>5.57</c:v>
                </c:pt>
                <c:pt idx="181">
                  <c:v>5.56</c:v>
                </c:pt>
                <c:pt idx="182">
                  <c:v>5.52</c:v>
                </c:pt>
                <c:pt idx="183">
                  <c:v>5.52</c:v>
                </c:pt>
                <c:pt idx="184">
                  <c:v>5.6</c:v>
                </c:pt>
                <c:pt idx="185">
                  <c:v>5.59</c:v>
                </c:pt>
                <c:pt idx="186">
                  <c:v>5.64</c:v>
                </c:pt>
                <c:pt idx="187">
                  <c:v>5.63</c:v>
                </c:pt>
                <c:pt idx="188">
                  <c:v>5.55</c:v>
                </c:pt>
                <c:pt idx="189">
                  <c:v>5.46</c:v>
                </c:pt>
                <c:pt idx="190">
                  <c:v>5.45</c:v>
                </c:pt>
                <c:pt idx="191">
                  <c:v>5.35</c:v>
                </c:pt>
                <c:pt idx="192">
                  <c:v>5.3199999999999985</c:v>
                </c:pt>
                <c:pt idx="193">
                  <c:v>5.1099999999999985</c:v>
                </c:pt>
                <c:pt idx="194">
                  <c:v>5.1499999999999995</c:v>
                </c:pt>
                <c:pt idx="195">
                  <c:v>4.9800000000000004</c:v>
                </c:pt>
                <c:pt idx="196">
                  <c:v>5.07</c:v>
                </c:pt>
                <c:pt idx="197">
                  <c:v>5.09</c:v>
                </c:pt>
                <c:pt idx="198">
                  <c:v>4.9800000000000004</c:v>
                </c:pt>
                <c:pt idx="199">
                  <c:v>4.96</c:v>
                </c:pt>
                <c:pt idx="200">
                  <c:v>4.9800000000000004</c:v>
                </c:pt>
                <c:pt idx="201">
                  <c:v>4.9800000000000004</c:v>
                </c:pt>
                <c:pt idx="202">
                  <c:v>5.04</c:v>
                </c:pt>
                <c:pt idx="203">
                  <c:v>5.04</c:v>
                </c:pt>
                <c:pt idx="204">
                  <c:v>5.14</c:v>
                </c:pt>
                <c:pt idx="205">
                  <c:v>5.07</c:v>
                </c:pt>
                <c:pt idx="206">
                  <c:v>5.05</c:v>
                </c:pt>
                <c:pt idx="207">
                  <c:v>5.26</c:v>
                </c:pt>
                <c:pt idx="208">
                  <c:v>5.28</c:v>
                </c:pt>
                <c:pt idx="209">
                  <c:v>5.24</c:v>
                </c:pt>
                <c:pt idx="210">
                  <c:v>5.22</c:v>
                </c:pt>
                <c:pt idx="211">
                  <c:v>5.44</c:v>
                </c:pt>
                <c:pt idx="212">
                  <c:v>5.4300000000000024</c:v>
                </c:pt>
                <c:pt idx="213">
                  <c:v>5.3599999999999985</c:v>
                </c:pt>
                <c:pt idx="214">
                  <c:v>5.28</c:v>
                </c:pt>
                <c:pt idx="215">
                  <c:v>5.1199999999999966</c:v>
                </c:pt>
                <c:pt idx="216">
                  <c:v>5.2</c:v>
                </c:pt>
                <c:pt idx="217">
                  <c:v>4.2</c:v>
                </c:pt>
              </c:numCache>
            </c:numRef>
          </c:val>
        </c:ser>
        <c:marker val="1"/>
        <c:axId val="85303296"/>
        <c:axId val="85304832"/>
      </c:lineChart>
      <c:dateAx>
        <c:axId val="85303296"/>
        <c:scaling>
          <c:orientation val="minMax"/>
        </c:scaling>
        <c:axPos val="b"/>
        <c:numFmt formatCode="d\-mmm\-yy" sourceLinked="1"/>
        <c:tickLblPos val="nextTo"/>
        <c:txPr>
          <a:bodyPr/>
          <a:lstStyle/>
          <a:p>
            <a:pPr>
              <a:defRPr sz="1100"/>
            </a:pPr>
            <a:endParaRPr lang="en-US"/>
          </a:p>
        </c:txPr>
        <c:crossAx val="85304832"/>
        <c:crosses val="autoZero"/>
        <c:auto val="1"/>
        <c:lblOffset val="100"/>
      </c:dateAx>
      <c:valAx>
        <c:axId val="85304832"/>
        <c:scaling>
          <c:orientation val="minMax"/>
          <c:max val="8"/>
          <c:min val="4"/>
        </c:scaling>
        <c:axPos val="l"/>
        <c:title>
          <c:tx>
            <c:rich>
              <a:bodyPr rot="-5400000" vert="horz"/>
              <a:lstStyle/>
              <a:p>
                <a:pPr>
                  <a:defRPr sz="1100"/>
                </a:pPr>
                <a:r>
                  <a:rPr lang="en-US" sz="1100"/>
                  <a:t>$</a:t>
                </a:r>
              </a:p>
            </c:rich>
          </c:tx>
          <c:layout>
            <c:manualLayout>
              <c:xMode val="edge"/>
              <c:yMode val="edge"/>
              <c:x val="8.8378258948298843E-3"/>
              <c:y val="0.46135051722158271"/>
            </c:manualLayout>
          </c:layout>
        </c:title>
        <c:numFmt formatCode="#,##0.00" sourceLinked="0"/>
        <c:tickLblPos val="nextTo"/>
        <c:txPr>
          <a:bodyPr/>
          <a:lstStyle/>
          <a:p>
            <a:pPr>
              <a:defRPr sz="1100"/>
            </a:pPr>
            <a:endParaRPr lang="en-US"/>
          </a:p>
        </c:txPr>
        <c:crossAx val="85303296"/>
        <c:crosses val="autoZero"/>
        <c:crossBetween val="between"/>
        <c:majorUnit val="1"/>
        <c:minorUnit val="0.2"/>
      </c:valAx>
    </c:plotArea>
    <c:plotVisOnly val="1"/>
  </c:chart>
  <c:txPr>
    <a:bodyPr/>
    <a:lstStyle/>
    <a:p>
      <a:pPr>
        <a:defRPr sz="1050">
          <a:latin typeface="Times New Roman" pitchFamily="18" charset="0"/>
          <a:cs typeface="Times New Roman" pitchFamily="18" charset="0"/>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200" dirty="0"/>
              <a:t>Segment-wise Share in Total Revenue</a:t>
            </a:r>
          </a:p>
        </c:rich>
      </c:tx>
      <c:layout>
        <c:manualLayout>
          <c:xMode val="edge"/>
          <c:yMode val="edge"/>
          <c:x val="0.20027185802104497"/>
          <c:y val="2.7777777777777832E-2"/>
        </c:manualLayout>
      </c:layout>
    </c:title>
    <c:plotArea>
      <c:layout/>
      <c:barChart>
        <c:barDir val="col"/>
        <c:grouping val="clustered"/>
        <c:ser>
          <c:idx val="0"/>
          <c:order val="0"/>
          <c:tx>
            <c:strRef>
              <c:f>Sheet1!$E$3</c:f>
              <c:strCache>
                <c:ptCount val="1"/>
                <c:pt idx="0">
                  <c:v>FY10</c:v>
                </c:pt>
              </c:strCache>
            </c:strRef>
          </c:tx>
          <c:spPr>
            <a:solidFill>
              <a:srgbClr val="2D3691"/>
            </a:solidFill>
          </c:spPr>
          <c:dLbls>
            <c:showVal val="1"/>
          </c:dLbls>
          <c:cat>
            <c:strRef>
              <c:f>Sheet1!$D$4:$D$6</c:f>
              <c:strCache>
                <c:ptCount val="3"/>
                <c:pt idx="0">
                  <c:v>FTD</c:v>
                </c:pt>
                <c:pt idx="1">
                  <c:v>Content &amp; Media</c:v>
                </c:pt>
                <c:pt idx="2">
                  <c:v>Communications</c:v>
                </c:pt>
              </c:strCache>
            </c:strRef>
          </c:cat>
          <c:val>
            <c:numRef>
              <c:f>Sheet1!$E$4:$E$6</c:f>
              <c:numCache>
                <c:formatCode>0%</c:formatCode>
                <c:ptCount val="3"/>
                <c:pt idx="0">
                  <c:v>0.60000000000000064</c:v>
                </c:pt>
                <c:pt idx="1">
                  <c:v>0.22000000000000006</c:v>
                </c:pt>
                <c:pt idx="2">
                  <c:v>0.18000000000000022</c:v>
                </c:pt>
              </c:numCache>
            </c:numRef>
          </c:val>
        </c:ser>
        <c:ser>
          <c:idx val="1"/>
          <c:order val="1"/>
          <c:tx>
            <c:strRef>
              <c:f>Sheet1!$F$3</c:f>
              <c:strCache>
                <c:ptCount val="1"/>
                <c:pt idx="0">
                  <c:v>FY11</c:v>
                </c:pt>
              </c:strCache>
            </c:strRef>
          </c:tx>
          <c:spPr>
            <a:solidFill>
              <a:srgbClr val="6F90CA"/>
            </a:solidFill>
          </c:spPr>
          <c:dLbls>
            <c:showVal val="1"/>
          </c:dLbls>
          <c:cat>
            <c:strRef>
              <c:f>Sheet1!$D$4:$D$6</c:f>
              <c:strCache>
                <c:ptCount val="3"/>
                <c:pt idx="0">
                  <c:v>FTD</c:v>
                </c:pt>
                <c:pt idx="1">
                  <c:v>Content &amp; Media</c:v>
                </c:pt>
                <c:pt idx="2">
                  <c:v>Communications</c:v>
                </c:pt>
              </c:strCache>
            </c:strRef>
          </c:cat>
          <c:val>
            <c:numRef>
              <c:f>Sheet1!$F$4:$F$6</c:f>
              <c:numCache>
                <c:formatCode>0%</c:formatCode>
                <c:ptCount val="3"/>
                <c:pt idx="0">
                  <c:v>0.65000000000000113</c:v>
                </c:pt>
                <c:pt idx="1">
                  <c:v>0.21000000000000021</c:v>
                </c:pt>
                <c:pt idx="2">
                  <c:v>0.14000000000000001</c:v>
                </c:pt>
              </c:numCache>
            </c:numRef>
          </c:val>
        </c:ser>
        <c:ser>
          <c:idx val="2"/>
          <c:order val="2"/>
          <c:tx>
            <c:strRef>
              <c:f>Sheet1!$G$3</c:f>
              <c:strCache>
                <c:ptCount val="1"/>
                <c:pt idx="0">
                  <c:v>FY12</c:v>
                </c:pt>
              </c:strCache>
            </c:strRef>
          </c:tx>
          <c:spPr>
            <a:solidFill>
              <a:schemeClr val="accent1">
                <a:lumMod val="40000"/>
                <a:lumOff val="60000"/>
              </a:schemeClr>
            </a:solidFill>
          </c:spPr>
          <c:dLbls>
            <c:showVal val="1"/>
          </c:dLbls>
          <c:cat>
            <c:strRef>
              <c:f>Sheet1!$D$4:$D$6</c:f>
              <c:strCache>
                <c:ptCount val="3"/>
                <c:pt idx="0">
                  <c:v>FTD</c:v>
                </c:pt>
                <c:pt idx="1">
                  <c:v>Content &amp; Media</c:v>
                </c:pt>
                <c:pt idx="2">
                  <c:v>Communications</c:v>
                </c:pt>
              </c:strCache>
            </c:strRef>
          </c:cat>
          <c:val>
            <c:numRef>
              <c:f>Sheet1!$G$4:$G$6</c:f>
              <c:numCache>
                <c:formatCode>0%</c:formatCode>
                <c:ptCount val="3"/>
                <c:pt idx="0">
                  <c:v>0.70000000000000062</c:v>
                </c:pt>
                <c:pt idx="1">
                  <c:v>0.18000000000000022</c:v>
                </c:pt>
                <c:pt idx="2">
                  <c:v>0.12000000000000002</c:v>
                </c:pt>
              </c:numCache>
            </c:numRef>
          </c:val>
        </c:ser>
        <c:axId val="85591552"/>
        <c:axId val="85593088"/>
      </c:barChart>
      <c:catAx>
        <c:axId val="85591552"/>
        <c:scaling>
          <c:orientation val="minMax"/>
        </c:scaling>
        <c:axPos val="b"/>
        <c:tickLblPos val="nextTo"/>
        <c:crossAx val="85593088"/>
        <c:crosses val="autoZero"/>
        <c:auto val="1"/>
        <c:lblAlgn val="ctr"/>
        <c:lblOffset val="100"/>
      </c:catAx>
      <c:valAx>
        <c:axId val="85593088"/>
        <c:scaling>
          <c:orientation val="minMax"/>
        </c:scaling>
        <c:axPos val="l"/>
        <c:title>
          <c:tx>
            <c:rich>
              <a:bodyPr rot="-5400000" vert="horz"/>
              <a:lstStyle/>
              <a:p>
                <a:pPr>
                  <a:defRPr/>
                </a:pPr>
                <a:r>
                  <a:rPr lang="en-US" b="0" dirty="0"/>
                  <a:t>% of total revenue</a:t>
                </a:r>
              </a:p>
            </c:rich>
          </c:tx>
          <c:layout>
            <c:manualLayout>
              <c:xMode val="edge"/>
              <c:yMode val="edge"/>
              <c:x val="1.1111111111111125E-2"/>
              <c:y val="0.22116433362496371"/>
            </c:manualLayout>
          </c:layout>
        </c:title>
        <c:numFmt formatCode="0%" sourceLinked="1"/>
        <c:tickLblPos val="nextTo"/>
        <c:crossAx val="85591552"/>
        <c:crosses val="autoZero"/>
        <c:crossBetween val="between"/>
      </c:valAx>
    </c:plotArea>
    <c:legend>
      <c:legendPos val="b"/>
      <c:layout/>
    </c:legend>
    <c:plotVisOnly val="1"/>
  </c:chart>
  <c:txPr>
    <a:bodyPr/>
    <a:lstStyle/>
    <a:p>
      <a:pPr>
        <a:defRPr sz="900">
          <a:latin typeface="Times New Roman" pitchFamily="18" charset="0"/>
          <a:cs typeface="Times New Roman" pitchFamily="18"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200" dirty="0"/>
              <a:t>UNTD (stub) segments</a:t>
            </a:r>
          </a:p>
        </c:rich>
      </c:tx>
      <c:layout/>
    </c:title>
    <c:plotArea>
      <c:layout>
        <c:manualLayout>
          <c:layoutTarget val="inner"/>
          <c:xMode val="edge"/>
          <c:yMode val="edge"/>
          <c:x val="0.17052065382268505"/>
          <c:y val="0.15009259259259297"/>
          <c:w val="0.70735054679175358"/>
          <c:h val="0.61184091571886945"/>
        </c:manualLayout>
      </c:layout>
      <c:barChart>
        <c:barDir val="col"/>
        <c:grouping val="clustered"/>
        <c:ser>
          <c:idx val="0"/>
          <c:order val="0"/>
          <c:tx>
            <c:strRef>
              <c:f>Sheet1!$D$26</c:f>
              <c:strCache>
                <c:ptCount val="1"/>
                <c:pt idx="0">
                  <c:v>Communications Pay Accounts</c:v>
                </c:pt>
              </c:strCache>
            </c:strRef>
          </c:tx>
          <c:spPr>
            <a:solidFill>
              <a:srgbClr val="2D3691"/>
            </a:solidFill>
          </c:spPr>
          <c:cat>
            <c:strRef>
              <c:f>Sheet1!$E$25:$G$25</c:f>
              <c:strCache>
                <c:ptCount val="3"/>
                <c:pt idx="0">
                  <c:v>FY10</c:v>
                </c:pt>
                <c:pt idx="1">
                  <c:v>FY11</c:v>
                </c:pt>
                <c:pt idx="2">
                  <c:v>FY12</c:v>
                </c:pt>
              </c:strCache>
            </c:strRef>
          </c:cat>
          <c:val>
            <c:numRef>
              <c:f>Sheet1!$E$26:$G$26</c:f>
              <c:numCache>
                <c:formatCode>General</c:formatCode>
                <c:ptCount val="3"/>
                <c:pt idx="0">
                  <c:v>1020</c:v>
                </c:pt>
                <c:pt idx="1">
                  <c:v>794</c:v>
                </c:pt>
                <c:pt idx="2">
                  <c:v>650</c:v>
                </c:pt>
              </c:numCache>
            </c:numRef>
          </c:val>
        </c:ser>
        <c:ser>
          <c:idx val="1"/>
          <c:order val="1"/>
          <c:tx>
            <c:strRef>
              <c:f>Sheet1!$D$27</c:f>
              <c:strCache>
                <c:ptCount val="1"/>
                <c:pt idx="0">
                  <c:v>Content &amp; Media Pay Accounts</c:v>
                </c:pt>
              </c:strCache>
            </c:strRef>
          </c:tx>
          <c:spPr>
            <a:solidFill>
              <a:srgbClr val="6F90CA"/>
            </a:solidFill>
          </c:spPr>
          <c:cat>
            <c:strRef>
              <c:f>Sheet1!$E$25:$G$25</c:f>
              <c:strCache>
                <c:ptCount val="3"/>
                <c:pt idx="0">
                  <c:v>FY10</c:v>
                </c:pt>
                <c:pt idx="1">
                  <c:v>FY11</c:v>
                </c:pt>
                <c:pt idx="2">
                  <c:v>FY12</c:v>
                </c:pt>
              </c:strCache>
            </c:strRef>
          </c:cat>
          <c:val>
            <c:numRef>
              <c:f>Sheet1!$E$27:$G$27</c:f>
              <c:numCache>
                <c:formatCode>_(* #,##0_);_(* \(#,##0\);_(* "-"??_);_(@_)</c:formatCode>
                <c:ptCount val="3"/>
                <c:pt idx="0">
                  <c:v>4499</c:v>
                </c:pt>
                <c:pt idx="1">
                  <c:v>3484</c:v>
                </c:pt>
                <c:pt idx="2">
                  <c:v>2864</c:v>
                </c:pt>
              </c:numCache>
            </c:numRef>
          </c:val>
        </c:ser>
        <c:axId val="49064192"/>
        <c:axId val="49074560"/>
      </c:barChart>
      <c:lineChart>
        <c:grouping val="standard"/>
        <c:ser>
          <c:idx val="2"/>
          <c:order val="2"/>
          <c:tx>
            <c:strRef>
              <c:f>Sheet1!$D$28</c:f>
              <c:strCache>
                <c:ptCount val="1"/>
                <c:pt idx="0">
                  <c:v>Communications ARPU</c:v>
                </c:pt>
              </c:strCache>
            </c:strRef>
          </c:tx>
          <c:spPr>
            <a:ln>
              <a:solidFill>
                <a:schemeClr val="accent1">
                  <a:lumMod val="40000"/>
                  <a:lumOff val="60000"/>
                </a:schemeClr>
              </a:solidFill>
            </a:ln>
          </c:spPr>
          <c:marker>
            <c:spPr>
              <a:solidFill>
                <a:schemeClr val="accent1">
                  <a:lumMod val="40000"/>
                  <a:lumOff val="60000"/>
                </a:schemeClr>
              </a:solidFill>
              <a:ln>
                <a:solidFill>
                  <a:schemeClr val="accent1">
                    <a:lumMod val="40000"/>
                    <a:lumOff val="60000"/>
                  </a:schemeClr>
                </a:solidFill>
              </a:ln>
            </c:spPr>
          </c:marker>
          <c:cat>
            <c:strRef>
              <c:f>Sheet1!$E$25:$G$25</c:f>
              <c:strCache>
                <c:ptCount val="3"/>
                <c:pt idx="0">
                  <c:v>FY10</c:v>
                </c:pt>
                <c:pt idx="1">
                  <c:v>FY11</c:v>
                </c:pt>
                <c:pt idx="2">
                  <c:v>FY12</c:v>
                </c:pt>
              </c:strCache>
            </c:strRef>
          </c:cat>
          <c:val>
            <c:numRef>
              <c:f>Sheet1!$E$28:$G$28</c:f>
              <c:numCache>
                <c:formatCode>General</c:formatCode>
                <c:ptCount val="3"/>
                <c:pt idx="0">
                  <c:v>9.49</c:v>
                </c:pt>
                <c:pt idx="1">
                  <c:v>9.14</c:v>
                </c:pt>
                <c:pt idx="2">
                  <c:v>8.9</c:v>
                </c:pt>
              </c:numCache>
            </c:numRef>
          </c:val>
        </c:ser>
        <c:ser>
          <c:idx val="3"/>
          <c:order val="3"/>
          <c:tx>
            <c:strRef>
              <c:f>Sheet1!$D$29</c:f>
              <c:strCache>
                <c:ptCount val="1"/>
                <c:pt idx="0">
                  <c:v>Content &amp; Media ARPU</c:v>
                </c:pt>
              </c:strCache>
            </c:strRef>
          </c:tx>
          <c:spPr>
            <a:ln>
              <a:solidFill>
                <a:schemeClr val="bg1">
                  <a:lumMod val="65000"/>
                </a:schemeClr>
              </a:solidFill>
            </a:ln>
          </c:spPr>
          <c:marker>
            <c:symbol val="square"/>
            <c:size val="5"/>
            <c:spPr>
              <a:solidFill>
                <a:schemeClr val="bg1">
                  <a:lumMod val="65000"/>
                </a:schemeClr>
              </a:solidFill>
              <a:ln>
                <a:solidFill>
                  <a:schemeClr val="bg1">
                    <a:lumMod val="65000"/>
                  </a:schemeClr>
                </a:solidFill>
              </a:ln>
            </c:spPr>
          </c:marker>
          <c:cat>
            <c:strRef>
              <c:f>Sheet1!$E$25:$G$25</c:f>
              <c:strCache>
                <c:ptCount val="3"/>
                <c:pt idx="0">
                  <c:v>FY10</c:v>
                </c:pt>
                <c:pt idx="1">
                  <c:v>FY11</c:v>
                </c:pt>
                <c:pt idx="2">
                  <c:v>FY12</c:v>
                </c:pt>
              </c:strCache>
            </c:strRef>
          </c:cat>
          <c:val>
            <c:numRef>
              <c:f>Sheet1!$E$29:$G$29</c:f>
              <c:numCache>
                <c:formatCode>General</c:formatCode>
                <c:ptCount val="3"/>
                <c:pt idx="0">
                  <c:v>2.38</c:v>
                </c:pt>
                <c:pt idx="1">
                  <c:v>2.59</c:v>
                </c:pt>
                <c:pt idx="2">
                  <c:v>2.4899999999999998</c:v>
                </c:pt>
              </c:numCache>
            </c:numRef>
          </c:val>
        </c:ser>
        <c:marker val="1"/>
        <c:axId val="49082752"/>
        <c:axId val="49076480"/>
      </c:lineChart>
      <c:catAx>
        <c:axId val="49064192"/>
        <c:scaling>
          <c:orientation val="minMax"/>
        </c:scaling>
        <c:axPos val="b"/>
        <c:tickLblPos val="nextTo"/>
        <c:crossAx val="49074560"/>
        <c:crosses val="autoZero"/>
        <c:auto val="1"/>
        <c:lblAlgn val="ctr"/>
        <c:lblOffset val="100"/>
      </c:catAx>
      <c:valAx>
        <c:axId val="49074560"/>
        <c:scaling>
          <c:orientation val="minMax"/>
        </c:scaling>
        <c:axPos val="l"/>
        <c:title>
          <c:tx>
            <c:rich>
              <a:bodyPr rot="-5400000" vert="horz"/>
              <a:lstStyle/>
              <a:p>
                <a:pPr>
                  <a:defRPr/>
                </a:pPr>
                <a:r>
                  <a:rPr lang="en-US" b="0" dirty="0"/>
                  <a:t>Thousands</a:t>
                </a:r>
              </a:p>
            </c:rich>
          </c:tx>
          <c:layout/>
        </c:title>
        <c:numFmt formatCode="#,##0" sourceLinked="0"/>
        <c:tickLblPos val="nextTo"/>
        <c:crossAx val="49064192"/>
        <c:crosses val="autoZero"/>
        <c:crossBetween val="between"/>
      </c:valAx>
      <c:valAx>
        <c:axId val="49076480"/>
        <c:scaling>
          <c:orientation val="minMax"/>
        </c:scaling>
        <c:axPos val="r"/>
        <c:title>
          <c:tx>
            <c:rich>
              <a:bodyPr rot="-5400000" vert="horz"/>
              <a:lstStyle/>
              <a:p>
                <a:pPr>
                  <a:defRPr/>
                </a:pPr>
                <a:r>
                  <a:rPr lang="en-US" b="0" dirty="0"/>
                  <a:t>$</a:t>
                </a:r>
              </a:p>
            </c:rich>
          </c:tx>
          <c:layout/>
        </c:title>
        <c:numFmt formatCode="General" sourceLinked="1"/>
        <c:tickLblPos val="nextTo"/>
        <c:crossAx val="49082752"/>
        <c:crosses val="max"/>
        <c:crossBetween val="between"/>
      </c:valAx>
      <c:catAx>
        <c:axId val="49082752"/>
        <c:scaling>
          <c:orientation val="minMax"/>
        </c:scaling>
        <c:delete val="1"/>
        <c:axPos val="b"/>
        <c:tickLblPos val="none"/>
        <c:crossAx val="49076480"/>
        <c:crosses val="autoZero"/>
        <c:auto val="1"/>
        <c:lblAlgn val="ctr"/>
        <c:lblOffset val="100"/>
      </c:catAx>
    </c:plotArea>
    <c:legend>
      <c:legendPos val="b"/>
      <c:layout>
        <c:manualLayout>
          <c:xMode val="edge"/>
          <c:yMode val="edge"/>
          <c:x val="0"/>
          <c:y val="0.86004301545640238"/>
          <c:w val="0.99906802034771636"/>
          <c:h val="0.11217920676582099"/>
        </c:manualLayout>
      </c:layout>
    </c:legend>
    <c:plotVisOnly val="1"/>
    <c:dispBlanksAs val="gap"/>
  </c:chart>
  <c:txPr>
    <a:bodyPr/>
    <a:lstStyle/>
    <a:p>
      <a:pPr>
        <a:defRPr sz="900">
          <a:latin typeface="Times New Roman" pitchFamily="18" charset="0"/>
          <a:cs typeface="Times New Roman" pitchFamily="18"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200" dirty="0"/>
              <a:t>Segment Revenue and </a:t>
            </a:r>
            <a:r>
              <a:rPr lang="en-US" sz="1200" dirty="0" smtClean="0"/>
              <a:t>OIBDA </a:t>
            </a:r>
            <a:r>
              <a:rPr lang="en-US" sz="1200" dirty="0"/>
              <a:t>Margin</a:t>
            </a:r>
          </a:p>
        </c:rich>
      </c:tx>
      <c:layout>
        <c:manualLayout>
          <c:xMode val="edge"/>
          <c:yMode val="edge"/>
          <c:x val="0.25074999999999997"/>
          <c:y val="9.2592592592593004E-3"/>
        </c:manualLayout>
      </c:layout>
    </c:title>
    <c:plotArea>
      <c:layout/>
      <c:barChart>
        <c:barDir val="col"/>
        <c:grouping val="clustered"/>
        <c:ser>
          <c:idx val="0"/>
          <c:order val="0"/>
          <c:tx>
            <c:strRef>
              <c:f>Sheet1!$D$51</c:f>
              <c:strCache>
                <c:ptCount val="1"/>
                <c:pt idx="0">
                  <c:v>FTD</c:v>
                </c:pt>
              </c:strCache>
            </c:strRef>
          </c:tx>
          <c:spPr>
            <a:solidFill>
              <a:srgbClr val="2D3691"/>
            </a:solidFill>
          </c:spPr>
          <c:cat>
            <c:strRef>
              <c:f>Sheet1!$E$50:$F$50</c:f>
              <c:strCache>
                <c:ptCount val="2"/>
                <c:pt idx="0">
                  <c:v>FY11</c:v>
                </c:pt>
                <c:pt idx="1">
                  <c:v>FY12</c:v>
                </c:pt>
              </c:strCache>
            </c:strRef>
          </c:cat>
          <c:val>
            <c:numRef>
              <c:f>Sheet1!$E$51:$F$51</c:f>
              <c:numCache>
                <c:formatCode>#,##0</c:formatCode>
                <c:ptCount val="2"/>
                <c:pt idx="0">
                  <c:v>83.489000000000004</c:v>
                </c:pt>
                <c:pt idx="1">
                  <c:v>87.06</c:v>
                </c:pt>
              </c:numCache>
            </c:numRef>
          </c:val>
        </c:ser>
        <c:ser>
          <c:idx val="1"/>
          <c:order val="1"/>
          <c:tx>
            <c:strRef>
              <c:f>Sheet1!$D$52</c:f>
              <c:strCache>
                <c:ptCount val="1"/>
                <c:pt idx="0">
                  <c:v>Content &amp; Media</c:v>
                </c:pt>
              </c:strCache>
            </c:strRef>
          </c:tx>
          <c:spPr>
            <a:solidFill>
              <a:srgbClr val="6F90CA"/>
            </a:solidFill>
          </c:spPr>
          <c:cat>
            <c:strRef>
              <c:f>Sheet1!$E$50:$F$50</c:f>
              <c:strCache>
                <c:ptCount val="2"/>
                <c:pt idx="0">
                  <c:v>FY11</c:v>
                </c:pt>
                <c:pt idx="1">
                  <c:v>FY12</c:v>
                </c:pt>
              </c:strCache>
            </c:strRef>
          </c:cat>
          <c:val>
            <c:numRef>
              <c:f>Sheet1!$E$52:$F$52</c:f>
              <c:numCache>
                <c:formatCode>#,##0</c:formatCode>
                <c:ptCount val="2"/>
                <c:pt idx="0">
                  <c:v>51.291000000000011</c:v>
                </c:pt>
                <c:pt idx="1">
                  <c:v>30.091999999999999</c:v>
                </c:pt>
              </c:numCache>
            </c:numRef>
          </c:val>
        </c:ser>
        <c:ser>
          <c:idx val="2"/>
          <c:order val="2"/>
          <c:tx>
            <c:strRef>
              <c:f>Sheet1!$D$53</c:f>
              <c:strCache>
                <c:ptCount val="1"/>
                <c:pt idx="0">
                  <c:v>Communications</c:v>
                </c:pt>
              </c:strCache>
            </c:strRef>
          </c:tx>
          <c:spPr>
            <a:solidFill>
              <a:schemeClr val="accent1">
                <a:lumMod val="40000"/>
                <a:lumOff val="60000"/>
              </a:schemeClr>
            </a:solidFill>
          </c:spPr>
          <c:cat>
            <c:strRef>
              <c:f>Sheet1!$E$50:$F$50</c:f>
              <c:strCache>
                <c:ptCount val="2"/>
                <c:pt idx="0">
                  <c:v>FY11</c:v>
                </c:pt>
                <c:pt idx="1">
                  <c:v>FY12</c:v>
                </c:pt>
              </c:strCache>
            </c:strRef>
          </c:cat>
          <c:val>
            <c:numRef>
              <c:f>Sheet1!$E$53:$F$53</c:f>
              <c:numCache>
                <c:formatCode>#,##0</c:formatCode>
                <c:ptCount val="2"/>
                <c:pt idx="0">
                  <c:v>65.087999999999994</c:v>
                </c:pt>
                <c:pt idx="1">
                  <c:v>37.304000000000002</c:v>
                </c:pt>
              </c:numCache>
            </c:numRef>
          </c:val>
        </c:ser>
        <c:axId val="49148672"/>
        <c:axId val="49150592"/>
      </c:barChart>
      <c:lineChart>
        <c:grouping val="standard"/>
        <c:ser>
          <c:idx val="3"/>
          <c:order val="3"/>
          <c:tx>
            <c:strRef>
              <c:f>Sheet1!$D$54</c:f>
              <c:strCache>
                <c:ptCount val="1"/>
                <c:pt idx="0">
                  <c:v>FTD</c:v>
                </c:pt>
              </c:strCache>
            </c:strRef>
          </c:tx>
          <c:spPr>
            <a:ln>
              <a:solidFill>
                <a:schemeClr val="tx1">
                  <a:lumMod val="50000"/>
                  <a:lumOff val="50000"/>
                </a:schemeClr>
              </a:solidFill>
            </a:ln>
          </c:spPr>
          <c:marker>
            <c:symbol val="square"/>
            <c:size val="5"/>
            <c:spPr>
              <a:solidFill>
                <a:schemeClr val="tx1">
                  <a:lumMod val="50000"/>
                  <a:lumOff val="50000"/>
                </a:schemeClr>
              </a:solidFill>
              <a:ln>
                <a:solidFill>
                  <a:schemeClr val="tx1">
                    <a:lumMod val="50000"/>
                    <a:lumOff val="50000"/>
                  </a:schemeClr>
                </a:solidFill>
              </a:ln>
            </c:spPr>
          </c:marker>
          <c:cat>
            <c:strRef>
              <c:f>Sheet1!$E$50:$F$50</c:f>
              <c:strCache>
                <c:ptCount val="2"/>
                <c:pt idx="0">
                  <c:v>FY11</c:v>
                </c:pt>
                <c:pt idx="1">
                  <c:v>FY12</c:v>
                </c:pt>
              </c:strCache>
            </c:strRef>
          </c:cat>
          <c:val>
            <c:numRef>
              <c:f>Sheet1!$E$54:$F$54</c:f>
              <c:numCache>
                <c:formatCode>0.0%</c:formatCode>
                <c:ptCount val="2"/>
                <c:pt idx="0">
                  <c:v>0.14216967589557411</c:v>
                </c:pt>
                <c:pt idx="1">
                  <c:v>0.1419038522348309</c:v>
                </c:pt>
              </c:numCache>
            </c:numRef>
          </c:val>
        </c:ser>
        <c:ser>
          <c:idx val="4"/>
          <c:order val="4"/>
          <c:tx>
            <c:strRef>
              <c:f>Sheet1!$D$55</c:f>
              <c:strCache>
                <c:ptCount val="1"/>
                <c:pt idx="0">
                  <c:v>Content &amp; Media</c:v>
                </c:pt>
              </c:strCache>
            </c:strRef>
          </c:tx>
          <c:spPr>
            <a:ln>
              <a:solidFill>
                <a:schemeClr val="bg1">
                  <a:lumMod val="65000"/>
                </a:schemeClr>
              </a:solidFill>
            </a:ln>
          </c:spPr>
          <c:marker>
            <c:symbol val="square"/>
            <c:size val="5"/>
            <c:spPr>
              <a:solidFill>
                <a:schemeClr val="bg1">
                  <a:lumMod val="65000"/>
                </a:schemeClr>
              </a:solidFill>
              <a:ln>
                <a:solidFill>
                  <a:schemeClr val="bg1">
                    <a:lumMod val="65000"/>
                  </a:schemeClr>
                </a:solidFill>
              </a:ln>
            </c:spPr>
          </c:marker>
          <c:cat>
            <c:strRef>
              <c:f>Sheet1!$E$50:$F$50</c:f>
              <c:strCache>
                <c:ptCount val="2"/>
                <c:pt idx="0">
                  <c:v>FY11</c:v>
                </c:pt>
                <c:pt idx="1">
                  <c:v>FY12</c:v>
                </c:pt>
              </c:strCache>
            </c:strRef>
          </c:cat>
          <c:val>
            <c:numRef>
              <c:f>Sheet1!$E$55:$F$55</c:f>
              <c:numCache>
                <c:formatCode>0.0%</c:formatCode>
                <c:ptCount val="2"/>
                <c:pt idx="0">
                  <c:v>0.27653861706429483</c:v>
                </c:pt>
                <c:pt idx="1">
                  <c:v>0.19604419659144257</c:v>
                </c:pt>
              </c:numCache>
            </c:numRef>
          </c:val>
        </c:ser>
        <c:ser>
          <c:idx val="5"/>
          <c:order val="5"/>
          <c:tx>
            <c:strRef>
              <c:f>Sheet1!$D$56</c:f>
              <c:strCache>
                <c:ptCount val="1"/>
                <c:pt idx="0">
                  <c:v>Communications</c:v>
                </c:pt>
              </c:strCache>
            </c:strRef>
          </c:tx>
          <c:spPr>
            <a:ln>
              <a:solidFill>
                <a:schemeClr val="bg1">
                  <a:lumMod val="85000"/>
                </a:schemeClr>
              </a:solidFill>
            </a:ln>
          </c:spPr>
          <c:marker>
            <c:symbol val="square"/>
            <c:size val="5"/>
            <c:spPr>
              <a:solidFill>
                <a:schemeClr val="bg1">
                  <a:lumMod val="85000"/>
                </a:schemeClr>
              </a:solidFill>
              <a:ln>
                <a:solidFill>
                  <a:schemeClr val="bg1">
                    <a:lumMod val="85000"/>
                  </a:schemeClr>
                </a:solidFill>
              </a:ln>
            </c:spPr>
          </c:marker>
          <c:cat>
            <c:strRef>
              <c:f>Sheet1!$E$50:$F$50</c:f>
              <c:strCache>
                <c:ptCount val="2"/>
                <c:pt idx="0">
                  <c:v>FY11</c:v>
                </c:pt>
                <c:pt idx="1">
                  <c:v>FY12</c:v>
                </c:pt>
              </c:strCache>
            </c:strRef>
          </c:cat>
          <c:val>
            <c:numRef>
              <c:f>Sheet1!$E$56:$F$56</c:f>
              <c:numCache>
                <c:formatCode>0.0%</c:formatCode>
                <c:ptCount val="2"/>
                <c:pt idx="0">
                  <c:v>0.51439951948914164</c:v>
                </c:pt>
                <c:pt idx="1">
                  <c:v>0.35378691602966655</c:v>
                </c:pt>
              </c:numCache>
            </c:numRef>
          </c:val>
        </c:ser>
        <c:marker val="1"/>
        <c:axId val="49154304"/>
        <c:axId val="49152768"/>
      </c:lineChart>
      <c:catAx>
        <c:axId val="49148672"/>
        <c:scaling>
          <c:orientation val="minMax"/>
        </c:scaling>
        <c:axPos val="b"/>
        <c:tickLblPos val="nextTo"/>
        <c:crossAx val="49150592"/>
        <c:crosses val="autoZero"/>
        <c:auto val="1"/>
        <c:lblAlgn val="ctr"/>
        <c:lblOffset val="100"/>
      </c:catAx>
      <c:valAx>
        <c:axId val="49150592"/>
        <c:scaling>
          <c:orientation val="minMax"/>
        </c:scaling>
        <c:axPos val="l"/>
        <c:title>
          <c:tx>
            <c:rich>
              <a:bodyPr rot="-5400000" vert="horz"/>
              <a:lstStyle/>
              <a:p>
                <a:pPr>
                  <a:defRPr/>
                </a:pPr>
                <a:r>
                  <a:rPr lang="en-US"/>
                  <a:t>$ million</a:t>
                </a:r>
              </a:p>
            </c:rich>
          </c:tx>
          <c:layout>
            <c:manualLayout>
              <c:xMode val="edge"/>
              <c:yMode val="edge"/>
              <c:x val="1.6666666666666701E-2"/>
              <c:y val="0.3169860017497827"/>
            </c:manualLayout>
          </c:layout>
        </c:title>
        <c:numFmt formatCode="#,##0" sourceLinked="1"/>
        <c:tickLblPos val="nextTo"/>
        <c:crossAx val="49148672"/>
        <c:crosses val="autoZero"/>
        <c:crossBetween val="between"/>
      </c:valAx>
      <c:valAx>
        <c:axId val="49152768"/>
        <c:scaling>
          <c:orientation val="minMax"/>
        </c:scaling>
        <c:axPos val="r"/>
        <c:numFmt formatCode="0%" sourceLinked="0"/>
        <c:tickLblPos val="nextTo"/>
        <c:crossAx val="49154304"/>
        <c:crosses val="max"/>
        <c:crossBetween val="between"/>
      </c:valAx>
      <c:catAx>
        <c:axId val="49154304"/>
        <c:scaling>
          <c:orientation val="minMax"/>
        </c:scaling>
        <c:delete val="1"/>
        <c:axPos val="b"/>
        <c:tickLblPos val="none"/>
        <c:crossAx val="49152768"/>
        <c:crosses val="autoZero"/>
        <c:auto val="1"/>
        <c:lblAlgn val="ctr"/>
        <c:lblOffset val="100"/>
      </c:catAx>
    </c:plotArea>
    <c:legend>
      <c:legendPos val="b"/>
      <c:layout>
        <c:manualLayout>
          <c:xMode val="edge"/>
          <c:yMode val="edge"/>
          <c:x val="6.5319335083114619E-2"/>
          <c:y val="0.83226523767862448"/>
          <c:w val="0.88325000000000009"/>
          <c:h val="0.13995698454359895"/>
        </c:manualLayout>
      </c:layout>
    </c:legend>
    <c:plotVisOnly val="1"/>
    <c:dispBlanksAs val="gap"/>
  </c:chart>
  <c:txPr>
    <a:bodyPr/>
    <a:lstStyle/>
    <a:p>
      <a:pPr>
        <a:defRPr sz="900">
          <a:latin typeface="Times New Roman" pitchFamily="18" charset="0"/>
          <a:cs typeface="Times New Roman" pitchFamily="18" charset="0"/>
        </a:defRPr>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0.21458</cdr:x>
      <cdr:y>0.20833</cdr:y>
    </cdr:from>
    <cdr:to>
      <cdr:x>0.4875</cdr:x>
      <cdr:y>0.375</cdr:y>
    </cdr:to>
    <cdr:sp macro="" textlink="">
      <cdr:nvSpPr>
        <cdr:cNvPr id="2" name="TextBox 1"/>
        <cdr:cNvSpPr txBox="1"/>
      </cdr:nvSpPr>
      <cdr:spPr>
        <a:xfrm xmlns:a="http://schemas.openxmlformats.org/drawingml/2006/main">
          <a:off x="981075" y="571500"/>
          <a:ext cx="1247775"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latin typeface="Times New Roman" pitchFamily="18" charset="0"/>
              <a:cs typeface="Times New Roman" pitchFamily="18" charset="0"/>
            </a:rPr>
            <a:t>ROR: 68%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E855CC-30F9-43A5-AA07-91D8106201C1}" type="datetimeFigureOut">
              <a:rPr lang="en-US" smtClean="0"/>
              <a:pPr/>
              <a:t>6/18/2013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00D338-DF49-4071-98B7-9C4488AD64D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B68CD52-E4B3-48A3-81BA-0075F90BE1CC}" type="datetimeFigureOut">
              <a:rPr lang="en-US" smtClean="0"/>
              <a:pPr/>
              <a:t>6/18/2013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AB59A4-1A83-47B8-945C-F57092D2CAD1}" type="slidenum">
              <a:rPr lang="en-US" smtClean="0"/>
              <a:pPr/>
              <a:t>‹#›</a:t>
            </a:fld>
            <a:endParaRPr lang="en-US"/>
          </a:p>
        </p:txBody>
      </p:sp>
      <p:pic>
        <p:nvPicPr>
          <p:cNvPr id="7" name="Picture 6" descr="Cover Page.png"/>
          <p:cNvPicPr>
            <a:picLocks noChangeAspect="1"/>
          </p:cNvPicPr>
          <p:nvPr userDrawn="1"/>
        </p:nvPicPr>
        <p:blipFill>
          <a:blip r:embed="rId2" cstate="print"/>
          <a:stretch>
            <a:fillRect/>
          </a:stretch>
        </p:blipFill>
        <p:spPr>
          <a:xfrm>
            <a:off x="1" y="0"/>
            <a:ext cx="9143998" cy="68579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B68CD52-E4B3-48A3-81BA-0075F90BE1CC}" type="datetimeFigureOut">
              <a:rPr lang="en-US" smtClean="0"/>
              <a:pPr/>
              <a:t>6/18/2013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AB59A4-1A83-47B8-945C-F57092D2CA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B68CD52-E4B3-48A3-81BA-0075F90BE1CC}" type="datetimeFigureOut">
              <a:rPr lang="en-US" smtClean="0"/>
              <a:pPr/>
              <a:t>6/18/2013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AB59A4-1A83-47B8-945C-F57092D2CAD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B68CD52-E4B3-48A3-81BA-0075F90BE1CC}" type="datetimeFigureOut">
              <a:rPr lang="en-US" smtClean="0"/>
              <a:pPr/>
              <a:t>6/18/2013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AB59A4-1A83-47B8-945C-F57092D2CA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B68CD52-E4B3-48A3-81BA-0075F90BE1CC}" type="datetimeFigureOut">
              <a:rPr lang="en-US" smtClean="0"/>
              <a:pPr/>
              <a:t>6/18/2013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AB59A4-1A83-47B8-945C-F57092D2CAD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B68CD52-E4B3-48A3-81BA-0075F90BE1CC}" type="datetimeFigureOut">
              <a:rPr lang="en-US" smtClean="0"/>
              <a:pPr/>
              <a:t>6/18/2013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3AB59A4-1A83-47B8-945C-F57092D2CAD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B68CD52-E4B3-48A3-81BA-0075F90BE1CC}" type="datetimeFigureOut">
              <a:rPr lang="en-US" smtClean="0"/>
              <a:pPr/>
              <a:t>6/18/2013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3AB59A4-1A83-47B8-945C-F57092D2CA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B68CD52-E4B3-48A3-81BA-0075F90BE1CC}" type="datetimeFigureOut">
              <a:rPr lang="en-US" smtClean="0"/>
              <a:pPr/>
              <a:t>6/18/2013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3AB59A4-1A83-47B8-945C-F57092D2CA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B68CD52-E4B3-48A3-81BA-0075F90BE1CC}" type="datetimeFigureOut">
              <a:rPr lang="en-US" smtClean="0"/>
              <a:pPr/>
              <a:t>6/18/2013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3AB59A4-1A83-47B8-945C-F57092D2CA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B68CD52-E4B3-48A3-81BA-0075F90BE1CC}" type="datetimeFigureOut">
              <a:rPr lang="en-US" smtClean="0"/>
              <a:pPr/>
              <a:t>6/18/2013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3AB59A4-1A83-47B8-945C-F57092D2CA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B68CD52-E4B3-48A3-81BA-0075F90BE1CC}" type="datetimeFigureOut">
              <a:rPr lang="en-US" smtClean="0"/>
              <a:pPr/>
              <a:t>6/18/2013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3AB59A4-1A83-47B8-945C-F57092D2CAD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pin Off Logo.png"/>
          <p:cNvPicPr>
            <a:picLocks noChangeAspect="1"/>
          </p:cNvPicPr>
          <p:nvPr userDrawn="1"/>
        </p:nvPicPr>
        <p:blipFill>
          <a:blip r:embed="rId13" cstate="print"/>
          <a:stretch>
            <a:fillRect/>
          </a:stretch>
        </p:blipFill>
        <p:spPr>
          <a:xfrm>
            <a:off x="371475" y="226359"/>
            <a:ext cx="1513250" cy="571500"/>
          </a:xfrm>
          <a:prstGeom prst="rect">
            <a:avLst/>
          </a:prstGeom>
        </p:spPr>
      </p:pic>
      <p:cxnSp>
        <p:nvCxnSpPr>
          <p:cNvPr id="8" name="Straight Connector 7"/>
          <p:cNvCxnSpPr/>
          <p:nvPr userDrawn="1"/>
        </p:nvCxnSpPr>
        <p:spPr>
          <a:xfrm>
            <a:off x="2047875" y="273984"/>
            <a:ext cx="0" cy="447675"/>
          </a:xfrm>
          <a:prstGeom prst="line">
            <a:avLst/>
          </a:prstGeom>
        </p:spPr>
        <p:style>
          <a:lnRef idx="1">
            <a:schemeClr val="accent1"/>
          </a:lnRef>
          <a:fillRef idx="0">
            <a:schemeClr val="accent1"/>
          </a:fillRef>
          <a:effectRef idx="0">
            <a:schemeClr val="accent1"/>
          </a:effectRef>
          <a:fontRef idx="minor">
            <a:schemeClr val="tx1"/>
          </a:fontRef>
        </p:style>
      </p:cxnSp>
      <p:grpSp>
        <p:nvGrpSpPr>
          <p:cNvPr id="20" name="Group 19"/>
          <p:cNvGrpSpPr/>
          <p:nvPr userDrawn="1"/>
        </p:nvGrpSpPr>
        <p:grpSpPr>
          <a:xfrm>
            <a:off x="371475" y="6448425"/>
            <a:ext cx="8386762" cy="311150"/>
            <a:chOff x="371475" y="6400800"/>
            <a:chExt cx="8386762" cy="311150"/>
          </a:xfrm>
        </p:grpSpPr>
        <p:sp>
          <p:nvSpPr>
            <p:cNvPr id="12" name="Right Arrow 11"/>
            <p:cNvSpPr/>
            <p:nvPr userDrawn="1"/>
          </p:nvSpPr>
          <p:spPr>
            <a:xfrm>
              <a:off x="7824781" y="6400800"/>
              <a:ext cx="609600" cy="311150"/>
            </a:xfrm>
            <a:prstGeom prst="rightArrow">
              <a:avLst>
                <a:gd name="adj1" fmla="val 76229"/>
                <a:gd name="adj2" fmla="val 188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Page </a:t>
              </a:r>
              <a:r>
                <a:rPr lang="en-US" sz="1000" dirty="0" smtClean="0">
                  <a:solidFill>
                    <a:schemeClr val="tx1"/>
                  </a:solidFill>
                </a:rPr>
                <a:t>I</a:t>
              </a:r>
              <a:r>
                <a:rPr lang="en-US" sz="800" dirty="0" smtClean="0">
                  <a:solidFill>
                    <a:schemeClr val="tx1"/>
                  </a:solidFill>
                </a:rPr>
                <a:t> </a:t>
              </a:r>
              <a:fld id="{61DA4710-6EC9-42B5-A4B9-5CEA7F0D8543}" type="slidenum">
                <a:rPr lang="en-US" sz="800" smtClean="0">
                  <a:solidFill>
                    <a:schemeClr val="tx1"/>
                  </a:solidFill>
                </a:rPr>
                <a:pPr algn="ctr"/>
                <a:t>‹#›</a:t>
              </a:fld>
              <a:endParaRPr lang="en-US" sz="800" dirty="0">
                <a:solidFill>
                  <a:schemeClr val="tx1"/>
                </a:solidFill>
              </a:endParaRPr>
            </a:p>
          </p:txBody>
        </p:sp>
        <p:grpSp>
          <p:nvGrpSpPr>
            <p:cNvPr id="13" name="Group 21"/>
            <p:cNvGrpSpPr/>
            <p:nvPr userDrawn="1"/>
          </p:nvGrpSpPr>
          <p:grpSpPr>
            <a:xfrm>
              <a:off x="371475" y="6497640"/>
              <a:ext cx="8386762" cy="137160"/>
              <a:chOff x="485775" y="6638934"/>
              <a:chExt cx="8386762" cy="137160"/>
            </a:xfrm>
          </p:grpSpPr>
          <p:cxnSp>
            <p:nvCxnSpPr>
              <p:cNvPr id="14" name="Straight Connector 13"/>
              <p:cNvCxnSpPr/>
              <p:nvPr/>
            </p:nvCxnSpPr>
            <p:spPr>
              <a:xfrm>
                <a:off x="485775" y="6705600"/>
                <a:ext cx="7439025"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534400" y="6710363"/>
                <a:ext cx="338137"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7860983" y="6707514"/>
                <a:ext cx="13716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8461057" y="6707514"/>
                <a:ext cx="13716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cxnSp>
        <p:nvCxnSpPr>
          <p:cNvPr id="22" name="Straight Connector 21"/>
          <p:cNvCxnSpPr/>
          <p:nvPr userDrawn="1"/>
        </p:nvCxnSpPr>
        <p:spPr>
          <a:xfrm>
            <a:off x="381000" y="812800"/>
            <a:ext cx="838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229600" cy="5562600"/>
          </a:xfrm>
        </p:spPr>
        <p:txBody>
          <a:bodyPr/>
          <a:lstStyle/>
          <a:p>
            <a:pPr lvl="0">
              <a:buNone/>
            </a:pPr>
            <a:endParaRPr lang="en-US" sz="1400" dirty="0" smtClean="0">
              <a:latin typeface="Times New Roman" pitchFamily="18" charset="0"/>
              <a:cs typeface="Times New Roman" pitchFamily="18" charset="0"/>
            </a:endParaRPr>
          </a:p>
          <a:p>
            <a:pPr lvl="0">
              <a:buNone/>
            </a:pPr>
            <a:endParaRPr lang="en-US" sz="1400" dirty="0" smtClean="0">
              <a:latin typeface="Times New Roman" pitchFamily="18" charset="0"/>
              <a:cs typeface="Times New Roman" pitchFamily="18" charset="0"/>
            </a:endParaRPr>
          </a:p>
          <a:p>
            <a:pPr lvl="0">
              <a:buNone/>
            </a:pPr>
            <a:endParaRPr lang="en-US" sz="1400" dirty="0" smtClean="0">
              <a:latin typeface="Times New Roman" pitchFamily="18" charset="0"/>
              <a:cs typeface="Times New Roman" pitchFamily="18" charset="0"/>
            </a:endParaRPr>
          </a:p>
          <a:p>
            <a:pPr lvl="0">
              <a:buNone/>
            </a:pPr>
            <a:endParaRPr lang="en-US" sz="1400" dirty="0" smtClean="0">
              <a:latin typeface="Times New Roman" pitchFamily="18" charset="0"/>
              <a:cs typeface="Times New Roman" pitchFamily="18" charset="0"/>
            </a:endParaRPr>
          </a:p>
          <a:p>
            <a:pPr lvl="0">
              <a:buNone/>
            </a:pPr>
            <a:endParaRPr lang="en-US" sz="1400" dirty="0" smtClean="0">
              <a:latin typeface="Times New Roman" pitchFamily="18" charset="0"/>
              <a:cs typeface="Times New Roman" pitchFamily="18" charset="0"/>
            </a:endParaRPr>
          </a:p>
          <a:p>
            <a:pPr lvl="0">
              <a:buNone/>
            </a:pPr>
            <a:endParaRPr lang="en-US" sz="1400" dirty="0" smtClean="0">
              <a:latin typeface="Times New Roman" pitchFamily="18" charset="0"/>
              <a:cs typeface="Times New Roman" pitchFamily="18" charset="0"/>
            </a:endParaRPr>
          </a:p>
          <a:p>
            <a:pPr lvl="0">
              <a:buNone/>
            </a:pPr>
            <a:endParaRPr lang="en-US" sz="1400" dirty="0" smtClean="0">
              <a:latin typeface="Times New Roman" pitchFamily="18" charset="0"/>
              <a:cs typeface="Times New Roman" pitchFamily="18" charset="0"/>
            </a:endParaRPr>
          </a:p>
          <a:p>
            <a:pPr lvl="0">
              <a:buNone/>
            </a:pPr>
            <a:endParaRPr lang="en-US" sz="1400" dirty="0" smtClean="0">
              <a:latin typeface="Times New Roman" pitchFamily="18" charset="0"/>
              <a:cs typeface="Times New Roman" pitchFamily="18" charset="0"/>
            </a:endParaRPr>
          </a:p>
          <a:p>
            <a:pPr lvl="0">
              <a:buNone/>
            </a:pPr>
            <a:endParaRPr lang="en-US" sz="1400" dirty="0" smtClean="0">
              <a:latin typeface="Times New Roman" pitchFamily="18" charset="0"/>
              <a:cs typeface="Times New Roman" pitchFamily="18" charset="0"/>
            </a:endParaRPr>
          </a:p>
          <a:p>
            <a:pPr lvl="0">
              <a:buNone/>
            </a:pPr>
            <a:endParaRPr lang="en-US" sz="1400" dirty="0" smtClean="0">
              <a:latin typeface="Times New Roman" pitchFamily="18" charset="0"/>
              <a:cs typeface="Times New Roman" pitchFamily="18" charset="0"/>
            </a:endParaRPr>
          </a:p>
          <a:p>
            <a:pPr lvl="0">
              <a:buNone/>
            </a:pPr>
            <a:endParaRPr lang="en-US" sz="1400" dirty="0" smtClean="0">
              <a:latin typeface="Times New Roman" pitchFamily="18" charset="0"/>
              <a:cs typeface="Times New Roman" pitchFamily="18" charset="0"/>
            </a:endParaRPr>
          </a:p>
          <a:p>
            <a:pPr marL="274320" lvl="0" indent="-274320" algn="just">
              <a:spcBef>
                <a:spcPts val="0"/>
              </a:spcBef>
              <a:spcAft>
                <a:spcPts val="400"/>
              </a:spcAft>
              <a:buClr>
                <a:srgbClr val="2D3691"/>
              </a:buClr>
              <a:buNone/>
            </a:pPr>
            <a:r>
              <a:rPr lang="en-US" sz="1400" b="1" dirty="0" smtClean="0">
                <a:latin typeface="Times New Roman" pitchFamily="18" charset="0"/>
                <a:cs typeface="Times New Roman" pitchFamily="18" charset="0"/>
              </a:rPr>
              <a:t>Top-line</a:t>
            </a:r>
          </a:p>
          <a:p>
            <a:pPr marL="274320" lvl="0" indent="-274320" algn="just">
              <a:spcBef>
                <a:spcPts val="0"/>
              </a:spcBef>
              <a:spcAft>
                <a:spcPts val="400"/>
              </a:spcAft>
              <a:buClr>
                <a:srgbClr val="2D3691"/>
              </a:buClr>
              <a:buFont typeface="Wingdings" pitchFamily="2" charset="2"/>
              <a:buChar char="§"/>
            </a:pPr>
            <a:r>
              <a:rPr lang="en-US" sz="1400" dirty="0" smtClean="0">
                <a:latin typeface="Times New Roman" pitchFamily="18" charset="0"/>
                <a:cs typeface="Times New Roman" pitchFamily="18" charset="0"/>
              </a:rPr>
              <a:t>Consolidated top-line driven by FTD segment, the company’s largest segment.</a:t>
            </a:r>
          </a:p>
          <a:p>
            <a:pPr marL="274320" lvl="0" indent="-274320" algn="just">
              <a:spcBef>
                <a:spcPts val="0"/>
              </a:spcBef>
              <a:spcAft>
                <a:spcPts val="400"/>
              </a:spcAft>
              <a:buClr>
                <a:srgbClr val="2D3691"/>
              </a:buClr>
              <a:buFont typeface="Wingdings" pitchFamily="2" charset="2"/>
              <a:buChar char="§"/>
            </a:pPr>
            <a:r>
              <a:rPr lang="en-US" sz="1400" dirty="0" smtClean="0">
                <a:latin typeface="Times New Roman" pitchFamily="18" charset="0"/>
                <a:cs typeface="Times New Roman" pitchFamily="18" charset="0"/>
              </a:rPr>
              <a:t>Consolidated revenues declined 3% YOY to $871 million in FY12, dragged by lower revenue from Content &amp; Media segment (-17% YOY) and Communications segment (-17% YOY). </a:t>
            </a:r>
          </a:p>
          <a:p>
            <a:pPr marL="274320" lvl="0" indent="-274320" algn="just">
              <a:spcBef>
                <a:spcPts val="0"/>
              </a:spcBef>
              <a:spcAft>
                <a:spcPts val="400"/>
              </a:spcAft>
              <a:buClr>
                <a:srgbClr val="2D3691"/>
              </a:buClr>
              <a:buFont typeface="Wingdings" pitchFamily="2" charset="2"/>
              <a:buChar char="§"/>
            </a:pPr>
            <a:r>
              <a:rPr lang="en-US" sz="1400" dirty="0" smtClean="0">
                <a:latin typeface="Times New Roman" pitchFamily="18" charset="0"/>
                <a:cs typeface="Times New Roman" pitchFamily="18" charset="0"/>
              </a:rPr>
              <a:t>This was partially offset by higher FTD segment revenues (+4% YOY), following higher consumer orders.</a:t>
            </a:r>
          </a:p>
          <a:p>
            <a:pPr marL="274320" lvl="0" indent="-274320" algn="just">
              <a:spcBef>
                <a:spcPts val="0"/>
              </a:spcBef>
              <a:spcAft>
                <a:spcPts val="400"/>
              </a:spcAft>
              <a:buClr>
                <a:srgbClr val="2D3691"/>
              </a:buClr>
              <a:buFont typeface="Wingdings" pitchFamily="2" charset="2"/>
              <a:buChar char="§"/>
            </a:pPr>
            <a:r>
              <a:rPr lang="en-US" sz="1400" dirty="0" smtClean="0">
                <a:latin typeface="Times New Roman" pitchFamily="18" charset="0"/>
                <a:cs typeface="Times New Roman" pitchFamily="18" charset="0"/>
              </a:rPr>
              <a:t>Post spin-off, UNTD (stub) revenues expected to be dragged by sluggish Content &amp; Media and Communications segment. </a:t>
            </a:r>
          </a:p>
          <a:p>
            <a:pPr marL="274320" lvl="0" indent="-274320" algn="just">
              <a:spcBef>
                <a:spcPts val="0"/>
              </a:spcBef>
              <a:spcAft>
                <a:spcPts val="400"/>
              </a:spcAft>
              <a:buClr>
                <a:srgbClr val="2D3691"/>
              </a:buClr>
              <a:buFont typeface="Wingdings" pitchFamily="2" charset="2"/>
              <a:buChar char="§"/>
            </a:pPr>
            <a:r>
              <a:rPr lang="en-US" sz="1400" dirty="0" smtClean="0">
                <a:latin typeface="Times New Roman" pitchFamily="18" charset="0"/>
                <a:cs typeface="Times New Roman" pitchFamily="18" charset="0"/>
              </a:rPr>
              <a:t>NetZero 4G mobile broadband business meaningful contributions expected only in FY14.</a:t>
            </a:r>
          </a:p>
          <a:p>
            <a:pPr marL="274320" lvl="0" indent="-274320" algn="just">
              <a:spcBef>
                <a:spcPts val="0"/>
              </a:spcBef>
              <a:spcAft>
                <a:spcPts val="400"/>
              </a:spcAft>
              <a:buClr>
                <a:srgbClr val="2D3691"/>
              </a:buClr>
              <a:buFont typeface="Wingdings" pitchFamily="2" charset="2"/>
              <a:buChar char="§"/>
            </a:pPr>
            <a:r>
              <a:rPr lang="en-US" sz="1400" dirty="0" smtClean="0">
                <a:latin typeface="Times New Roman" pitchFamily="18" charset="0"/>
                <a:cs typeface="Times New Roman" pitchFamily="18" charset="0"/>
              </a:rPr>
              <a:t>In 1Q13, FTD segment revenue and adjusted OIBDA reached their highest levels since FTD was acquired by UNTD in August 2008. </a:t>
            </a:r>
          </a:p>
          <a:p>
            <a:pPr marL="274320" lvl="0" indent="-274320" algn="just">
              <a:spcBef>
                <a:spcPts val="0"/>
              </a:spcBef>
              <a:buClr>
                <a:srgbClr val="2D3691"/>
              </a:buClr>
              <a:buFont typeface="Wingdings" pitchFamily="2" charset="2"/>
              <a:buChar char="§"/>
            </a:pPr>
            <a:r>
              <a:rPr lang="en-US" sz="1400" dirty="0" smtClean="0">
                <a:latin typeface="Times New Roman" pitchFamily="18" charset="0"/>
                <a:cs typeface="Times New Roman" pitchFamily="18" charset="0"/>
              </a:rPr>
              <a:t>FTD, post spin-off, expected to continue robust top-line growth, aided by higher orders. </a:t>
            </a:r>
          </a:p>
          <a:p>
            <a:pPr lvl="0">
              <a:buNone/>
            </a:pPr>
            <a:endParaRPr lang="en-US" sz="1400" dirty="0" smtClean="0">
              <a:latin typeface="Times New Roman" pitchFamily="18" charset="0"/>
              <a:cs typeface="Times New Roman" pitchFamily="18" charset="0"/>
            </a:endParaRPr>
          </a:p>
          <a:p>
            <a:pPr lvl="0">
              <a:buNone/>
            </a:pPr>
            <a:endParaRPr lang="en-US" sz="1400" dirty="0" smtClean="0">
              <a:latin typeface="Times New Roman" pitchFamily="18" charset="0"/>
              <a:cs typeface="Times New Roman" pitchFamily="18" charset="0"/>
            </a:endParaRPr>
          </a:p>
          <a:p>
            <a:endParaRPr lang="en-US" dirty="0" smtClean="0"/>
          </a:p>
          <a:p>
            <a:endParaRPr lang="en-US" dirty="0"/>
          </a:p>
        </p:txBody>
      </p:sp>
      <p:graphicFrame>
        <p:nvGraphicFramePr>
          <p:cNvPr id="4" name="Chart 3"/>
          <p:cNvGraphicFramePr/>
          <p:nvPr/>
        </p:nvGraphicFramePr>
        <p:xfrm>
          <a:off x="511175" y="1066800"/>
          <a:ext cx="3851275"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4810125" y="1066800"/>
          <a:ext cx="3952876"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2125980" y="312420"/>
            <a:ext cx="6553200" cy="369332"/>
          </a:xfrm>
          <a:prstGeom prst="rect">
            <a:avLst/>
          </a:prstGeom>
        </p:spPr>
        <p:txBody>
          <a:bodyPr wrap="square">
            <a:spAutoFit/>
          </a:bodyPr>
          <a:lstStyle/>
          <a:p>
            <a:r>
              <a:rPr lang="en-US" b="1" dirty="0" smtClean="0">
                <a:solidFill>
                  <a:srgbClr val="2D3691"/>
                </a:solidFill>
                <a:latin typeface="Times New Roman" pitchFamily="18" charset="0"/>
                <a:cs typeface="Times New Roman" pitchFamily="18" charset="0"/>
              </a:rPr>
              <a:t>Financial Overview</a:t>
            </a:r>
            <a:endParaRPr lang="en-US" b="1" dirty="0">
              <a:solidFill>
                <a:srgbClr val="2D369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229600" cy="5486400"/>
          </a:xfrm>
        </p:spPr>
        <p:txBody>
          <a:bodyPr/>
          <a:lstStyle/>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marL="274320" indent="-274320" algn="just">
              <a:spcBef>
                <a:spcPts val="0"/>
              </a:spcBef>
              <a:spcAft>
                <a:spcPts val="400"/>
              </a:spcAft>
              <a:buClr>
                <a:srgbClr val="2D3691"/>
              </a:buClr>
              <a:buNone/>
            </a:pPr>
            <a:endParaRPr lang="en-US" sz="1400" b="1" dirty="0" smtClean="0">
              <a:latin typeface="Times New Roman" pitchFamily="18" charset="0"/>
              <a:cs typeface="Times New Roman" pitchFamily="18" charset="0"/>
            </a:endParaRPr>
          </a:p>
          <a:p>
            <a:pPr marL="274320" indent="-274320" algn="just">
              <a:spcBef>
                <a:spcPts val="0"/>
              </a:spcBef>
              <a:spcAft>
                <a:spcPts val="400"/>
              </a:spcAft>
              <a:buClr>
                <a:srgbClr val="2D3691"/>
              </a:buClr>
              <a:buNone/>
            </a:pPr>
            <a:endParaRPr lang="en-US" sz="1400" b="1" dirty="0" smtClean="0">
              <a:latin typeface="Times New Roman" pitchFamily="18" charset="0"/>
              <a:cs typeface="Times New Roman" pitchFamily="18" charset="0"/>
            </a:endParaRPr>
          </a:p>
          <a:p>
            <a:pPr marL="274320" indent="-274320" algn="just">
              <a:spcBef>
                <a:spcPts val="0"/>
              </a:spcBef>
              <a:spcAft>
                <a:spcPts val="400"/>
              </a:spcAft>
              <a:buClr>
                <a:srgbClr val="2D3691"/>
              </a:buClr>
              <a:buNone/>
            </a:pPr>
            <a:endParaRPr lang="en-US" sz="1400" b="1" dirty="0" smtClean="0">
              <a:latin typeface="Times New Roman" pitchFamily="18" charset="0"/>
              <a:cs typeface="Times New Roman" pitchFamily="18" charset="0"/>
            </a:endParaRPr>
          </a:p>
          <a:p>
            <a:pPr marL="274320" indent="-274320" algn="just">
              <a:spcBef>
                <a:spcPts val="0"/>
              </a:spcBef>
              <a:spcAft>
                <a:spcPts val="400"/>
              </a:spcAft>
              <a:buClr>
                <a:srgbClr val="2D3691"/>
              </a:buClr>
              <a:buNone/>
            </a:pPr>
            <a:r>
              <a:rPr lang="en-US" sz="1400" b="1" dirty="0" smtClean="0">
                <a:latin typeface="Times New Roman" pitchFamily="18" charset="0"/>
                <a:cs typeface="Times New Roman" pitchFamily="18" charset="0"/>
              </a:rPr>
              <a:t>Operating Profitability</a:t>
            </a:r>
          </a:p>
          <a:p>
            <a:pPr marL="274320" indent="-274320" algn="just">
              <a:spcBef>
                <a:spcPts val="0"/>
              </a:spcBef>
              <a:spcAft>
                <a:spcPts val="400"/>
              </a:spcAft>
              <a:buClr>
                <a:srgbClr val="2D3691"/>
              </a:buClr>
              <a:buFont typeface="Wingdings" pitchFamily="2" charset="2"/>
              <a:buChar char="§"/>
            </a:pPr>
            <a:r>
              <a:rPr lang="en-US" sz="1400" dirty="0" smtClean="0">
                <a:latin typeface="Times New Roman" pitchFamily="18" charset="0"/>
                <a:cs typeface="Times New Roman" pitchFamily="18" charset="0"/>
              </a:rPr>
              <a:t>Consolidated adjusted OIBDA continues to decline despite robust FTD OIBDA.</a:t>
            </a:r>
          </a:p>
          <a:p>
            <a:pPr marL="274320" indent="-274320" algn="just">
              <a:spcBef>
                <a:spcPts val="0"/>
              </a:spcBef>
              <a:spcAft>
                <a:spcPts val="400"/>
              </a:spcAft>
              <a:buClr>
                <a:srgbClr val="2D3691"/>
              </a:buClr>
              <a:buFont typeface="Wingdings" pitchFamily="2" charset="2"/>
              <a:buChar char="§"/>
            </a:pPr>
            <a:r>
              <a:rPr lang="en-US" sz="1400" dirty="0" smtClean="0">
                <a:latin typeface="Times New Roman" pitchFamily="18" charset="0"/>
                <a:cs typeface="Times New Roman" pitchFamily="18" charset="0"/>
              </a:rPr>
              <a:t>Significantly lower adjusted OIBDA at both Content &amp; Media segment and Communications segment.</a:t>
            </a:r>
          </a:p>
          <a:p>
            <a:pPr lvl="0"/>
            <a:endParaRPr lang="en-US" sz="1400" dirty="0" smtClean="0">
              <a:latin typeface="Times New Roman" pitchFamily="18" charset="0"/>
              <a:cs typeface="Times New Roman" pitchFamily="18" charset="0"/>
            </a:endParaRPr>
          </a:p>
          <a:p>
            <a:pPr lvl="0"/>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endParaRPr lang="en-US" sz="1400" dirty="0">
              <a:latin typeface="Times New Roman" pitchFamily="18" charset="0"/>
              <a:cs typeface="Times New Roman" pitchFamily="18" charset="0"/>
            </a:endParaRPr>
          </a:p>
        </p:txBody>
      </p:sp>
      <p:graphicFrame>
        <p:nvGraphicFramePr>
          <p:cNvPr id="4" name="Chart 3"/>
          <p:cNvGraphicFramePr/>
          <p:nvPr/>
        </p:nvGraphicFramePr>
        <p:xfrm>
          <a:off x="2286000" y="106680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125980" y="312420"/>
            <a:ext cx="6553200" cy="369332"/>
          </a:xfrm>
          <a:prstGeom prst="rect">
            <a:avLst/>
          </a:prstGeom>
        </p:spPr>
        <p:txBody>
          <a:bodyPr wrap="square">
            <a:spAutoFit/>
          </a:bodyPr>
          <a:lstStyle/>
          <a:p>
            <a:r>
              <a:rPr lang="en-US" b="1" dirty="0" smtClean="0">
                <a:solidFill>
                  <a:srgbClr val="2D3691"/>
                </a:solidFill>
                <a:latin typeface="Times New Roman" pitchFamily="18" charset="0"/>
                <a:cs typeface="Times New Roman" pitchFamily="18" charset="0"/>
              </a:rPr>
              <a:t>Financial Overview</a:t>
            </a:r>
            <a:endParaRPr lang="en-US" b="1" dirty="0">
              <a:solidFill>
                <a:srgbClr val="2D369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525963"/>
          </a:xfrm>
        </p:spPr>
        <p:txBody>
          <a:bodyPr/>
          <a:lstStyle/>
          <a:p>
            <a:pPr marL="274320" indent="-274320" algn="just">
              <a:spcBef>
                <a:spcPts val="0"/>
              </a:spcBef>
              <a:spcAft>
                <a:spcPts val="1200"/>
              </a:spcAft>
              <a:buClr>
                <a:srgbClr val="2D3691"/>
              </a:buClr>
              <a:buFont typeface="Wingdings" pitchFamily="2" charset="2"/>
              <a:buChar char="§"/>
            </a:pPr>
            <a:r>
              <a:rPr lang="en-US" sz="1400" dirty="0" smtClean="0">
                <a:latin typeface="Times New Roman" pitchFamily="18" charset="0"/>
                <a:cs typeface="Times New Roman" pitchFamily="18" charset="0"/>
              </a:rPr>
              <a:t>As of 31st December 2012, UNTD had a cash balance of $136 million and ~50% of this belonged to FTD. This suggests UNTD stub will have ~$65-70 million in cash. </a:t>
            </a:r>
          </a:p>
          <a:p>
            <a:pPr marL="274320" indent="-274320" algn="just">
              <a:spcBef>
                <a:spcPts val="0"/>
              </a:spcBef>
              <a:spcAft>
                <a:spcPts val="1200"/>
              </a:spcAft>
              <a:buClr>
                <a:srgbClr val="2D3691"/>
              </a:buClr>
              <a:buFont typeface="Wingdings" pitchFamily="2" charset="2"/>
              <a:buChar char="§"/>
            </a:pPr>
            <a:r>
              <a:rPr lang="en-US" sz="1400" dirty="0" smtClean="0">
                <a:latin typeface="Times New Roman" pitchFamily="18" charset="0"/>
                <a:cs typeface="Times New Roman" pitchFamily="18" charset="0"/>
              </a:rPr>
              <a:t>FTD’s has a debt balance of $244 million, the same as UNTD consolidated. This suggests UNTD stub will be debt free post spin.</a:t>
            </a:r>
          </a:p>
          <a:p>
            <a:pPr marL="274320" indent="-274320" algn="just">
              <a:spcBef>
                <a:spcPts val="0"/>
              </a:spcBef>
              <a:spcAft>
                <a:spcPts val="1200"/>
              </a:spcAft>
              <a:buClr>
                <a:srgbClr val="2D3691"/>
              </a:buClr>
              <a:buFont typeface="Wingdings" pitchFamily="2" charset="2"/>
              <a:buChar char="§"/>
            </a:pPr>
            <a:r>
              <a:rPr lang="en-US" sz="1400" dirty="0" smtClean="0">
                <a:latin typeface="Times New Roman" pitchFamily="18" charset="0"/>
                <a:cs typeface="Times New Roman" pitchFamily="18" charset="0"/>
              </a:rPr>
              <a:t>FTD segment has contributed the most of the consolidated entity’s operating cash flows. It contributed a whopping 79% in FY12, significantly higher than 39% contributed in FY11 and FY10. </a:t>
            </a:r>
          </a:p>
          <a:p>
            <a:pPr marL="274320" indent="-274320" algn="just">
              <a:spcBef>
                <a:spcPts val="0"/>
              </a:spcBef>
              <a:spcAft>
                <a:spcPts val="1200"/>
              </a:spcAft>
              <a:buClr>
                <a:srgbClr val="2D3691"/>
              </a:buClr>
              <a:buFont typeface="Wingdings" pitchFamily="2" charset="2"/>
              <a:buChar char="§"/>
            </a:pPr>
            <a:r>
              <a:rPr lang="en-US" sz="1400" dirty="0" smtClean="0">
                <a:latin typeface="Times New Roman" pitchFamily="18" charset="0"/>
                <a:cs typeface="Times New Roman" pitchFamily="18" charset="0"/>
              </a:rPr>
              <a:t>Post spin, the stub could generate positive operating cash flows, albeit at a declining rate, given continued pay accounts decline at both segments.</a:t>
            </a:r>
          </a:p>
          <a:p>
            <a:pPr marL="274320" indent="-274320" algn="just">
              <a:spcBef>
                <a:spcPts val="0"/>
              </a:spcBef>
              <a:spcAft>
                <a:spcPts val="1200"/>
              </a:spcAft>
              <a:buClr>
                <a:srgbClr val="2D3691"/>
              </a:buClr>
              <a:buFont typeface="Wingdings" pitchFamily="2" charset="2"/>
              <a:buChar char="§"/>
            </a:pPr>
            <a:r>
              <a:rPr lang="en-US" sz="1400" dirty="0" smtClean="0">
                <a:latin typeface="Times New Roman" pitchFamily="18" charset="0"/>
                <a:cs typeface="Times New Roman" pitchFamily="18" charset="0"/>
              </a:rPr>
              <a:t>FTD on the other hand is expected to post higher operating cash flows going forward. </a:t>
            </a:r>
          </a:p>
          <a:p>
            <a:pPr marL="274320" indent="-274320" algn="just">
              <a:spcBef>
                <a:spcPts val="0"/>
              </a:spcBef>
              <a:spcAft>
                <a:spcPts val="1200"/>
              </a:spcAft>
              <a:buClr>
                <a:srgbClr val="2D3691"/>
              </a:buClr>
              <a:buFont typeface="Wingdings" pitchFamily="2" charset="2"/>
              <a:buChar char="§"/>
            </a:pPr>
            <a:endParaRPr lang="en-US" sz="1400" dirty="0">
              <a:latin typeface="Times New Roman" pitchFamily="18" charset="0"/>
              <a:cs typeface="Times New Roman" pitchFamily="18" charset="0"/>
            </a:endParaRPr>
          </a:p>
        </p:txBody>
      </p:sp>
      <p:sp>
        <p:nvSpPr>
          <p:cNvPr id="4" name="Rectangle 3"/>
          <p:cNvSpPr/>
          <p:nvPr/>
        </p:nvSpPr>
        <p:spPr>
          <a:xfrm>
            <a:off x="2125980" y="312420"/>
            <a:ext cx="6553200" cy="369332"/>
          </a:xfrm>
          <a:prstGeom prst="rect">
            <a:avLst/>
          </a:prstGeom>
        </p:spPr>
        <p:txBody>
          <a:bodyPr wrap="square">
            <a:spAutoFit/>
          </a:bodyPr>
          <a:lstStyle/>
          <a:p>
            <a:r>
              <a:rPr lang="en-US" b="1" dirty="0" smtClean="0">
                <a:solidFill>
                  <a:srgbClr val="2D3691"/>
                </a:solidFill>
                <a:latin typeface="Times New Roman" pitchFamily="18" charset="0"/>
                <a:cs typeface="Times New Roman" pitchFamily="18" charset="0"/>
              </a:rPr>
              <a:t>Balance Sheet</a:t>
            </a:r>
            <a:endParaRPr lang="en-US" b="1" dirty="0">
              <a:solidFill>
                <a:srgbClr val="2D369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229600" cy="4525963"/>
          </a:xfrm>
        </p:spPr>
        <p:txBody>
          <a:bodyPr/>
          <a:lstStyle/>
          <a:p>
            <a:pPr algn="just">
              <a:spcBef>
                <a:spcPts val="0"/>
              </a:spcBef>
              <a:spcAft>
                <a:spcPts val="400"/>
              </a:spcAft>
              <a:buNone/>
            </a:pPr>
            <a:r>
              <a:rPr lang="en-US" sz="1400" b="1" dirty="0" smtClean="0">
                <a:latin typeface="Times New Roman" pitchFamily="18" charset="0"/>
                <a:cs typeface="Times New Roman" pitchFamily="18" charset="0"/>
              </a:rPr>
              <a:t>Dividend and Dividend Yield</a:t>
            </a:r>
            <a:endParaRPr lang="en-US" sz="1400" dirty="0" smtClean="0">
              <a:latin typeface="Times New Roman" pitchFamily="18" charset="0"/>
              <a:cs typeface="Times New Roman" pitchFamily="18" charset="0"/>
            </a:endParaRPr>
          </a:p>
          <a:p>
            <a:pPr marL="274320" lvl="0" indent="-274320" algn="just">
              <a:spcBef>
                <a:spcPts val="0"/>
              </a:spcBef>
              <a:spcAft>
                <a:spcPts val="400"/>
              </a:spcAft>
              <a:buClr>
                <a:srgbClr val="2D3691"/>
              </a:buClr>
              <a:buFont typeface="Wingdings" pitchFamily="2" charset="2"/>
              <a:buChar char="§"/>
            </a:pPr>
            <a:r>
              <a:rPr lang="en-US" sz="1400" dirty="0" smtClean="0">
                <a:latin typeface="Times New Roman" pitchFamily="18" charset="0"/>
                <a:cs typeface="Times New Roman" pitchFamily="18" charset="0"/>
              </a:rPr>
              <a:t>UNTD has been regularly paying out quarterly dividends. </a:t>
            </a:r>
          </a:p>
          <a:p>
            <a:pPr marL="274320" lvl="0" indent="-274320" algn="just">
              <a:spcBef>
                <a:spcPts val="0"/>
              </a:spcBef>
              <a:spcAft>
                <a:spcPts val="400"/>
              </a:spcAft>
              <a:buClr>
                <a:srgbClr val="2D3691"/>
              </a:buClr>
              <a:buFont typeface="Wingdings" pitchFamily="2" charset="2"/>
              <a:buChar char="§"/>
            </a:pPr>
            <a:r>
              <a:rPr lang="en-US" sz="1400" dirty="0" smtClean="0">
                <a:latin typeface="Times New Roman" pitchFamily="18" charset="0"/>
                <a:cs typeface="Times New Roman" pitchFamily="18" charset="0"/>
              </a:rPr>
              <a:t>Current dividend yield stands at ~6%. </a:t>
            </a:r>
          </a:p>
          <a:p>
            <a:pPr marL="274320" lvl="0" indent="-274320" algn="just">
              <a:spcBef>
                <a:spcPts val="0"/>
              </a:spcBef>
              <a:spcAft>
                <a:spcPts val="400"/>
              </a:spcAft>
              <a:buClr>
                <a:srgbClr val="2D3691"/>
              </a:buClr>
              <a:buFont typeface="Wingdings" pitchFamily="2" charset="2"/>
              <a:buChar char="§"/>
            </a:pPr>
            <a:r>
              <a:rPr lang="en-US" sz="1400" dirty="0" smtClean="0">
                <a:latin typeface="Times New Roman" pitchFamily="18" charset="0"/>
                <a:cs typeface="Times New Roman" pitchFamily="18" charset="0"/>
              </a:rPr>
              <a:t>Dividend payout post spin is discretionary and is subject to determination by UNTD’s Board of Directors each quarter following its review of financial performance and other factors.</a:t>
            </a:r>
          </a:p>
          <a:p>
            <a:pPr marL="274320" lvl="0" indent="-274320" algn="just">
              <a:spcBef>
                <a:spcPts val="0"/>
              </a:spcBef>
              <a:spcAft>
                <a:spcPts val="400"/>
              </a:spcAft>
              <a:buClr>
                <a:srgbClr val="2D3691"/>
              </a:buClr>
              <a:buFont typeface="Wingdings" pitchFamily="2" charset="2"/>
              <a:buChar char="§"/>
            </a:pPr>
            <a:r>
              <a:rPr lang="en-US" sz="1400" dirty="0" smtClean="0">
                <a:latin typeface="Times New Roman" pitchFamily="18" charset="0"/>
                <a:cs typeface="Times New Roman" pitchFamily="18" charset="0"/>
              </a:rPr>
              <a:t>FTD to position itself as a growth company.</a:t>
            </a:r>
          </a:p>
          <a:p>
            <a:pPr marL="274320" lvl="0" indent="-274320" algn="just">
              <a:spcBef>
                <a:spcPts val="0"/>
              </a:spcBef>
              <a:spcAft>
                <a:spcPts val="400"/>
              </a:spcAft>
              <a:buClr>
                <a:srgbClr val="2D3691"/>
              </a:buClr>
              <a:buFont typeface="Wingdings" pitchFamily="2" charset="2"/>
              <a:buChar char="§"/>
            </a:pPr>
            <a:r>
              <a:rPr lang="en-US" sz="1400" dirty="0" smtClean="0">
                <a:latin typeface="Times New Roman" pitchFamily="18" charset="0"/>
                <a:cs typeface="Times New Roman" pitchFamily="18" charset="0"/>
              </a:rPr>
              <a:t>May not pay dividends in the medium term.</a:t>
            </a:r>
          </a:p>
          <a:p>
            <a:pPr marL="274320" lvl="0" indent="-274320" algn="just">
              <a:spcBef>
                <a:spcPts val="0"/>
              </a:spcBef>
              <a:spcAft>
                <a:spcPts val="400"/>
              </a:spcAft>
              <a:buClr>
                <a:srgbClr val="2D3691"/>
              </a:buClr>
              <a:buFont typeface="Wingdings" pitchFamily="2" charset="2"/>
              <a:buChar char="§"/>
            </a:pPr>
            <a:r>
              <a:rPr lang="en-US" sz="1400" dirty="0" smtClean="0">
                <a:latin typeface="Times New Roman" pitchFamily="18" charset="0"/>
                <a:cs typeface="Times New Roman" pitchFamily="18" charset="0"/>
              </a:rPr>
              <a:t>Dividend payments expected to resume eventually, given its track record of dividend payments to UNTD.  </a:t>
            </a:r>
          </a:p>
          <a:p>
            <a:pPr algn="just">
              <a:buNone/>
            </a:pPr>
            <a:endParaRPr lang="en-US" sz="1400" dirty="0" smtClean="0"/>
          </a:p>
          <a:p>
            <a:pPr algn="just">
              <a:spcBef>
                <a:spcPts val="0"/>
              </a:spcBef>
              <a:spcAft>
                <a:spcPts val="400"/>
              </a:spcAft>
              <a:buNone/>
            </a:pPr>
            <a:r>
              <a:rPr lang="en-US" sz="1400" b="1" dirty="0" smtClean="0">
                <a:latin typeface="Times New Roman" pitchFamily="18" charset="0"/>
                <a:cs typeface="Times New Roman" pitchFamily="18" charset="0"/>
              </a:rPr>
              <a:t>Common Stock Repurchases</a:t>
            </a:r>
          </a:p>
          <a:p>
            <a:pPr marL="274320" indent="-274320" algn="just">
              <a:spcBef>
                <a:spcPts val="0"/>
              </a:spcBef>
              <a:spcAft>
                <a:spcPts val="400"/>
              </a:spcAft>
              <a:buClr>
                <a:srgbClr val="2D3691"/>
              </a:buClr>
              <a:buFont typeface="Wingdings" pitchFamily="2" charset="2"/>
              <a:buChar char="§"/>
            </a:pPr>
            <a:r>
              <a:rPr lang="en-US" sz="1400" dirty="0" smtClean="0">
                <a:latin typeface="Times New Roman" pitchFamily="18" charset="0"/>
                <a:cs typeface="Times New Roman" pitchFamily="18" charset="0"/>
              </a:rPr>
              <a:t>In January 2013, UNTD’s Board of Directors approved and ratified the extension of its share repurchase program through December 31, 2013. There were no repurchases under the program during the year ended December 31, 2012. The authorization remaining under the repurchase program was $80.0 million as of December 31, 2012.</a:t>
            </a:r>
          </a:p>
          <a:p>
            <a:pPr algn="just">
              <a:buNone/>
            </a:pPr>
            <a:endParaRPr lang="en-US" sz="1400" dirty="0"/>
          </a:p>
        </p:txBody>
      </p:sp>
      <p:sp>
        <p:nvSpPr>
          <p:cNvPr id="4" name="Rectangle 3"/>
          <p:cNvSpPr/>
          <p:nvPr/>
        </p:nvSpPr>
        <p:spPr>
          <a:xfrm>
            <a:off x="2125980" y="312420"/>
            <a:ext cx="6553200" cy="369332"/>
          </a:xfrm>
          <a:prstGeom prst="rect">
            <a:avLst/>
          </a:prstGeom>
        </p:spPr>
        <p:txBody>
          <a:bodyPr wrap="square">
            <a:spAutoFit/>
          </a:bodyPr>
          <a:lstStyle/>
          <a:p>
            <a:r>
              <a:rPr lang="en-US" b="1" dirty="0" smtClean="0">
                <a:solidFill>
                  <a:srgbClr val="2D3691"/>
                </a:solidFill>
                <a:latin typeface="Times New Roman" pitchFamily="18" charset="0"/>
                <a:cs typeface="Times New Roman" pitchFamily="18" charset="0"/>
              </a:rPr>
              <a:t>Dividend and Share Buybacks</a:t>
            </a:r>
            <a:endParaRPr lang="en-US" b="1" dirty="0">
              <a:solidFill>
                <a:srgbClr val="2D369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125980" y="312420"/>
            <a:ext cx="6553200" cy="369332"/>
          </a:xfrm>
          <a:prstGeom prst="rect">
            <a:avLst/>
          </a:prstGeom>
        </p:spPr>
        <p:txBody>
          <a:bodyPr wrap="square">
            <a:spAutoFit/>
          </a:bodyPr>
          <a:lstStyle/>
          <a:p>
            <a:r>
              <a:rPr lang="en-US" b="1" dirty="0" smtClean="0">
                <a:solidFill>
                  <a:srgbClr val="2D3691"/>
                </a:solidFill>
                <a:latin typeface="Times New Roman" pitchFamily="18" charset="0"/>
                <a:cs typeface="Times New Roman" pitchFamily="18" charset="0"/>
              </a:rPr>
              <a:t>Company Description / Spin-Off Details</a:t>
            </a:r>
            <a:endParaRPr lang="en-US" b="1" dirty="0">
              <a:solidFill>
                <a:srgbClr val="2D3691"/>
              </a:solidFill>
              <a:latin typeface="Times New Roman" pitchFamily="18" charset="0"/>
              <a:cs typeface="Times New Roman" pitchFamily="18" charset="0"/>
            </a:endParaRPr>
          </a:p>
        </p:txBody>
      </p:sp>
      <p:sp>
        <p:nvSpPr>
          <p:cNvPr id="12" name="Content Placeholder 2"/>
          <p:cNvSpPr>
            <a:spLocks noGrp="1"/>
          </p:cNvSpPr>
          <p:nvPr>
            <p:ph idx="1"/>
          </p:nvPr>
        </p:nvSpPr>
        <p:spPr>
          <a:xfrm>
            <a:off x="381000" y="1066800"/>
            <a:ext cx="8382000" cy="2705099"/>
          </a:xfrm>
        </p:spPr>
        <p:txBody>
          <a:bodyPr>
            <a:noAutofit/>
          </a:bodyPr>
          <a:lstStyle/>
          <a:p>
            <a:pPr marL="274320" indent="-274320" algn="just">
              <a:lnSpc>
                <a:spcPct val="110000"/>
              </a:lnSpc>
              <a:spcBef>
                <a:spcPts val="0"/>
              </a:spcBef>
              <a:spcAft>
                <a:spcPts val="400"/>
              </a:spcAft>
              <a:buClr>
                <a:srgbClr val="2D3691"/>
              </a:buClr>
              <a:buFont typeface="Wingdings" pitchFamily="2" charset="2"/>
              <a:buChar char="§"/>
            </a:pPr>
            <a:r>
              <a:rPr lang="en-US" sz="1400" b="1" dirty="0" smtClean="0">
                <a:latin typeface="Times New Roman" pitchFamily="18" charset="0"/>
                <a:cs typeface="Times New Roman" pitchFamily="18" charset="0"/>
              </a:rPr>
              <a:t>United Online Inc. (Parent)</a:t>
            </a:r>
          </a:p>
          <a:p>
            <a:pPr marL="274320" indent="-274320" algn="just">
              <a:lnSpc>
                <a:spcPct val="110000"/>
              </a:lnSpc>
              <a:spcBef>
                <a:spcPts val="0"/>
              </a:spcBef>
              <a:spcAft>
                <a:spcPts val="1200"/>
              </a:spcAft>
              <a:buClr>
                <a:srgbClr val="2D3691"/>
              </a:buClr>
              <a:buNone/>
            </a:pPr>
            <a:r>
              <a:rPr lang="en-US" sz="1400" b="1"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Provider </a:t>
            </a:r>
            <a:r>
              <a:rPr lang="en-US" sz="1400" dirty="0">
                <a:latin typeface="Times New Roman" pitchFamily="18" charset="0"/>
                <a:cs typeface="Times New Roman" pitchFamily="18" charset="0"/>
              </a:rPr>
              <a:t>of consumer products and services over the internet. It offers floral </a:t>
            </a:r>
            <a:r>
              <a:rPr lang="en-US" sz="1400" dirty="0" smtClean="0">
                <a:latin typeface="Times New Roman" pitchFamily="18" charset="0"/>
                <a:cs typeface="Times New Roman" pitchFamily="18" charset="0"/>
              </a:rPr>
              <a:t>related products </a:t>
            </a:r>
            <a:r>
              <a:rPr lang="en-US" sz="1400" dirty="0">
                <a:latin typeface="Times New Roman" pitchFamily="18" charset="0"/>
                <a:cs typeface="Times New Roman" pitchFamily="18" charset="0"/>
              </a:rPr>
              <a:t>and services for </a:t>
            </a:r>
            <a:r>
              <a:rPr lang="en-US" sz="1400" dirty="0" smtClean="0">
                <a:latin typeface="Times New Roman" pitchFamily="18" charset="0"/>
                <a:cs typeface="Times New Roman" pitchFamily="18" charset="0"/>
              </a:rPr>
              <a:t>consumer and </a:t>
            </a:r>
            <a:r>
              <a:rPr lang="en-US" sz="1400" dirty="0">
                <a:latin typeface="Times New Roman" pitchFamily="18" charset="0"/>
                <a:cs typeface="Times New Roman" pitchFamily="18" charset="0"/>
              </a:rPr>
              <a:t>retail florists. Services provided also include online social </a:t>
            </a:r>
            <a:r>
              <a:rPr lang="en-US" sz="1400" dirty="0" smtClean="0">
                <a:latin typeface="Times New Roman" pitchFamily="18" charset="0"/>
                <a:cs typeface="Times New Roman" pitchFamily="18" charset="0"/>
              </a:rPr>
              <a:t>networking, online </a:t>
            </a:r>
            <a:r>
              <a:rPr lang="en-US" sz="1400" dirty="0">
                <a:latin typeface="Times New Roman" pitchFamily="18" charset="0"/>
                <a:cs typeface="Times New Roman" pitchFamily="18" charset="0"/>
              </a:rPr>
              <a:t>loyalty marketing, internet access and email</a:t>
            </a:r>
            <a:r>
              <a:rPr lang="en-US" sz="1400" dirty="0" smtClean="0">
                <a:latin typeface="Times New Roman" pitchFamily="18" charset="0"/>
                <a:cs typeface="Times New Roman" pitchFamily="18" charset="0"/>
              </a:rPr>
              <a:t>.</a:t>
            </a:r>
          </a:p>
          <a:p>
            <a:pPr marL="274320" indent="-274320" algn="just">
              <a:lnSpc>
                <a:spcPct val="110000"/>
              </a:lnSpc>
              <a:spcBef>
                <a:spcPts val="0"/>
              </a:spcBef>
              <a:spcAft>
                <a:spcPts val="400"/>
              </a:spcAft>
              <a:buClr>
                <a:srgbClr val="2D3691"/>
              </a:buClr>
              <a:buFont typeface="Wingdings" pitchFamily="2" charset="2"/>
              <a:buChar char="§"/>
            </a:pPr>
            <a:r>
              <a:rPr lang="en-US" sz="1400" b="1" dirty="0" smtClean="0">
                <a:latin typeface="Times New Roman" pitchFamily="18" charset="0"/>
                <a:cs typeface="Times New Roman" pitchFamily="18" charset="0"/>
              </a:rPr>
              <a:t>FTD Companies Inc. (Spin-Off)</a:t>
            </a:r>
          </a:p>
          <a:p>
            <a:pPr marL="274320" indent="-274320" algn="just">
              <a:lnSpc>
                <a:spcPct val="110000"/>
              </a:lnSpc>
              <a:spcBef>
                <a:spcPts val="0"/>
              </a:spcBef>
              <a:spcAft>
                <a:spcPts val="600"/>
              </a:spcAft>
              <a:buClr>
                <a:srgbClr val="2D3691"/>
              </a:buClr>
              <a:buNone/>
            </a:pPr>
            <a:r>
              <a:rPr lang="en-US" sz="1400" b="1"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FTD </a:t>
            </a:r>
            <a:r>
              <a:rPr lang="en-US" sz="1400" dirty="0">
                <a:latin typeface="Times New Roman" pitchFamily="18" charset="0"/>
                <a:cs typeface="Times New Roman" pitchFamily="18" charset="0"/>
              </a:rPr>
              <a:t>will be a leading provider of floral, gift and related products and services to consumers and retail florists</a:t>
            </a:r>
            <a:r>
              <a:rPr lang="en-US" sz="1400" dirty="0" smtClean="0">
                <a:latin typeface="Times New Roman" pitchFamily="18" charset="0"/>
                <a:cs typeface="Times New Roman" pitchFamily="18" charset="0"/>
              </a:rPr>
              <a:t>, as </a:t>
            </a:r>
            <a:r>
              <a:rPr lang="en-US" sz="1400" dirty="0">
                <a:latin typeface="Times New Roman" pitchFamily="18" charset="0"/>
                <a:cs typeface="Times New Roman" pitchFamily="18" charset="0"/>
              </a:rPr>
              <a:t>well as to other retail locations offering floral, gift and related products and services, in the US, Canada, </a:t>
            </a:r>
            <a:r>
              <a:rPr lang="en-US" sz="1400" dirty="0" smtClean="0">
                <a:latin typeface="Times New Roman" pitchFamily="18" charset="0"/>
                <a:cs typeface="Times New Roman" pitchFamily="18" charset="0"/>
              </a:rPr>
              <a:t>the UK</a:t>
            </a:r>
            <a:r>
              <a:rPr lang="en-US" sz="1400" dirty="0">
                <a:latin typeface="Times New Roman" pitchFamily="18" charset="0"/>
                <a:cs typeface="Times New Roman" pitchFamily="18" charset="0"/>
              </a:rPr>
              <a:t>, and the Republic of Ireland. The business will </a:t>
            </a:r>
            <a:r>
              <a:rPr lang="en-US" sz="1400" dirty="0" smtClean="0">
                <a:latin typeface="Times New Roman" pitchFamily="18" charset="0"/>
                <a:cs typeface="Times New Roman" pitchFamily="18" charset="0"/>
              </a:rPr>
              <a:t>operate </a:t>
            </a:r>
            <a:r>
              <a:rPr lang="en-US" sz="1400" dirty="0">
                <a:latin typeface="Times New Roman" pitchFamily="18" charset="0"/>
                <a:cs typeface="Times New Roman" pitchFamily="18" charset="0"/>
              </a:rPr>
              <a:t>with FTD and </a:t>
            </a:r>
            <a:r>
              <a:rPr lang="en-US" sz="1400" dirty="0" err="1">
                <a:latin typeface="Times New Roman" pitchFamily="18" charset="0"/>
                <a:cs typeface="Times New Roman" pitchFamily="18" charset="0"/>
              </a:rPr>
              <a:t>Interflora</a:t>
            </a:r>
            <a:r>
              <a:rPr lang="en-US" sz="1400" dirty="0">
                <a:latin typeface="Times New Roman" pitchFamily="18" charset="0"/>
                <a:cs typeface="Times New Roman" pitchFamily="18" charset="0"/>
              </a:rPr>
              <a:t> brands, both supported </a:t>
            </a:r>
            <a:r>
              <a:rPr lang="en-US" sz="1400" dirty="0" smtClean="0">
                <a:latin typeface="Times New Roman" pitchFamily="18" charset="0"/>
                <a:cs typeface="Times New Roman" pitchFamily="18" charset="0"/>
              </a:rPr>
              <a:t>by the </a:t>
            </a:r>
            <a:r>
              <a:rPr lang="en-US" sz="1400" dirty="0">
                <a:latin typeface="Times New Roman" pitchFamily="18" charset="0"/>
                <a:cs typeface="Times New Roman" pitchFamily="18" charset="0"/>
              </a:rPr>
              <a:t>Mercury Man logo.</a:t>
            </a:r>
          </a:p>
        </p:txBody>
      </p:sp>
      <p:graphicFrame>
        <p:nvGraphicFramePr>
          <p:cNvPr id="14" name="Table 13"/>
          <p:cNvGraphicFramePr>
            <a:graphicFrameLocks noGrp="1"/>
          </p:cNvGraphicFramePr>
          <p:nvPr/>
        </p:nvGraphicFramePr>
        <p:xfrm>
          <a:off x="752474" y="3657600"/>
          <a:ext cx="8010526" cy="1920240"/>
        </p:xfrm>
        <a:graphic>
          <a:graphicData uri="http://schemas.openxmlformats.org/drawingml/2006/table">
            <a:tbl>
              <a:tblPr firstRow="1" bandRow="1">
                <a:tableStyleId>{5C22544A-7EE6-4342-B048-85BDC9FD1C3A}</a:tableStyleId>
              </a:tblPr>
              <a:tblGrid>
                <a:gridCol w="4005263"/>
                <a:gridCol w="4005263"/>
              </a:tblGrid>
              <a:tr h="274320">
                <a:tc>
                  <a:txBody>
                    <a:bodyPr/>
                    <a:lstStyle/>
                    <a:p>
                      <a:r>
                        <a:rPr lang="en-US" sz="1200" dirty="0" smtClean="0">
                          <a:solidFill>
                            <a:schemeClr val="tx1"/>
                          </a:solidFill>
                          <a:latin typeface="Times New Roman" pitchFamily="18" charset="0"/>
                          <a:cs typeface="Times New Roman" pitchFamily="18" charset="0"/>
                        </a:rPr>
                        <a:t>Spin-Off Details</a:t>
                      </a:r>
                      <a:endParaRPr lang="en-US" sz="1200" dirty="0">
                        <a:solidFill>
                          <a:schemeClr val="tx1"/>
                        </a:solidFill>
                        <a:latin typeface="Times New Roman" pitchFamily="18" charset="0"/>
                        <a:cs typeface="Times New Roman" pitchFamily="18" charset="0"/>
                      </a:endParaRPr>
                    </a:p>
                  </a:txBody>
                  <a:tcPr anchor="ctr">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r"/>
                      <a:endParaRPr lang="en-US" sz="1200" dirty="0">
                        <a:solidFill>
                          <a:schemeClr val="tx1"/>
                        </a:solidFill>
                        <a:latin typeface="Times New Roman" pitchFamily="18" charset="0"/>
                        <a:cs typeface="Times New Roman" pitchFamily="18" charset="0"/>
                      </a:endParaRPr>
                    </a:p>
                  </a:txBody>
                  <a:tcPr anchor="ctr">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74320">
                <a:tc>
                  <a:txBody>
                    <a:bodyPr/>
                    <a:lstStyle/>
                    <a:p>
                      <a:r>
                        <a:rPr lang="en-US" sz="1200" dirty="0" smtClean="0">
                          <a:latin typeface="Times New Roman" pitchFamily="18" charset="0"/>
                          <a:cs typeface="Times New Roman" pitchFamily="18" charset="0"/>
                        </a:rPr>
                        <a:t>Announced  </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r"/>
                      <a:r>
                        <a:rPr lang="en-US" sz="1200" dirty="0" smtClean="0">
                          <a:latin typeface="Times New Roman" pitchFamily="18" charset="0"/>
                          <a:cs typeface="Times New Roman" pitchFamily="18" charset="0"/>
                        </a:rPr>
                        <a:t> August 1, 2012  </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274320">
                <a:tc>
                  <a:txBody>
                    <a:bodyPr/>
                    <a:lstStyle/>
                    <a:p>
                      <a:r>
                        <a:rPr lang="en-US" sz="1200" dirty="0" smtClean="0">
                          <a:latin typeface="Times New Roman" pitchFamily="18" charset="0"/>
                          <a:cs typeface="Times New Roman" pitchFamily="18" charset="0"/>
                        </a:rPr>
                        <a:t>Form-10 Filing  </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r"/>
                      <a:r>
                        <a:rPr lang="en-US" sz="1200" dirty="0" smtClean="0">
                          <a:latin typeface="Times New Roman" pitchFamily="18" charset="0"/>
                          <a:cs typeface="Times New Roman" pitchFamily="18" charset="0"/>
                        </a:rPr>
                        <a:t> April 30, 2013  </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274320">
                <a:tc>
                  <a:txBody>
                    <a:bodyPr/>
                    <a:lstStyle/>
                    <a:p>
                      <a:r>
                        <a:rPr lang="en-US" sz="1200" dirty="0" smtClean="0">
                          <a:latin typeface="Times New Roman" pitchFamily="18" charset="0"/>
                          <a:cs typeface="Times New Roman" pitchFamily="18" charset="0"/>
                        </a:rPr>
                        <a:t>Record / Distribution Date  </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r"/>
                      <a:r>
                        <a:rPr lang="en-US" sz="1200" dirty="0" smtClean="0">
                          <a:latin typeface="Times New Roman" pitchFamily="18" charset="0"/>
                          <a:cs typeface="Times New Roman" pitchFamily="18" charset="0"/>
                        </a:rPr>
                        <a:t> TBA  </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274320">
                <a:tc>
                  <a:txBody>
                    <a:bodyPr/>
                    <a:lstStyle/>
                    <a:p>
                      <a:r>
                        <a:rPr lang="en-US" sz="1200" dirty="0" smtClean="0">
                          <a:latin typeface="Times New Roman" pitchFamily="18" charset="0"/>
                          <a:cs typeface="Times New Roman" pitchFamily="18" charset="0"/>
                        </a:rPr>
                        <a:t>Spin-Off  Ratio  </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r"/>
                      <a:r>
                        <a:rPr lang="en-US" sz="1200" dirty="0" smtClean="0">
                          <a:latin typeface="Times New Roman" pitchFamily="18" charset="0"/>
                          <a:cs typeface="Times New Roman" pitchFamily="18" charset="0"/>
                        </a:rPr>
                        <a:t> 1:1  </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274320">
                <a:tc>
                  <a:txBody>
                    <a:bodyPr/>
                    <a:lstStyle/>
                    <a:p>
                      <a:r>
                        <a:rPr lang="en-US" sz="1200" dirty="0" smtClean="0">
                          <a:latin typeface="Times New Roman" pitchFamily="18" charset="0"/>
                          <a:cs typeface="Times New Roman" pitchFamily="18" charset="0"/>
                        </a:rPr>
                        <a:t>Expected Completion</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r"/>
                      <a:r>
                        <a:rPr lang="en-US" sz="1200" dirty="0" smtClean="0">
                          <a:latin typeface="Times New Roman" pitchFamily="18" charset="0"/>
                          <a:cs typeface="Times New Roman" pitchFamily="18" charset="0"/>
                        </a:rPr>
                        <a:t>3Q13</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274320">
                <a:tc>
                  <a:txBody>
                    <a:bodyPr/>
                    <a:lstStyle/>
                    <a:p>
                      <a:r>
                        <a:rPr lang="en-US" sz="1200" dirty="0" smtClean="0">
                          <a:latin typeface="Times New Roman" pitchFamily="18" charset="0"/>
                          <a:cs typeface="Times New Roman" pitchFamily="18" charset="0"/>
                        </a:rPr>
                        <a:t>Tax Status  </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r"/>
                      <a:r>
                        <a:rPr lang="en-US" sz="1200" dirty="0" smtClean="0">
                          <a:latin typeface="Times New Roman" pitchFamily="18" charset="0"/>
                          <a:cs typeface="Times New Roman" pitchFamily="18" charset="0"/>
                        </a:rPr>
                        <a:t> Tax-Free  </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25980" y="312420"/>
            <a:ext cx="6553200" cy="369332"/>
          </a:xfrm>
          <a:prstGeom prst="rect">
            <a:avLst/>
          </a:prstGeom>
        </p:spPr>
        <p:txBody>
          <a:bodyPr wrap="square">
            <a:spAutoFit/>
          </a:bodyPr>
          <a:lstStyle/>
          <a:p>
            <a:r>
              <a:rPr lang="en-US" b="1" dirty="0" smtClean="0">
                <a:solidFill>
                  <a:srgbClr val="2D3691"/>
                </a:solidFill>
                <a:latin typeface="Times New Roman" pitchFamily="18" charset="0"/>
                <a:cs typeface="Times New Roman" pitchFamily="18" charset="0"/>
              </a:rPr>
              <a:t>Key Data </a:t>
            </a:r>
            <a:endParaRPr lang="en-US" b="1" dirty="0">
              <a:solidFill>
                <a:srgbClr val="2D3691"/>
              </a:solidFill>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511175" y="1066800"/>
          <a:ext cx="8251824" cy="4114800"/>
        </p:xfrm>
        <a:graphic>
          <a:graphicData uri="http://schemas.openxmlformats.org/drawingml/2006/table">
            <a:tbl>
              <a:tblPr firstRow="1" bandRow="1">
                <a:tableStyleId>{5C22544A-7EE6-4342-B048-85BDC9FD1C3A}</a:tableStyleId>
              </a:tblPr>
              <a:tblGrid>
                <a:gridCol w="4125912"/>
                <a:gridCol w="4125912"/>
              </a:tblGrid>
              <a:tr h="274320">
                <a:tc>
                  <a:txBody>
                    <a:bodyPr/>
                    <a:lstStyle/>
                    <a:p>
                      <a:pPr marL="0" marR="0" algn="l" defTabSz="914400" rtl="0" eaLnBrk="1" latinLnBrk="0" hangingPunct="1">
                        <a:lnSpc>
                          <a:spcPct val="115000"/>
                        </a:lnSpc>
                        <a:spcBef>
                          <a:spcPts val="0"/>
                        </a:spcBef>
                        <a:spcAft>
                          <a:spcPts val="0"/>
                        </a:spcAft>
                      </a:pPr>
                      <a:r>
                        <a:rPr lang="en-US" sz="1200" b="0" kern="1200" dirty="0" smtClean="0">
                          <a:solidFill>
                            <a:schemeClr val="dk1"/>
                          </a:solidFill>
                          <a:latin typeface="Times New Roman" pitchFamily="18" charset="0"/>
                          <a:ea typeface="+mn-ea"/>
                          <a:cs typeface="Times New Roman" pitchFamily="18" charset="0"/>
                        </a:rPr>
                        <a:t>Ticker  </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r" defTabSz="914400" rtl="0" eaLnBrk="1" latinLnBrk="0" hangingPunct="1">
                        <a:lnSpc>
                          <a:spcPct val="115000"/>
                        </a:lnSpc>
                        <a:spcBef>
                          <a:spcPts val="0"/>
                        </a:spcBef>
                        <a:spcAft>
                          <a:spcPts val="0"/>
                        </a:spcAft>
                      </a:pPr>
                      <a:r>
                        <a:rPr lang="en-US" sz="1200" b="0" kern="1200" dirty="0" smtClean="0">
                          <a:solidFill>
                            <a:schemeClr val="dk1"/>
                          </a:solidFill>
                          <a:latin typeface="Times New Roman" pitchFamily="18" charset="0"/>
                          <a:ea typeface="+mn-ea"/>
                          <a:cs typeface="Times New Roman" pitchFamily="18" charset="0"/>
                        </a:rPr>
                        <a:t> UNTD  </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274320">
                <a:tc>
                  <a:txBody>
                    <a:bodyPr/>
                    <a:lstStyle/>
                    <a:p>
                      <a:pPr marL="0" marR="0" algn="l" defTabSz="914400" rtl="0" eaLnBrk="1" latinLnBrk="0" hangingPunct="1">
                        <a:lnSpc>
                          <a:spcPct val="115000"/>
                        </a:lnSpc>
                        <a:spcBef>
                          <a:spcPts val="0"/>
                        </a:spcBef>
                        <a:spcAft>
                          <a:spcPts val="0"/>
                        </a:spcAft>
                      </a:pPr>
                      <a:r>
                        <a:rPr lang="en-US" sz="1200" kern="1200" dirty="0" smtClean="0">
                          <a:solidFill>
                            <a:schemeClr val="dk1"/>
                          </a:solidFill>
                          <a:latin typeface="Times New Roman" pitchFamily="18" charset="0"/>
                          <a:ea typeface="+mn-ea"/>
                          <a:cs typeface="Times New Roman" pitchFamily="18" charset="0"/>
                        </a:rPr>
                        <a:t>Target Price</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r" defTabSz="914400" rtl="0" eaLnBrk="1" latinLnBrk="0" hangingPunct="1">
                        <a:lnSpc>
                          <a:spcPct val="115000"/>
                        </a:lnSpc>
                        <a:spcBef>
                          <a:spcPts val="0"/>
                        </a:spcBef>
                        <a:spcAft>
                          <a:spcPts val="0"/>
                        </a:spcAft>
                      </a:pPr>
                      <a:r>
                        <a:rPr lang="en-US" sz="1200" kern="1200" dirty="0" smtClean="0">
                          <a:solidFill>
                            <a:schemeClr val="dk1"/>
                          </a:solidFill>
                          <a:latin typeface="Times New Roman" pitchFamily="18" charset="0"/>
                          <a:ea typeface="+mn-ea"/>
                          <a:cs typeface="Times New Roman" pitchFamily="18" charset="0"/>
                        </a:rPr>
                        <a:t>8.50</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274320">
                <a:tc>
                  <a:txBody>
                    <a:bodyPr/>
                    <a:lstStyle/>
                    <a:p>
                      <a:pPr marL="0" marR="0" algn="l" defTabSz="914400" rtl="0" eaLnBrk="1" latinLnBrk="0" hangingPunct="1">
                        <a:lnSpc>
                          <a:spcPct val="115000"/>
                        </a:lnSpc>
                        <a:spcBef>
                          <a:spcPts val="0"/>
                        </a:spcBef>
                        <a:spcAft>
                          <a:spcPts val="0"/>
                        </a:spcAft>
                      </a:pPr>
                      <a:r>
                        <a:rPr lang="en-US" sz="1200" kern="1200" dirty="0" smtClean="0">
                          <a:solidFill>
                            <a:schemeClr val="dk1"/>
                          </a:solidFill>
                          <a:latin typeface="Times New Roman" pitchFamily="18" charset="0"/>
                          <a:ea typeface="+mn-ea"/>
                          <a:cs typeface="Times New Roman" pitchFamily="18" charset="0"/>
                        </a:rPr>
                        <a:t>Price ($ as of June 14, 2013)  </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r" defTabSz="914400" rtl="0" eaLnBrk="1" latinLnBrk="0" hangingPunct="1">
                        <a:lnSpc>
                          <a:spcPct val="115000"/>
                        </a:lnSpc>
                        <a:spcBef>
                          <a:spcPts val="0"/>
                        </a:spcBef>
                        <a:spcAft>
                          <a:spcPts val="0"/>
                        </a:spcAft>
                      </a:pPr>
                      <a:r>
                        <a:rPr lang="en-US" sz="1200" kern="1200" dirty="0" smtClean="0">
                          <a:solidFill>
                            <a:schemeClr val="dk1"/>
                          </a:solidFill>
                          <a:latin typeface="Times New Roman" pitchFamily="18" charset="0"/>
                          <a:ea typeface="+mn-ea"/>
                          <a:cs typeface="Times New Roman" pitchFamily="18" charset="0"/>
                        </a:rPr>
                        <a:t>7.13</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274320">
                <a:tc>
                  <a:txBody>
                    <a:bodyPr/>
                    <a:lstStyle/>
                    <a:p>
                      <a:pPr marL="0" marR="0" algn="l" defTabSz="914400" rtl="0" eaLnBrk="1" latinLnBrk="0" hangingPunct="1">
                        <a:lnSpc>
                          <a:spcPct val="115000"/>
                        </a:lnSpc>
                        <a:spcBef>
                          <a:spcPts val="0"/>
                        </a:spcBef>
                        <a:spcAft>
                          <a:spcPts val="0"/>
                        </a:spcAft>
                      </a:pPr>
                      <a:r>
                        <a:rPr lang="en-US" sz="1200" kern="1200" dirty="0" smtClean="0">
                          <a:solidFill>
                            <a:schemeClr val="dk1"/>
                          </a:solidFill>
                          <a:latin typeface="Times New Roman" pitchFamily="18" charset="0"/>
                          <a:ea typeface="+mn-ea"/>
                          <a:cs typeface="Times New Roman" pitchFamily="18" charset="0"/>
                        </a:rPr>
                        <a:t>Market Cap ($ million)  </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r" defTabSz="914400" rtl="0" eaLnBrk="1" latinLnBrk="0" hangingPunct="1">
                        <a:lnSpc>
                          <a:spcPct val="115000"/>
                        </a:lnSpc>
                        <a:spcBef>
                          <a:spcPts val="0"/>
                        </a:spcBef>
                        <a:spcAft>
                          <a:spcPts val="0"/>
                        </a:spcAft>
                      </a:pPr>
                      <a:r>
                        <a:rPr lang="en-US" sz="1200" kern="1200" dirty="0" smtClean="0">
                          <a:solidFill>
                            <a:schemeClr val="dk1"/>
                          </a:solidFill>
                          <a:latin typeface="Times New Roman" pitchFamily="18" charset="0"/>
                          <a:ea typeface="+mn-ea"/>
                          <a:cs typeface="Times New Roman" pitchFamily="18" charset="0"/>
                        </a:rPr>
                        <a:t>660</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274320">
                <a:tc>
                  <a:txBody>
                    <a:bodyPr/>
                    <a:lstStyle/>
                    <a:p>
                      <a:pPr marL="0" marR="0" algn="l" defTabSz="914400" rtl="0" eaLnBrk="1" latinLnBrk="0" hangingPunct="1">
                        <a:lnSpc>
                          <a:spcPct val="115000"/>
                        </a:lnSpc>
                        <a:spcBef>
                          <a:spcPts val="0"/>
                        </a:spcBef>
                        <a:spcAft>
                          <a:spcPts val="0"/>
                        </a:spcAft>
                      </a:pPr>
                      <a:r>
                        <a:rPr lang="en-US" sz="1200" kern="1200" dirty="0" smtClean="0">
                          <a:solidFill>
                            <a:schemeClr val="dk1"/>
                          </a:solidFill>
                          <a:latin typeface="Times New Roman" pitchFamily="18" charset="0"/>
                          <a:ea typeface="+mn-ea"/>
                          <a:cs typeface="Times New Roman" pitchFamily="18" charset="0"/>
                        </a:rPr>
                        <a:t>Enterprise Value ($ million)  </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r" defTabSz="914400" rtl="0" eaLnBrk="1" latinLnBrk="0" hangingPunct="1">
                        <a:lnSpc>
                          <a:spcPct val="115000"/>
                        </a:lnSpc>
                        <a:spcBef>
                          <a:spcPts val="0"/>
                        </a:spcBef>
                        <a:spcAft>
                          <a:spcPts val="0"/>
                        </a:spcAft>
                      </a:pPr>
                      <a:r>
                        <a:rPr lang="en-US" sz="1200" kern="1200" dirty="0" smtClean="0">
                          <a:solidFill>
                            <a:schemeClr val="dk1"/>
                          </a:solidFill>
                          <a:latin typeface="Times New Roman" pitchFamily="18" charset="0"/>
                          <a:ea typeface="+mn-ea"/>
                          <a:cs typeface="Times New Roman" pitchFamily="18" charset="0"/>
                        </a:rPr>
                        <a:t>772</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274320">
                <a:tc>
                  <a:txBody>
                    <a:bodyPr/>
                    <a:lstStyle/>
                    <a:p>
                      <a:pPr marL="0" marR="0" algn="l" defTabSz="914400" rtl="0" eaLnBrk="1" latinLnBrk="0" hangingPunct="1">
                        <a:lnSpc>
                          <a:spcPct val="115000"/>
                        </a:lnSpc>
                        <a:spcBef>
                          <a:spcPts val="0"/>
                        </a:spcBef>
                        <a:spcAft>
                          <a:spcPts val="0"/>
                        </a:spcAft>
                      </a:pPr>
                      <a:r>
                        <a:rPr lang="en-US" sz="1200" kern="1200" dirty="0" smtClean="0">
                          <a:solidFill>
                            <a:schemeClr val="dk1"/>
                          </a:solidFill>
                          <a:latin typeface="Times New Roman" pitchFamily="18" charset="0"/>
                          <a:ea typeface="+mn-ea"/>
                          <a:cs typeface="Times New Roman" pitchFamily="18" charset="0"/>
                        </a:rPr>
                        <a:t>Primary Exchange  </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r" defTabSz="914400" rtl="0" eaLnBrk="1" latinLnBrk="0" hangingPunct="1">
                        <a:lnSpc>
                          <a:spcPct val="115000"/>
                        </a:lnSpc>
                        <a:spcBef>
                          <a:spcPts val="0"/>
                        </a:spcBef>
                        <a:spcAft>
                          <a:spcPts val="0"/>
                        </a:spcAft>
                      </a:pPr>
                      <a:r>
                        <a:rPr lang="en-US" sz="1200" kern="1200" dirty="0" smtClean="0">
                          <a:solidFill>
                            <a:schemeClr val="dk1"/>
                          </a:solidFill>
                          <a:latin typeface="Times New Roman" pitchFamily="18" charset="0"/>
                          <a:ea typeface="+mn-ea"/>
                          <a:cs typeface="Times New Roman" pitchFamily="18" charset="0"/>
                        </a:rPr>
                        <a:t> Nasdaq  </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274320">
                <a:tc>
                  <a:txBody>
                    <a:bodyPr/>
                    <a:lstStyle/>
                    <a:p>
                      <a:pPr marL="0" marR="0" algn="l" defTabSz="914400" rtl="0" eaLnBrk="1" latinLnBrk="0" hangingPunct="1">
                        <a:lnSpc>
                          <a:spcPct val="115000"/>
                        </a:lnSpc>
                        <a:spcBef>
                          <a:spcPts val="0"/>
                        </a:spcBef>
                        <a:spcAft>
                          <a:spcPts val="0"/>
                        </a:spcAft>
                      </a:pPr>
                      <a:r>
                        <a:rPr lang="en-US" sz="1200" kern="1200" dirty="0" smtClean="0">
                          <a:solidFill>
                            <a:schemeClr val="dk1"/>
                          </a:solidFill>
                          <a:latin typeface="Times New Roman" pitchFamily="18" charset="0"/>
                          <a:ea typeface="+mn-ea"/>
                          <a:cs typeface="Times New Roman" pitchFamily="18" charset="0"/>
                        </a:rPr>
                        <a:t>Bloomberg Symbol  </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r" defTabSz="914400" rtl="0" eaLnBrk="1" latinLnBrk="0" hangingPunct="1">
                        <a:lnSpc>
                          <a:spcPct val="115000"/>
                        </a:lnSpc>
                        <a:spcBef>
                          <a:spcPts val="0"/>
                        </a:spcBef>
                        <a:spcAft>
                          <a:spcPts val="0"/>
                        </a:spcAft>
                      </a:pPr>
                      <a:r>
                        <a:rPr lang="en-US" sz="1200" kern="1200" dirty="0" smtClean="0">
                          <a:solidFill>
                            <a:schemeClr val="dk1"/>
                          </a:solidFill>
                          <a:latin typeface="Times New Roman" pitchFamily="18" charset="0"/>
                          <a:ea typeface="+mn-ea"/>
                          <a:cs typeface="Times New Roman" pitchFamily="18" charset="0"/>
                        </a:rPr>
                        <a:t> UNTD US  </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274320">
                <a:tc>
                  <a:txBody>
                    <a:bodyPr/>
                    <a:lstStyle/>
                    <a:p>
                      <a:pPr marL="0" marR="0" algn="l" defTabSz="914400" rtl="0" eaLnBrk="1" latinLnBrk="0" hangingPunct="1">
                        <a:lnSpc>
                          <a:spcPct val="115000"/>
                        </a:lnSpc>
                        <a:spcBef>
                          <a:spcPts val="0"/>
                        </a:spcBef>
                        <a:spcAft>
                          <a:spcPts val="0"/>
                        </a:spcAft>
                      </a:pPr>
                      <a:r>
                        <a:rPr lang="en-US" sz="1200" kern="1200" dirty="0" smtClean="0">
                          <a:solidFill>
                            <a:schemeClr val="dk1"/>
                          </a:solidFill>
                          <a:latin typeface="Times New Roman" pitchFamily="18" charset="0"/>
                          <a:ea typeface="+mn-ea"/>
                          <a:cs typeface="Times New Roman" pitchFamily="18" charset="0"/>
                        </a:rPr>
                        <a:t>Dividend ($) / Yield (%)  </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r" defTabSz="914400" rtl="0" eaLnBrk="1" latinLnBrk="0" hangingPunct="1">
                        <a:lnSpc>
                          <a:spcPct val="115000"/>
                        </a:lnSpc>
                        <a:spcBef>
                          <a:spcPts val="0"/>
                        </a:spcBef>
                        <a:spcAft>
                          <a:spcPts val="0"/>
                        </a:spcAft>
                      </a:pPr>
                      <a:r>
                        <a:rPr lang="en-US" sz="1200" kern="1200" dirty="0" smtClean="0">
                          <a:solidFill>
                            <a:schemeClr val="dk1"/>
                          </a:solidFill>
                          <a:latin typeface="Times New Roman" pitchFamily="18" charset="0"/>
                          <a:ea typeface="+mn-ea"/>
                          <a:cs typeface="Times New Roman" pitchFamily="18" charset="0"/>
                        </a:rPr>
                        <a:t> 0.4 / 5.6  </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274320">
                <a:tc>
                  <a:txBody>
                    <a:bodyPr/>
                    <a:lstStyle/>
                    <a:p>
                      <a:pPr marL="0" marR="0" algn="l" defTabSz="914400" rtl="0" eaLnBrk="1" latinLnBrk="0" hangingPunct="1">
                        <a:lnSpc>
                          <a:spcPct val="115000"/>
                        </a:lnSpc>
                        <a:spcBef>
                          <a:spcPts val="0"/>
                        </a:spcBef>
                        <a:spcAft>
                          <a:spcPts val="0"/>
                        </a:spcAft>
                      </a:pPr>
                      <a:r>
                        <a:rPr lang="en-US" sz="1200" kern="1200" dirty="0" smtClean="0">
                          <a:solidFill>
                            <a:schemeClr val="dk1"/>
                          </a:solidFill>
                          <a:latin typeface="Times New Roman" pitchFamily="18" charset="0"/>
                          <a:ea typeface="+mn-ea"/>
                          <a:cs typeface="Times New Roman" pitchFamily="18" charset="0"/>
                        </a:rPr>
                        <a:t>Net Debt ($ million)  </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r" defTabSz="914400" rtl="0" eaLnBrk="1" latinLnBrk="0" hangingPunct="1">
                        <a:lnSpc>
                          <a:spcPct val="115000"/>
                        </a:lnSpc>
                        <a:spcBef>
                          <a:spcPts val="0"/>
                        </a:spcBef>
                        <a:spcAft>
                          <a:spcPts val="0"/>
                        </a:spcAft>
                      </a:pPr>
                      <a:r>
                        <a:rPr lang="en-US" sz="1200" kern="1200" dirty="0" smtClean="0">
                          <a:solidFill>
                            <a:schemeClr val="dk1"/>
                          </a:solidFill>
                          <a:latin typeface="Times New Roman" pitchFamily="18" charset="0"/>
                          <a:ea typeface="+mn-ea"/>
                          <a:cs typeface="Times New Roman" pitchFamily="18" charset="0"/>
                        </a:rPr>
                        <a:t> 112  </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274320">
                <a:tc>
                  <a:txBody>
                    <a:bodyPr/>
                    <a:lstStyle/>
                    <a:p>
                      <a:pPr marL="0" marR="0" algn="l" defTabSz="914400" rtl="0" eaLnBrk="1" latinLnBrk="0" hangingPunct="1">
                        <a:lnSpc>
                          <a:spcPct val="115000"/>
                        </a:lnSpc>
                        <a:spcBef>
                          <a:spcPts val="0"/>
                        </a:spcBef>
                        <a:spcAft>
                          <a:spcPts val="0"/>
                        </a:spcAft>
                      </a:pPr>
                      <a:r>
                        <a:rPr lang="en-US" sz="1200" kern="1200" dirty="0" smtClean="0">
                          <a:solidFill>
                            <a:schemeClr val="dk1"/>
                          </a:solidFill>
                          <a:latin typeface="Times New Roman" pitchFamily="18" charset="0"/>
                          <a:ea typeface="+mn-ea"/>
                          <a:cs typeface="Times New Roman" pitchFamily="18" charset="0"/>
                        </a:rPr>
                        <a:t>Revenue FY12 ($ million)  </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r" defTabSz="914400" rtl="0" eaLnBrk="1" latinLnBrk="0" hangingPunct="1">
                        <a:lnSpc>
                          <a:spcPct val="115000"/>
                        </a:lnSpc>
                        <a:spcBef>
                          <a:spcPts val="0"/>
                        </a:spcBef>
                        <a:spcAft>
                          <a:spcPts val="0"/>
                        </a:spcAft>
                      </a:pPr>
                      <a:r>
                        <a:rPr lang="en-US" sz="1200" kern="1200" dirty="0" smtClean="0">
                          <a:solidFill>
                            <a:schemeClr val="dk1"/>
                          </a:solidFill>
                          <a:latin typeface="Times New Roman" pitchFamily="18" charset="0"/>
                          <a:ea typeface="+mn-ea"/>
                          <a:cs typeface="Times New Roman" pitchFamily="18" charset="0"/>
                        </a:rPr>
                        <a:t> 871  </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274320">
                <a:tc>
                  <a:txBody>
                    <a:bodyPr/>
                    <a:lstStyle/>
                    <a:p>
                      <a:pPr marL="0" marR="0" algn="l" defTabSz="914400" rtl="0" eaLnBrk="1" latinLnBrk="0" hangingPunct="1">
                        <a:lnSpc>
                          <a:spcPct val="115000"/>
                        </a:lnSpc>
                        <a:spcBef>
                          <a:spcPts val="0"/>
                        </a:spcBef>
                        <a:spcAft>
                          <a:spcPts val="0"/>
                        </a:spcAft>
                      </a:pPr>
                      <a:r>
                        <a:rPr lang="en-US" sz="1200" kern="1200" dirty="0" smtClean="0">
                          <a:solidFill>
                            <a:schemeClr val="dk1"/>
                          </a:solidFill>
                          <a:latin typeface="Times New Roman" pitchFamily="18" charset="0"/>
                          <a:ea typeface="+mn-ea"/>
                          <a:cs typeface="Times New Roman" pitchFamily="18" charset="0"/>
                        </a:rPr>
                        <a:t>Shares (million)  </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r" defTabSz="914400" rtl="0" eaLnBrk="1" latinLnBrk="0" hangingPunct="1">
                        <a:lnSpc>
                          <a:spcPct val="115000"/>
                        </a:lnSpc>
                        <a:spcBef>
                          <a:spcPts val="0"/>
                        </a:spcBef>
                        <a:spcAft>
                          <a:spcPts val="0"/>
                        </a:spcAft>
                      </a:pPr>
                      <a:r>
                        <a:rPr lang="en-US" sz="1200" kern="1200" dirty="0" smtClean="0">
                          <a:solidFill>
                            <a:schemeClr val="dk1"/>
                          </a:solidFill>
                          <a:latin typeface="Times New Roman" pitchFamily="18" charset="0"/>
                          <a:ea typeface="+mn-ea"/>
                          <a:cs typeface="Times New Roman" pitchFamily="18" charset="0"/>
                        </a:rPr>
                        <a:t> 93  </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274320">
                <a:tc>
                  <a:txBody>
                    <a:bodyPr/>
                    <a:lstStyle/>
                    <a:p>
                      <a:pPr marL="0" marR="0" algn="l" defTabSz="914400" rtl="0" eaLnBrk="1" latinLnBrk="0" hangingPunct="1">
                        <a:lnSpc>
                          <a:spcPct val="115000"/>
                        </a:lnSpc>
                        <a:spcBef>
                          <a:spcPts val="0"/>
                        </a:spcBef>
                        <a:spcAft>
                          <a:spcPts val="0"/>
                        </a:spcAft>
                      </a:pPr>
                      <a:r>
                        <a:rPr lang="en-US" sz="1200" kern="1200" dirty="0" smtClean="0">
                          <a:solidFill>
                            <a:schemeClr val="dk1"/>
                          </a:solidFill>
                          <a:latin typeface="Times New Roman" pitchFamily="18" charset="0"/>
                          <a:ea typeface="+mn-ea"/>
                          <a:cs typeface="Times New Roman" pitchFamily="18" charset="0"/>
                        </a:rPr>
                        <a:t>Market Float (million)  </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r" defTabSz="914400" rtl="0" eaLnBrk="1" latinLnBrk="0" hangingPunct="1">
                        <a:lnSpc>
                          <a:spcPct val="115000"/>
                        </a:lnSpc>
                        <a:spcBef>
                          <a:spcPts val="0"/>
                        </a:spcBef>
                        <a:spcAft>
                          <a:spcPts val="0"/>
                        </a:spcAft>
                      </a:pPr>
                      <a:r>
                        <a:rPr lang="en-US" sz="1200" kern="1200" dirty="0" smtClean="0">
                          <a:solidFill>
                            <a:schemeClr val="dk1"/>
                          </a:solidFill>
                          <a:latin typeface="Times New Roman" pitchFamily="18" charset="0"/>
                          <a:ea typeface="+mn-ea"/>
                          <a:cs typeface="Times New Roman" pitchFamily="18" charset="0"/>
                        </a:rPr>
                        <a:t> 88  </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274320">
                <a:tc>
                  <a:txBody>
                    <a:bodyPr/>
                    <a:lstStyle/>
                    <a:p>
                      <a:pPr marL="0" marR="0" algn="l" defTabSz="914400" rtl="0" eaLnBrk="1" latinLnBrk="0" hangingPunct="1">
                        <a:lnSpc>
                          <a:spcPct val="115000"/>
                        </a:lnSpc>
                        <a:spcBef>
                          <a:spcPts val="0"/>
                        </a:spcBef>
                        <a:spcAft>
                          <a:spcPts val="0"/>
                        </a:spcAft>
                      </a:pPr>
                      <a:r>
                        <a:rPr lang="en-US" sz="1200" kern="1200" dirty="0" smtClean="0">
                          <a:solidFill>
                            <a:schemeClr val="dk1"/>
                          </a:solidFill>
                          <a:latin typeface="Times New Roman" pitchFamily="18" charset="0"/>
                          <a:ea typeface="+mn-ea"/>
                          <a:cs typeface="Times New Roman" pitchFamily="18" charset="0"/>
                        </a:rPr>
                        <a:t>52 Week Range ($)  </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r" defTabSz="914400" rtl="0" eaLnBrk="1" latinLnBrk="0" hangingPunct="1">
                        <a:lnSpc>
                          <a:spcPct val="115000"/>
                        </a:lnSpc>
                        <a:spcBef>
                          <a:spcPts val="0"/>
                        </a:spcBef>
                        <a:spcAft>
                          <a:spcPts val="0"/>
                        </a:spcAft>
                      </a:pPr>
                      <a:r>
                        <a:rPr lang="en-US" sz="1200" kern="1200" dirty="0" smtClean="0">
                          <a:solidFill>
                            <a:schemeClr val="dk1"/>
                          </a:solidFill>
                          <a:latin typeface="Times New Roman" pitchFamily="18" charset="0"/>
                          <a:ea typeface="+mn-ea"/>
                          <a:cs typeface="Times New Roman" pitchFamily="18" charset="0"/>
                        </a:rPr>
                        <a:t> 3.89 - 7.23  </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274320">
                <a:tc>
                  <a:txBody>
                    <a:bodyPr/>
                    <a:lstStyle/>
                    <a:p>
                      <a:pPr marL="0" marR="0" algn="l" defTabSz="914400" rtl="0" eaLnBrk="1" latinLnBrk="0" hangingPunct="1">
                        <a:lnSpc>
                          <a:spcPct val="115000"/>
                        </a:lnSpc>
                        <a:spcBef>
                          <a:spcPts val="0"/>
                        </a:spcBef>
                        <a:spcAft>
                          <a:spcPts val="0"/>
                        </a:spcAft>
                      </a:pPr>
                      <a:r>
                        <a:rPr lang="en-US" sz="1200" kern="1200" dirty="0" smtClean="0">
                          <a:solidFill>
                            <a:schemeClr val="dk1"/>
                          </a:solidFill>
                          <a:latin typeface="Times New Roman" pitchFamily="18" charset="0"/>
                          <a:ea typeface="+mn-ea"/>
                          <a:cs typeface="Times New Roman" pitchFamily="18" charset="0"/>
                        </a:rPr>
                        <a:t>Fiscal Year Ending  </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r" defTabSz="914400" rtl="0" eaLnBrk="1" latinLnBrk="0" hangingPunct="1">
                        <a:lnSpc>
                          <a:spcPct val="115000"/>
                        </a:lnSpc>
                        <a:spcBef>
                          <a:spcPts val="0"/>
                        </a:spcBef>
                        <a:spcAft>
                          <a:spcPts val="0"/>
                        </a:spcAft>
                      </a:pPr>
                      <a:r>
                        <a:rPr lang="en-US" sz="1200" kern="1200" dirty="0" smtClean="0">
                          <a:solidFill>
                            <a:schemeClr val="dk1"/>
                          </a:solidFill>
                          <a:latin typeface="Times New Roman" pitchFamily="18" charset="0"/>
                          <a:ea typeface="+mn-ea"/>
                          <a:cs typeface="Times New Roman" pitchFamily="18" charset="0"/>
                        </a:rPr>
                        <a:t> December 31  </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274320">
                <a:tc>
                  <a:txBody>
                    <a:bodyPr/>
                    <a:lstStyle/>
                    <a:p>
                      <a:pPr marL="0" marR="0" algn="l" defTabSz="914400" rtl="0" eaLnBrk="1" latinLnBrk="0" hangingPunct="1">
                        <a:lnSpc>
                          <a:spcPct val="115000"/>
                        </a:lnSpc>
                        <a:spcBef>
                          <a:spcPts val="0"/>
                        </a:spcBef>
                        <a:spcAft>
                          <a:spcPts val="0"/>
                        </a:spcAft>
                      </a:pPr>
                      <a:r>
                        <a:rPr lang="en-US" sz="1200" kern="1200" dirty="0" smtClean="0">
                          <a:solidFill>
                            <a:schemeClr val="dk1"/>
                          </a:solidFill>
                          <a:latin typeface="Times New Roman" pitchFamily="18" charset="0"/>
                          <a:ea typeface="+mn-ea"/>
                          <a:cs typeface="Times New Roman" pitchFamily="18" charset="0"/>
                        </a:rPr>
                        <a:t>Index Member  </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r" defTabSz="914400" rtl="0" eaLnBrk="1" latinLnBrk="0" hangingPunct="1">
                        <a:lnSpc>
                          <a:spcPct val="115000"/>
                        </a:lnSpc>
                        <a:spcBef>
                          <a:spcPts val="0"/>
                        </a:spcBef>
                        <a:spcAft>
                          <a:spcPts val="0"/>
                        </a:spcAft>
                      </a:pPr>
                      <a:r>
                        <a:rPr lang="en-US" sz="1200" kern="1200" dirty="0" smtClean="0">
                          <a:solidFill>
                            <a:schemeClr val="dk1"/>
                          </a:solidFill>
                          <a:latin typeface="Times New Roman" pitchFamily="18" charset="0"/>
                          <a:ea typeface="+mn-ea"/>
                          <a:cs typeface="Times New Roman" pitchFamily="18" charset="0"/>
                        </a:rPr>
                        <a:t> Not part of S&amp;P 500  </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762000" y="1447799"/>
          <a:ext cx="7493001" cy="4495801"/>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2125980" y="312420"/>
            <a:ext cx="6553200" cy="369332"/>
          </a:xfrm>
          <a:prstGeom prst="rect">
            <a:avLst/>
          </a:prstGeom>
        </p:spPr>
        <p:txBody>
          <a:bodyPr wrap="square">
            <a:spAutoFit/>
          </a:bodyPr>
          <a:lstStyle/>
          <a:p>
            <a:r>
              <a:rPr lang="en-US" b="1" dirty="0" smtClean="0">
                <a:solidFill>
                  <a:srgbClr val="2D3691"/>
                </a:solidFill>
                <a:latin typeface="Times New Roman" pitchFamily="18" charset="0"/>
                <a:cs typeface="Times New Roman" pitchFamily="18" charset="0"/>
              </a:rPr>
              <a:t>Price Performance since Spin-Off Announcement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381000" y="1066800"/>
            <a:ext cx="8382000" cy="5334000"/>
          </a:xfrm>
        </p:spPr>
        <p:txBody>
          <a:bodyPr>
            <a:noAutofit/>
          </a:bodyPr>
          <a:lstStyle/>
          <a:p>
            <a:pPr marL="274320" indent="-274320" algn="just">
              <a:spcBef>
                <a:spcPts val="0"/>
              </a:spcBef>
              <a:spcAft>
                <a:spcPts val="400"/>
              </a:spcAft>
              <a:buClr>
                <a:srgbClr val="2D3691"/>
              </a:buClr>
              <a:buNone/>
            </a:pPr>
            <a:r>
              <a:rPr lang="en-US" sz="1400" b="1" dirty="0" smtClean="0">
                <a:latin typeface="Times New Roman" pitchFamily="18" charset="0"/>
                <a:cs typeface="Times New Roman" pitchFamily="18" charset="0"/>
              </a:rPr>
              <a:t>Deal Overview</a:t>
            </a:r>
          </a:p>
          <a:p>
            <a:pPr marL="274320" indent="-274320" algn="just">
              <a:spcBef>
                <a:spcPts val="0"/>
              </a:spcBef>
              <a:spcAft>
                <a:spcPts val="400"/>
              </a:spcAft>
              <a:buClr>
                <a:srgbClr val="2D3691"/>
              </a:buClr>
              <a:buFont typeface="Wingdings" pitchFamily="2" charset="2"/>
              <a:buChar char="§"/>
            </a:pPr>
            <a:r>
              <a:rPr lang="en-US" sz="1400" dirty="0" smtClean="0">
                <a:latin typeface="Times New Roman" pitchFamily="18" charset="0"/>
                <a:cs typeface="Times New Roman" pitchFamily="18" charset="0"/>
              </a:rPr>
              <a:t>On August 1, 2012, UNTD announced plans to conduct a tax free spin-off of its FTD business into a separate company, FTD Companies, Inc.</a:t>
            </a:r>
          </a:p>
          <a:p>
            <a:pPr marL="274320" indent="-274320" algn="just">
              <a:spcBef>
                <a:spcPts val="0"/>
              </a:spcBef>
              <a:spcAft>
                <a:spcPts val="400"/>
              </a:spcAft>
              <a:buClr>
                <a:srgbClr val="2D3691"/>
              </a:buClr>
              <a:buFont typeface="Wingdings" pitchFamily="2" charset="2"/>
              <a:buChar char="§"/>
            </a:pPr>
            <a:r>
              <a:rPr lang="en-US" sz="1400" dirty="0" smtClean="0">
                <a:latin typeface="Times New Roman" pitchFamily="18" charset="0"/>
                <a:cs typeface="Times New Roman" pitchFamily="18" charset="0"/>
              </a:rPr>
              <a:t>The spin-off ratio is 1:1, implying that each UNTD shareholder will receive one FTD share for each UNTD share held as on the record date.</a:t>
            </a:r>
          </a:p>
          <a:p>
            <a:pPr marL="274320" indent="-274320" algn="just">
              <a:spcBef>
                <a:spcPts val="0"/>
              </a:spcBef>
              <a:spcAft>
                <a:spcPts val="400"/>
              </a:spcAft>
              <a:buClr>
                <a:srgbClr val="2D3691"/>
              </a:buClr>
              <a:buFont typeface="Wingdings" pitchFamily="2" charset="2"/>
              <a:buChar char="§"/>
            </a:pPr>
            <a:r>
              <a:rPr lang="en-US" sz="1400" dirty="0" smtClean="0">
                <a:latin typeface="Times New Roman" pitchFamily="18" charset="0"/>
                <a:cs typeface="Times New Roman" pitchFamily="18" charset="0"/>
              </a:rPr>
              <a:t>Expected completion in 3Q13.</a:t>
            </a:r>
          </a:p>
          <a:p>
            <a:pPr marL="274320" indent="-274320" algn="just">
              <a:spcBef>
                <a:spcPts val="0"/>
              </a:spcBef>
              <a:spcAft>
                <a:spcPts val="400"/>
              </a:spcAft>
              <a:buClr>
                <a:srgbClr val="2D3691"/>
              </a:buClr>
              <a:buFont typeface="Wingdings" pitchFamily="2" charset="2"/>
              <a:buChar char="§"/>
            </a:pPr>
            <a:r>
              <a:rPr lang="en-US" sz="1400" dirty="0" smtClean="0">
                <a:latin typeface="Times New Roman" pitchFamily="18" charset="0"/>
                <a:cs typeface="Times New Roman" pitchFamily="18" charset="0"/>
              </a:rPr>
              <a:t>Post spin-off, UNTD will not hold any stake in FTD.</a:t>
            </a:r>
          </a:p>
          <a:p>
            <a:pPr marL="274320" indent="-274320" algn="just">
              <a:spcBef>
                <a:spcPts val="0"/>
              </a:spcBef>
              <a:spcAft>
                <a:spcPts val="400"/>
              </a:spcAft>
              <a:buClr>
                <a:srgbClr val="2D3691"/>
              </a:buClr>
              <a:buFont typeface="Wingdings" pitchFamily="2" charset="2"/>
              <a:buChar char="§"/>
            </a:pPr>
            <a:r>
              <a:rPr lang="en-US" sz="1400" dirty="0" smtClean="0">
                <a:latin typeface="Times New Roman" pitchFamily="18" charset="0"/>
                <a:cs typeface="Times New Roman" pitchFamily="18" charset="0"/>
              </a:rPr>
              <a:t>Current UNTD chairman has stated that he does not find it appealing enough to lead either the stub or spin. He will leave the company as of the date of the spin.    </a:t>
            </a:r>
          </a:p>
          <a:p>
            <a:pPr marL="274320" indent="-274320" algn="just">
              <a:spcBef>
                <a:spcPts val="0"/>
              </a:spcBef>
              <a:spcAft>
                <a:spcPts val="1200"/>
              </a:spcAft>
              <a:buClr>
                <a:srgbClr val="2D3691"/>
              </a:buClr>
              <a:buFont typeface="Wingdings" pitchFamily="2" charset="2"/>
              <a:buChar char="§"/>
            </a:pPr>
            <a:r>
              <a:rPr lang="en-US" sz="1400" dirty="0" smtClean="0">
                <a:latin typeface="Times New Roman" pitchFamily="18" charset="0"/>
                <a:cs typeface="Times New Roman" pitchFamily="18" charset="0"/>
              </a:rPr>
              <a:t>CEO post spin-off yet to be announced.</a:t>
            </a:r>
          </a:p>
          <a:p>
            <a:pPr marL="274320" indent="-274320" algn="just">
              <a:spcBef>
                <a:spcPts val="0"/>
              </a:spcBef>
              <a:spcAft>
                <a:spcPts val="1200"/>
              </a:spcAft>
              <a:buClr>
                <a:srgbClr val="2D3691"/>
              </a:buClr>
              <a:buNone/>
            </a:pPr>
            <a:endParaRPr lang="en-US" sz="1400" dirty="0" smtClean="0">
              <a:latin typeface="Times New Roman" pitchFamily="18" charset="0"/>
              <a:cs typeface="Times New Roman" pitchFamily="18" charset="0"/>
            </a:endParaRPr>
          </a:p>
          <a:p>
            <a:pPr marL="274320" indent="-274320" algn="just">
              <a:spcBef>
                <a:spcPts val="0"/>
              </a:spcBef>
              <a:spcAft>
                <a:spcPts val="400"/>
              </a:spcAft>
              <a:buClr>
                <a:srgbClr val="2D3691"/>
              </a:buClr>
              <a:buNone/>
            </a:pPr>
            <a:r>
              <a:rPr lang="en-US" sz="1400" b="1" dirty="0" smtClean="0">
                <a:latin typeface="Times New Roman" pitchFamily="18" charset="0"/>
                <a:cs typeface="Times New Roman" pitchFamily="18" charset="0"/>
              </a:rPr>
              <a:t>Deal Rationale</a:t>
            </a:r>
          </a:p>
          <a:p>
            <a:pPr marL="274320" indent="-274320" algn="just">
              <a:spcBef>
                <a:spcPts val="0"/>
              </a:spcBef>
              <a:spcAft>
                <a:spcPts val="600"/>
              </a:spcAft>
              <a:buClr>
                <a:srgbClr val="2D3691"/>
              </a:buClr>
              <a:buFont typeface="Wingdings" pitchFamily="2" charset="2"/>
              <a:buChar char="§"/>
            </a:pPr>
            <a:r>
              <a:rPr lang="en-US" sz="1400" dirty="0" smtClean="0">
                <a:latin typeface="Times New Roman" pitchFamily="18" charset="0"/>
                <a:cs typeface="Times New Roman" pitchFamily="18" charset="0"/>
              </a:rPr>
              <a:t>Shareholders were concerned with UNTD’s declining share price following the weak performance of its social network and internet access services.</a:t>
            </a:r>
          </a:p>
          <a:p>
            <a:pPr marL="274320" indent="-274320" algn="just">
              <a:spcBef>
                <a:spcPts val="0"/>
              </a:spcBef>
              <a:spcAft>
                <a:spcPts val="600"/>
              </a:spcAft>
              <a:buClr>
                <a:srgbClr val="2D3691"/>
              </a:buClr>
              <a:buFont typeface="Wingdings" pitchFamily="2" charset="2"/>
              <a:buChar char="§"/>
            </a:pPr>
            <a:r>
              <a:rPr lang="en-US" sz="1400" dirty="0" smtClean="0">
                <a:latin typeface="Times New Roman" pitchFamily="18" charset="0"/>
                <a:cs typeface="Times New Roman" pitchFamily="18" charset="0"/>
              </a:rPr>
              <a:t>Following pressure from investors, UNTD decided to separate the FTD business in order to provide significant operational and strategic flexibility for these businesses.</a:t>
            </a:r>
          </a:p>
          <a:p>
            <a:pPr marL="274320" indent="-274320" algn="just">
              <a:spcBef>
                <a:spcPts val="0"/>
              </a:spcBef>
              <a:spcAft>
                <a:spcPts val="600"/>
              </a:spcAft>
              <a:buClr>
                <a:srgbClr val="2D3691"/>
              </a:buClr>
              <a:buFont typeface="Wingdings" pitchFamily="2" charset="2"/>
              <a:buChar char="§"/>
            </a:pPr>
            <a:r>
              <a:rPr lang="en-US" sz="1400" dirty="0" smtClean="0">
                <a:latin typeface="Times New Roman" pitchFamily="18" charset="0"/>
                <a:cs typeface="Times New Roman" pitchFamily="18" charset="0"/>
              </a:rPr>
              <a:t>The spin-off will separate high growth FTD assets from weak social network and internet access assets.</a:t>
            </a:r>
          </a:p>
          <a:p>
            <a:pPr marL="274320" indent="-274320" algn="just">
              <a:spcBef>
                <a:spcPts val="0"/>
              </a:spcBef>
              <a:spcAft>
                <a:spcPts val="600"/>
              </a:spcAft>
              <a:buClr>
                <a:srgbClr val="2D3691"/>
              </a:buClr>
              <a:buFont typeface="Wingdings" pitchFamily="2" charset="2"/>
              <a:buChar char="§"/>
            </a:pPr>
            <a:r>
              <a:rPr lang="en-US" sz="1400" dirty="0" smtClean="0">
                <a:latin typeface="Times New Roman" pitchFamily="18" charset="0"/>
                <a:cs typeface="Times New Roman" pitchFamily="18" charset="0"/>
              </a:rPr>
              <a:t>Spin-off signals a departure from earlier strategy of diversifying to cushion falling market share of dial-up internet service.</a:t>
            </a:r>
          </a:p>
          <a:p>
            <a:pPr marL="274320" indent="-274320" algn="just">
              <a:spcBef>
                <a:spcPts val="0"/>
              </a:spcBef>
              <a:spcAft>
                <a:spcPts val="600"/>
              </a:spcAft>
              <a:buClr>
                <a:srgbClr val="2D3691"/>
              </a:buClr>
              <a:buFont typeface="Wingdings" pitchFamily="2" charset="2"/>
              <a:buChar char="§"/>
            </a:pPr>
            <a:endParaRPr lang="en-US" sz="1400" dirty="0" smtClean="0">
              <a:latin typeface="Times New Roman" pitchFamily="18" charset="0"/>
              <a:cs typeface="Times New Roman" pitchFamily="18" charset="0"/>
            </a:endParaRPr>
          </a:p>
          <a:p>
            <a:pPr marL="274320" indent="-274320" algn="just">
              <a:spcBef>
                <a:spcPts val="0"/>
              </a:spcBef>
              <a:spcAft>
                <a:spcPts val="600"/>
              </a:spcAft>
              <a:buClr>
                <a:srgbClr val="2D3691"/>
              </a:buClr>
              <a:buFont typeface="Wingdings" pitchFamily="2" charset="2"/>
              <a:buChar char="§"/>
            </a:pPr>
            <a:endParaRPr lang="en-US" sz="1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125980" y="312420"/>
            <a:ext cx="6553200" cy="369332"/>
          </a:xfrm>
          <a:prstGeom prst="rect">
            <a:avLst/>
          </a:prstGeom>
        </p:spPr>
        <p:txBody>
          <a:bodyPr wrap="square">
            <a:spAutoFit/>
          </a:bodyPr>
          <a:lstStyle/>
          <a:p>
            <a:r>
              <a:rPr lang="en-US" b="1" dirty="0" smtClean="0">
                <a:solidFill>
                  <a:srgbClr val="2D3691"/>
                </a:solidFill>
                <a:latin typeface="Times New Roman" pitchFamily="18" charset="0"/>
                <a:cs typeface="Times New Roman" pitchFamily="18" charset="0"/>
              </a:rPr>
              <a:t>Drivers</a:t>
            </a:r>
            <a:endParaRPr lang="en-US" b="1" dirty="0">
              <a:solidFill>
                <a:srgbClr val="2D3691"/>
              </a:solidFill>
              <a:latin typeface="Times New Roman" pitchFamily="18" charset="0"/>
              <a:cs typeface="Times New Roman" pitchFamily="18" charset="0"/>
            </a:endParaRPr>
          </a:p>
        </p:txBody>
      </p:sp>
      <p:sp>
        <p:nvSpPr>
          <p:cNvPr id="12" name="Content Placeholder 2"/>
          <p:cNvSpPr>
            <a:spLocks noGrp="1"/>
          </p:cNvSpPr>
          <p:nvPr>
            <p:ph idx="1"/>
          </p:nvPr>
        </p:nvSpPr>
        <p:spPr>
          <a:xfrm>
            <a:off x="381000" y="1066800"/>
            <a:ext cx="8382000" cy="5334000"/>
          </a:xfrm>
        </p:spPr>
        <p:txBody>
          <a:bodyPr>
            <a:noAutofit/>
          </a:bodyPr>
          <a:lstStyle/>
          <a:p>
            <a:pPr marL="274320" indent="-274320" algn="just">
              <a:spcBef>
                <a:spcPts val="0"/>
              </a:spcBef>
              <a:spcAft>
                <a:spcPts val="400"/>
              </a:spcAft>
              <a:buClr>
                <a:srgbClr val="2D3691"/>
              </a:buClr>
              <a:buNone/>
            </a:pPr>
            <a:r>
              <a:rPr lang="en-US" sz="1400" b="1" dirty="0" smtClean="0">
                <a:latin typeface="Times New Roman" pitchFamily="18" charset="0"/>
                <a:cs typeface="Times New Roman" pitchFamily="18" charset="0"/>
              </a:rPr>
              <a:t>UNTD - Content &amp; Media Segment Turning Around</a:t>
            </a:r>
          </a:p>
          <a:p>
            <a:pPr marL="274320" indent="-274320" algn="just">
              <a:spcBef>
                <a:spcPts val="0"/>
              </a:spcBef>
              <a:spcAft>
                <a:spcPts val="400"/>
              </a:spcAft>
              <a:buClr>
                <a:srgbClr val="2D3691"/>
              </a:buClr>
              <a:buFont typeface="Wingdings" pitchFamily="2" charset="2"/>
              <a:buChar char="§"/>
            </a:pPr>
            <a:r>
              <a:rPr lang="en-US" sz="1400" dirty="0" smtClean="0">
                <a:latin typeface="Times New Roman" pitchFamily="18" charset="0"/>
                <a:cs typeface="Times New Roman" pitchFamily="18" charset="0"/>
              </a:rPr>
              <a:t>Paid membership losses slowing down for Classmates.com.</a:t>
            </a:r>
          </a:p>
          <a:p>
            <a:pPr marL="274320" indent="-274320" algn="just">
              <a:spcBef>
                <a:spcPts val="0"/>
              </a:spcBef>
              <a:spcAft>
                <a:spcPts val="1200"/>
              </a:spcAft>
              <a:buClr>
                <a:srgbClr val="2D3691"/>
              </a:buClr>
              <a:buFont typeface="Wingdings" pitchFamily="2" charset="2"/>
              <a:buChar char="§"/>
            </a:pPr>
            <a:r>
              <a:rPr lang="en-US" sz="1400" dirty="0" smtClean="0">
                <a:latin typeface="Times New Roman" pitchFamily="18" charset="0"/>
                <a:cs typeface="Times New Roman" pitchFamily="18" charset="0"/>
              </a:rPr>
              <a:t>Spin-off will result in greater focus on the segment.</a:t>
            </a:r>
          </a:p>
          <a:p>
            <a:pPr marL="274320" lvl="0" indent="-274320" algn="just">
              <a:spcBef>
                <a:spcPts val="0"/>
              </a:spcBef>
              <a:spcAft>
                <a:spcPts val="400"/>
              </a:spcAft>
              <a:buClr>
                <a:srgbClr val="2D3691"/>
              </a:buClr>
              <a:buNone/>
            </a:pPr>
            <a:r>
              <a:rPr lang="en-US" sz="1400" b="1" dirty="0" smtClean="0">
                <a:latin typeface="Times New Roman" pitchFamily="18" charset="0"/>
                <a:cs typeface="Times New Roman" pitchFamily="18" charset="0"/>
              </a:rPr>
              <a:t>UNTD - To be Debt Free post Spin</a:t>
            </a:r>
          </a:p>
          <a:p>
            <a:pPr marL="274320" indent="-274320" algn="just">
              <a:spcBef>
                <a:spcPts val="0"/>
              </a:spcBef>
              <a:spcAft>
                <a:spcPts val="600"/>
              </a:spcAft>
              <a:buClr>
                <a:srgbClr val="2D3691"/>
              </a:buClr>
              <a:buFont typeface="Wingdings" pitchFamily="2" charset="2"/>
              <a:buChar char="§"/>
            </a:pPr>
            <a:r>
              <a:rPr lang="en-US" sz="1400" dirty="0" smtClean="0">
                <a:latin typeface="Times New Roman" pitchFamily="18" charset="0"/>
                <a:cs typeface="Times New Roman" pitchFamily="18" charset="0"/>
              </a:rPr>
              <a:t>FTD segment balance sheet suggests that UNTD’s entire debt will be taken over by FTD.</a:t>
            </a:r>
          </a:p>
          <a:p>
            <a:pPr marL="274320" indent="-274320" algn="just">
              <a:spcBef>
                <a:spcPts val="0"/>
              </a:spcBef>
              <a:spcAft>
                <a:spcPts val="1200"/>
              </a:spcAft>
              <a:buClr>
                <a:srgbClr val="2D3691"/>
              </a:buClr>
              <a:buFont typeface="Wingdings" pitchFamily="2" charset="2"/>
              <a:buChar char="§"/>
            </a:pPr>
            <a:r>
              <a:rPr lang="en-US" sz="1400" dirty="0" smtClean="0">
                <a:latin typeface="Times New Roman" pitchFamily="18" charset="0"/>
                <a:cs typeface="Times New Roman" pitchFamily="18" charset="0"/>
              </a:rPr>
              <a:t>No interest burden would bolster turnaround activities.</a:t>
            </a:r>
          </a:p>
          <a:p>
            <a:pPr marL="274320" indent="-274320" algn="just">
              <a:spcBef>
                <a:spcPts val="0"/>
              </a:spcBef>
              <a:spcAft>
                <a:spcPts val="400"/>
              </a:spcAft>
              <a:buClr>
                <a:srgbClr val="2D3691"/>
              </a:buClr>
              <a:buNone/>
            </a:pPr>
            <a:r>
              <a:rPr lang="en-US" sz="1400" b="1" dirty="0" smtClean="0">
                <a:latin typeface="Times New Roman" pitchFamily="18" charset="0"/>
                <a:cs typeface="Times New Roman" pitchFamily="18" charset="0"/>
              </a:rPr>
              <a:t>FTD - Robust Performance Continues</a:t>
            </a:r>
          </a:p>
          <a:p>
            <a:pPr marL="274320" indent="-274320" algn="just">
              <a:spcBef>
                <a:spcPts val="0"/>
              </a:spcBef>
              <a:spcAft>
                <a:spcPts val="400"/>
              </a:spcAft>
              <a:buClr>
                <a:srgbClr val="2D3691"/>
              </a:buClr>
              <a:buFont typeface="Wingdings" pitchFamily="2" charset="2"/>
              <a:buChar char="§"/>
            </a:pPr>
            <a:r>
              <a:rPr lang="en-US" sz="1400" dirty="0" smtClean="0">
                <a:latin typeface="Times New Roman" pitchFamily="18" charset="0"/>
                <a:cs typeface="Times New Roman" pitchFamily="18" charset="0"/>
              </a:rPr>
              <a:t>1Q13 was the best quarter in terms of revenue and EBITDA, since acquisition by UNTD.</a:t>
            </a:r>
          </a:p>
          <a:p>
            <a:pPr marL="274320" indent="-274320" algn="just">
              <a:spcBef>
                <a:spcPts val="0"/>
              </a:spcBef>
              <a:spcAft>
                <a:spcPts val="1200"/>
              </a:spcAft>
              <a:buClr>
                <a:srgbClr val="2D3691"/>
              </a:buClr>
              <a:buFont typeface="Wingdings" pitchFamily="2" charset="2"/>
              <a:buChar char="§"/>
            </a:pPr>
            <a:r>
              <a:rPr lang="en-US" sz="1400" dirty="0" smtClean="0">
                <a:latin typeface="Times New Roman" pitchFamily="18" charset="0"/>
                <a:cs typeface="Times New Roman" pitchFamily="18" charset="0"/>
              </a:rPr>
              <a:t>Average order value remains strong. </a:t>
            </a:r>
          </a:p>
          <a:p>
            <a:pPr marL="274320" lvl="0" indent="-274320" algn="just">
              <a:spcBef>
                <a:spcPts val="0"/>
              </a:spcBef>
              <a:spcAft>
                <a:spcPts val="400"/>
              </a:spcAft>
              <a:buClr>
                <a:srgbClr val="2D3691"/>
              </a:buClr>
              <a:buNone/>
            </a:pPr>
            <a:r>
              <a:rPr lang="en-US" sz="1400" b="1" dirty="0" smtClean="0">
                <a:latin typeface="Times New Roman" pitchFamily="18" charset="0"/>
                <a:cs typeface="Times New Roman" pitchFamily="18" charset="0"/>
              </a:rPr>
              <a:t>FTD - Efficient Business Model Ensures Strong </a:t>
            </a:r>
            <a:r>
              <a:rPr lang="en-US" sz="1400" b="1" dirty="0" err="1" smtClean="0">
                <a:latin typeface="Times New Roman" pitchFamily="18" charset="0"/>
                <a:cs typeface="Times New Roman" pitchFamily="18" charset="0"/>
              </a:rPr>
              <a:t>Cashflow</a:t>
            </a:r>
            <a:endParaRPr lang="en-US" sz="1400" b="1" dirty="0" smtClean="0">
              <a:latin typeface="Times New Roman" pitchFamily="18" charset="0"/>
              <a:cs typeface="Times New Roman" pitchFamily="18" charset="0"/>
            </a:endParaRPr>
          </a:p>
          <a:p>
            <a:pPr marL="274320" indent="-274320" algn="just">
              <a:spcBef>
                <a:spcPts val="0"/>
              </a:spcBef>
              <a:spcAft>
                <a:spcPts val="600"/>
              </a:spcAft>
              <a:buClr>
                <a:srgbClr val="2D3691"/>
              </a:buClr>
              <a:buFont typeface="Wingdings" pitchFamily="2" charset="2"/>
              <a:buChar char="§"/>
            </a:pPr>
            <a:r>
              <a:rPr lang="en-US" sz="1400" dirty="0" smtClean="0">
                <a:latin typeface="Times New Roman" pitchFamily="18" charset="0"/>
                <a:cs typeface="Times New Roman" pitchFamily="18" charset="0"/>
              </a:rPr>
              <a:t>Upfront payment for deliveries, before payment to floral network vendors.</a:t>
            </a:r>
          </a:p>
          <a:p>
            <a:pPr marL="274320" indent="-274320" algn="just">
              <a:spcBef>
                <a:spcPts val="0"/>
              </a:spcBef>
              <a:spcAft>
                <a:spcPts val="1200"/>
              </a:spcAft>
              <a:buClr>
                <a:srgbClr val="2D3691"/>
              </a:buClr>
              <a:buFont typeface="Wingdings" pitchFamily="2" charset="2"/>
              <a:buChar char="§"/>
            </a:pPr>
            <a:r>
              <a:rPr lang="en-US" sz="1400" dirty="0" smtClean="0">
                <a:latin typeface="Times New Roman" pitchFamily="18" charset="0"/>
                <a:cs typeface="Times New Roman" pitchFamily="18" charset="0"/>
              </a:rPr>
              <a:t>Not required to maintain significant physical inventory; suppliers maintain substantially all inventory. </a:t>
            </a:r>
          </a:p>
          <a:p>
            <a:pPr marL="274320" lvl="0" indent="-274320" algn="just">
              <a:spcBef>
                <a:spcPts val="0"/>
              </a:spcBef>
              <a:spcAft>
                <a:spcPts val="400"/>
              </a:spcAft>
              <a:buClr>
                <a:srgbClr val="2D3691"/>
              </a:buClr>
              <a:buNone/>
            </a:pPr>
            <a:r>
              <a:rPr lang="en-US" sz="1400" b="1" dirty="0" smtClean="0">
                <a:latin typeface="Times New Roman" pitchFamily="18" charset="0"/>
                <a:cs typeface="Times New Roman" pitchFamily="18" charset="0"/>
              </a:rPr>
              <a:t>FTD - Compelling Valuation</a:t>
            </a:r>
          </a:p>
          <a:p>
            <a:pPr marL="274320" indent="-274320" algn="just">
              <a:spcBef>
                <a:spcPts val="0"/>
              </a:spcBef>
              <a:spcAft>
                <a:spcPts val="600"/>
              </a:spcAft>
              <a:buClr>
                <a:srgbClr val="2D3691"/>
              </a:buClr>
              <a:buFont typeface="Wingdings" pitchFamily="2" charset="2"/>
              <a:buChar char="§"/>
            </a:pPr>
            <a:r>
              <a:rPr lang="en-US" sz="1400" dirty="0" smtClean="0">
                <a:latin typeface="Times New Roman" pitchFamily="18" charset="0"/>
                <a:cs typeface="Times New Roman" pitchFamily="18" charset="0"/>
              </a:rPr>
              <a:t>Closest peer 1-800-FLOWERS trades at ~</a:t>
            </a:r>
            <a:r>
              <a:rPr lang="en-US" sz="1400" dirty="0" smtClean="0">
                <a:latin typeface="Times New Roman" pitchFamily="18" charset="0"/>
                <a:cs typeface="Times New Roman" pitchFamily="18" charset="0"/>
              </a:rPr>
              <a:t>6.8x </a:t>
            </a:r>
            <a:r>
              <a:rPr lang="en-US" sz="1400" dirty="0" smtClean="0">
                <a:latin typeface="Times New Roman" pitchFamily="18" charset="0"/>
                <a:cs typeface="Times New Roman" pitchFamily="18" charset="0"/>
              </a:rPr>
              <a:t>FY14 EBITDA. It is smaller and does not have an international presence. FTD scores well in these aspects and deserves higher valuation. </a:t>
            </a:r>
          </a:p>
          <a:p>
            <a:pPr marL="274320" indent="-274320" algn="just">
              <a:spcBef>
                <a:spcPts val="0"/>
              </a:spcBef>
              <a:spcAft>
                <a:spcPts val="600"/>
              </a:spcAft>
              <a:buClr>
                <a:srgbClr val="2D3691"/>
              </a:buClr>
              <a:buFont typeface="Wingdings" pitchFamily="2" charset="2"/>
              <a:buChar char="§"/>
            </a:pPr>
            <a:r>
              <a:rPr lang="en-US" sz="1400" dirty="0" smtClean="0">
                <a:latin typeface="Times New Roman" pitchFamily="18" charset="0"/>
                <a:cs typeface="Times New Roman" pitchFamily="18" charset="0"/>
              </a:rPr>
              <a:t>FTD would be worth ~88% of UNTD’s (consolidated) current market cap, even if valued at par with 1-800-FLOWERS current EV/EBITDA multiple of 8.1x. We expect the markets to value FTD at a higher multiple given its stronger fundamentals. </a:t>
            </a:r>
          </a:p>
          <a:p>
            <a:pPr marL="274320" indent="-274320" algn="just">
              <a:spcBef>
                <a:spcPts val="0"/>
              </a:spcBef>
              <a:spcAft>
                <a:spcPts val="600"/>
              </a:spcAft>
              <a:buClr>
                <a:srgbClr val="2D3691"/>
              </a:buClr>
              <a:buFont typeface="Wingdings" pitchFamily="2" charset="2"/>
              <a:buChar char="§"/>
            </a:pPr>
            <a:r>
              <a:rPr lang="en-US" sz="1400" dirty="0" smtClean="0">
                <a:latin typeface="Times New Roman" pitchFamily="18" charset="0"/>
                <a:cs typeface="Times New Roman" pitchFamily="18" charset="0"/>
              </a:rPr>
              <a:t>This indicates steep conglomerate discount.</a:t>
            </a:r>
          </a:p>
          <a:p>
            <a:pPr marL="274320" indent="-274320" algn="just">
              <a:spcBef>
                <a:spcPts val="0"/>
              </a:spcBef>
              <a:spcAft>
                <a:spcPts val="600"/>
              </a:spcAft>
              <a:buClr>
                <a:srgbClr val="2D3691"/>
              </a:buClr>
              <a:buFont typeface="Wingdings" pitchFamily="2" charset="2"/>
              <a:buChar char="§"/>
            </a:pPr>
            <a:endParaRPr lang="en-US" sz="1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125980" y="312420"/>
            <a:ext cx="6553200" cy="369332"/>
          </a:xfrm>
          <a:prstGeom prst="rect">
            <a:avLst/>
          </a:prstGeom>
        </p:spPr>
        <p:txBody>
          <a:bodyPr wrap="square">
            <a:spAutoFit/>
          </a:bodyPr>
          <a:lstStyle/>
          <a:p>
            <a:r>
              <a:rPr lang="en-US" b="1" dirty="0" smtClean="0">
                <a:solidFill>
                  <a:srgbClr val="2D3691"/>
                </a:solidFill>
                <a:latin typeface="Times New Roman" pitchFamily="18" charset="0"/>
                <a:cs typeface="Times New Roman" pitchFamily="18" charset="0"/>
              </a:rPr>
              <a:t>Valuation</a:t>
            </a:r>
            <a:endParaRPr lang="en-US" b="1" dirty="0">
              <a:solidFill>
                <a:srgbClr val="2D3691"/>
              </a:solidFill>
              <a:latin typeface="Times New Roman" pitchFamily="18" charset="0"/>
              <a:cs typeface="Times New Roman" pitchFamily="18" charset="0"/>
            </a:endParaRPr>
          </a:p>
        </p:txBody>
      </p:sp>
      <p:sp>
        <p:nvSpPr>
          <p:cNvPr id="12" name="Content Placeholder 2"/>
          <p:cNvSpPr>
            <a:spLocks noGrp="1"/>
          </p:cNvSpPr>
          <p:nvPr>
            <p:ph idx="1"/>
          </p:nvPr>
        </p:nvSpPr>
        <p:spPr>
          <a:xfrm>
            <a:off x="381000" y="3589179"/>
            <a:ext cx="8382000" cy="914400"/>
          </a:xfrm>
        </p:spPr>
        <p:txBody>
          <a:bodyPr>
            <a:noAutofit/>
          </a:bodyPr>
          <a:lstStyle/>
          <a:p>
            <a:pPr marL="274320" indent="-274320" algn="just">
              <a:spcBef>
                <a:spcPts val="0"/>
              </a:spcBef>
              <a:spcAft>
                <a:spcPts val="400"/>
              </a:spcAft>
              <a:buClr>
                <a:srgbClr val="2D3691"/>
              </a:buClr>
              <a:buNone/>
            </a:pPr>
            <a:r>
              <a:rPr lang="en-US" sz="1400" b="1" dirty="0" smtClean="0">
                <a:latin typeface="Times New Roman" pitchFamily="18" charset="0"/>
                <a:cs typeface="Times New Roman" pitchFamily="18" charset="0"/>
              </a:rPr>
              <a:t>1)	FTD</a:t>
            </a:r>
          </a:p>
          <a:p>
            <a:pPr marL="0" indent="0" algn="just">
              <a:buNone/>
            </a:pPr>
            <a:r>
              <a:rPr lang="en-US" sz="1400" dirty="0" smtClean="0">
                <a:latin typeface="Times New Roman" pitchFamily="18" charset="0"/>
                <a:cs typeface="Times New Roman" pitchFamily="18" charset="0"/>
              </a:rPr>
              <a:t>We are positive on FTD’s business fundamentals and believe these are much better than that of its closest peer 1-800-FLOWERS, warranting a higher valuation multiple. We value FTD at 8.5x FY14 EBITDA, higher than 6.8x FY14 EBITDA for 1-800-FLOWERS.</a:t>
            </a:r>
          </a:p>
          <a:p>
            <a:pPr marL="0" indent="0" algn="just">
              <a:spcBef>
                <a:spcPts val="0"/>
              </a:spcBef>
              <a:spcAft>
                <a:spcPts val="1200"/>
              </a:spcAft>
              <a:buClr>
                <a:srgbClr val="2D3691"/>
              </a:buClr>
              <a:buNone/>
            </a:pPr>
            <a:endParaRPr lang="en-US" sz="1400" dirty="0" smtClean="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511174" y="4636929"/>
          <a:ext cx="8251826" cy="1645920"/>
        </p:xfrm>
        <a:graphic>
          <a:graphicData uri="http://schemas.openxmlformats.org/drawingml/2006/table">
            <a:tbl>
              <a:tblPr firstRow="1" bandRow="1">
                <a:tableStyleId>{5C22544A-7EE6-4342-B048-85BDC9FD1C3A}</a:tableStyleId>
              </a:tblPr>
              <a:tblGrid>
                <a:gridCol w="4125913"/>
                <a:gridCol w="4125913"/>
              </a:tblGrid>
              <a:tr h="245745">
                <a:tc>
                  <a:txBody>
                    <a:bodyPr/>
                    <a:lstStyle/>
                    <a:p>
                      <a:r>
                        <a:rPr lang="en-US" sz="1200" dirty="0" smtClean="0">
                          <a:solidFill>
                            <a:schemeClr val="tx1"/>
                          </a:solidFill>
                          <a:latin typeface="Times New Roman" pitchFamily="18" charset="0"/>
                          <a:cs typeface="Times New Roman" pitchFamily="18" charset="0"/>
                        </a:rPr>
                        <a:t>$ million</a:t>
                      </a:r>
                    </a:p>
                  </a:txBody>
                  <a:tcPr anchor="ctr">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r"/>
                      <a:endParaRPr lang="en-US" sz="1200" dirty="0">
                        <a:solidFill>
                          <a:schemeClr val="tx1"/>
                        </a:solidFill>
                        <a:latin typeface="Times New Roman" pitchFamily="18" charset="0"/>
                        <a:cs typeface="Times New Roman" pitchFamily="18" charset="0"/>
                      </a:endParaRPr>
                    </a:p>
                  </a:txBody>
                  <a:tcPr anchor="ctr">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45745">
                <a:tc>
                  <a:txBody>
                    <a:bodyPr/>
                    <a:lstStyle/>
                    <a:p>
                      <a:r>
                        <a:rPr lang="en-US" sz="1200" dirty="0" smtClean="0">
                          <a:latin typeface="Times New Roman" pitchFamily="18" charset="0"/>
                          <a:cs typeface="Times New Roman" pitchFamily="18" charset="0"/>
                        </a:rPr>
                        <a:t>EBITDA </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95</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2457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Multiple (x)</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8.5</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2457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EV</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806</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2457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Less: Net Debt</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177</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2457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Times New Roman" pitchFamily="18" charset="0"/>
                          <a:cs typeface="Times New Roman" pitchFamily="18" charset="0"/>
                        </a:rPr>
                        <a:t>Implied Equity</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dirty="0" smtClean="0">
                          <a:latin typeface="Times New Roman" pitchFamily="18" charset="0"/>
                          <a:cs typeface="Times New Roman" pitchFamily="18" charset="0"/>
                        </a:rPr>
                        <a:t>629</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bl>
          </a:graphicData>
        </a:graphic>
      </p:graphicFrame>
      <p:sp>
        <p:nvSpPr>
          <p:cNvPr id="6" name="TextBox 5"/>
          <p:cNvSpPr txBox="1"/>
          <p:nvPr/>
        </p:nvSpPr>
        <p:spPr>
          <a:xfrm>
            <a:off x="381000" y="6332379"/>
            <a:ext cx="8382000"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Source: Spin-Off Research</a:t>
            </a:r>
          </a:p>
        </p:txBody>
      </p:sp>
      <p:grpSp>
        <p:nvGrpSpPr>
          <p:cNvPr id="22" name="Group 21"/>
          <p:cNvGrpSpPr/>
          <p:nvPr/>
        </p:nvGrpSpPr>
        <p:grpSpPr>
          <a:xfrm>
            <a:off x="2362200" y="898524"/>
            <a:ext cx="3733800" cy="2657476"/>
            <a:chOff x="2133600" y="898524"/>
            <a:chExt cx="3733800" cy="2657476"/>
          </a:xfrm>
        </p:grpSpPr>
        <p:sp>
          <p:nvSpPr>
            <p:cNvPr id="10" name="Oval 9"/>
            <p:cNvSpPr/>
            <p:nvPr/>
          </p:nvSpPr>
          <p:spPr>
            <a:xfrm>
              <a:off x="2133600" y="1536700"/>
              <a:ext cx="1447800" cy="1447800"/>
            </a:xfrm>
            <a:prstGeom prst="ellipse">
              <a:avLst/>
            </a:prstGeom>
            <a:solidFill>
              <a:srgbClr val="2D36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403724" y="898524"/>
              <a:ext cx="1463676" cy="1463676"/>
            </a:xfrm>
            <a:prstGeom prst="ellipse">
              <a:avLst/>
            </a:prstGeom>
            <a:solidFill>
              <a:srgbClr val="6F90C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594224" y="2473324"/>
              <a:ext cx="1082676" cy="1082676"/>
            </a:xfrm>
            <a:prstGeom prst="ellipse">
              <a:avLst/>
            </a:prstGeom>
            <a:solidFill>
              <a:srgbClr val="6F90C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0" idx="6"/>
              <a:endCxn id="13" idx="2"/>
            </p:cNvCxnSpPr>
            <p:nvPr/>
          </p:nvCxnSpPr>
          <p:spPr>
            <a:xfrm flipV="1">
              <a:off x="3581400" y="1630362"/>
              <a:ext cx="822324" cy="630238"/>
            </a:xfrm>
            <a:prstGeom prst="straightConnector1">
              <a:avLst/>
            </a:prstGeom>
            <a:ln w="12700">
              <a:solidFill>
                <a:schemeClr val="bg1">
                  <a:lumMod val="6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6"/>
              <a:endCxn id="14" idx="2"/>
            </p:cNvCxnSpPr>
            <p:nvPr/>
          </p:nvCxnSpPr>
          <p:spPr>
            <a:xfrm>
              <a:off x="3581400" y="2260600"/>
              <a:ext cx="1012824" cy="754062"/>
            </a:xfrm>
            <a:prstGeom prst="straightConnector1">
              <a:avLst/>
            </a:prstGeom>
            <a:ln w="12700">
              <a:solidFill>
                <a:schemeClr val="bg1">
                  <a:lumMod val="6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141220" y="1981200"/>
              <a:ext cx="1402080" cy="738664"/>
            </a:xfrm>
            <a:prstGeom prst="rect">
              <a:avLst/>
            </a:prstGeom>
          </p:spPr>
          <p:txBody>
            <a:bodyPr wrap="square">
              <a:spAutoFit/>
            </a:bodyPr>
            <a:lstStyle/>
            <a:p>
              <a:pPr algn="ctr">
                <a:defRPr/>
              </a:pPr>
              <a:r>
                <a:rPr lang="en-US" sz="1200" b="1" dirty="0" smtClean="0">
                  <a:solidFill>
                    <a:schemeClr val="bg1"/>
                  </a:solidFill>
                  <a:latin typeface="Times New Roman" pitchFamily="18" charset="0"/>
                  <a:cs typeface="Times New Roman" pitchFamily="18" charset="0"/>
                </a:rPr>
                <a:t>UNTD (parent)</a:t>
              </a:r>
            </a:p>
            <a:p>
              <a:pPr algn="ctr">
                <a:defRPr/>
              </a:pPr>
              <a:r>
                <a:rPr lang="en-US" sz="1000" dirty="0" smtClean="0">
                  <a:solidFill>
                    <a:schemeClr val="bg1"/>
                  </a:solidFill>
                  <a:latin typeface="Times New Roman" pitchFamily="18" charset="0"/>
                  <a:cs typeface="Times New Roman" pitchFamily="18" charset="0"/>
                </a:rPr>
                <a:t>Market Cap $660 million </a:t>
              </a:r>
            </a:p>
            <a:p>
              <a:pPr algn="ctr">
                <a:defRPr/>
              </a:pPr>
              <a:r>
                <a:rPr lang="en-US" sz="1000" dirty="0" smtClean="0">
                  <a:solidFill>
                    <a:schemeClr val="bg1"/>
                  </a:solidFill>
                  <a:latin typeface="Times New Roman" pitchFamily="18" charset="0"/>
                  <a:cs typeface="Times New Roman" pitchFamily="18" charset="0"/>
                </a:rPr>
                <a:t>($7.13 per share)</a:t>
              </a:r>
              <a:endParaRPr lang="en-US" sz="1000" dirty="0">
                <a:solidFill>
                  <a:schemeClr val="bg1"/>
                </a:solidFill>
                <a:latin typeface="Times New Roman" pitchFamily="18" charset="0"/>
                <a:cs typeface="Times New Roman" pitchFamily="18" charset="0"/>
              </a:endParaRPr>
            </a:p>
          </p:txBody>
        </p:sp>
        <p:sp>
          <p:nvSpPr>
            <p:cNvPr id="20" name="Rectangle 19"/>
            <p:cNvSpPr/>
            <p:nvPr/>
          </p:nvSpPr>
          <p:spPr>
            <a:xfrm>
              <a:off x="4438650" y="1312605"/>
              <a:ext cx="1405890" cy="738664"/>
            </a:xfrm>
            <a:prstGeom prst="rect">
              <a:avLst/>
            </a:prstGeom>
          </p:spPr>
          <p:txBody>
            <a:bodyPr wrap="square">
              <a:spAutoFit/>
            </a:bodyPr>
            <a:lstStyle/>
            <a:p>
              <a:pPr algn="ctr">
                <a:defRPr/>
              </a:pPr>
              <a:r>
                <a:rPr lang="en-US" sz="1200" b="1" dirty="0" smtClean="0">
                  <a:solidFill>
                    <a:schemeClr val="bg1"/>
                  </a:solidFill>
                  <a:latin typeface="Times New Roman" pitchFamily="18" charset="0"/>
                  <a:cs typeface="Times New Roman" pitchFamily="18" charset="0"/>
                </a:rPr>
                <a:t>FTD</a:t>
              </a:r>
            </a:p>
            <a:p>
              <a:pPr algn="ctr">
                <a:defRPr/>
              </a:pPr>
              <a:r>
                <a:rPr lang="en-US" sz="1000" dirty="0" err="1" smtClean="0">
                  <a:solidFill>
                    <a:schemeClr val="bg1"/>
                  </a:solidFill>
                  <a:latin typeface="Times New Roman" pitchFamily="18" charset="0"/>
                  <a:cs typeface="Times New Roman" pitchFamily="18" charset="0"/>
                </a:rPr>
                <a:t>Esti</a:t>
              </a:r>
              <a:r>
                <a:rPr lang="en-US" sz="1000" dirty="0" smtClean="0">
                  <a:solidFill>
                    <a:schemeClr val="bg1"/>
                  </a:solidFill>
                  <a:latin typeface="Times New Roman" pitchFamily="18" charset="0"/>
                  <a:cs typeface="Times New Roman" pitchFamily="18" charset="0"/>
                </a:rPr>
                <a:t>. Equity Value $629 million </a:t>
              </a:r>
            </a:p>
            <a:p>
              <a:pPr algn="ctr">
                <a:defRPr/>
              </a:pPr>
              <a:r>
                <a:rPr lang="en-US" sz="1000" dirty="0" smtClean="0">
                  <a:solidFill>
                    <a:schemeClr val="bg1"/>
                  </a:solidFill>
                  <a:latin typeface="Times New Roman" pitchFamily="18" charset="0"/>
                  <a:cs typeface="Times New Roman" pitchFamily="18" charset="0"/>
                </a:rPr>
                <a:t>($6.80 per share)</a:t>
              </a:r>
            </a:p>
          </p:txBody>
        </p:sp>
        <p:sp>
          <p:nvSpPr>
            <p:cNvPr id="21" name="Rectangle 20"/>
            <p:cNvSpPr/>
            <p:nvPr/>
          </p:nvSpPr>
          <p:spPr>
            <a:xfrm>
              <a:off x="4480560" y="2590800"/>
              <a:ext cx="1303020" cy="738664"/>
            </a:xfrm>
            <a:prstGeom prst="rect">
              <a:avLst/>
            </a:prstGeom>
          </p:spPr>
          <p:txBody>
            <a:bodyPr wrap="square">
              <a:spAutoFit/>
            </a:bodyPr>
            <a:lstStyle/>
            <a:p>
              <a:pPr algn="ctr">
                <a:defRPr/>
              </a:pPr>
              <a:r>
                <a:rPr lang="en-US" sz="1200" b="1" dirty="0" smtClean="0">
                  <a:solidFill>
                    <a:schemeClr val="bg1"/>
                  </a:solidFill>
                  <a:latin typeface="Times New Roman" pitchFamily="18" charset="0"/>
                  <a:cs typeface="Times New Roman" pitchFamily="18" charset="0"/>
                </a:rPr>
                <a:t>UNTD Stub</a:t>
              </a:r>
            </a:p>
            <a:p>
              <a:pPr algn="ctr">
                <a:defRPr/>
              </a:pPr>
              <a:r>
                <a:rPr lang="en-US" sz="1000" dirty="0" err="1" smtClean="0">
                  <a:solidFill>
                    <a:schemeClr val="bg1"/>
                  </a:solidFill>
                  <a:latin typeface="Times New Roman" pitchFamily="18" charset="0"/>
                  <a:cs typeface="Times New Roman" pitchFamily="18" charset="0"/>
                </a:rPr>
                <a:t>Esti</a:t>
              </a:r>
              <a:r>
                <a:rPr lang="en-US" sz="1000" dirty="0" smtClean="0">
                  <a:solidFill>
                    <a:schemeClr val="bg1"/>
                  </a:solidFill>
                  <a:latin typeface="Times New Roman" pitchFamily="18" charset="0"/>
                  <a:cs typeface="Times New Roman" pitchFamily="18" charset="0"/>
                </a:rPr>
                <a:t>. Equity Value $164 million </a:t>
              </a:r>
            </a:p>
            <a:p>
              <a:pPr algn="ctr">
                <a:defRPr/>
              </a:pPr>
              <a:r>
                <a:rPr lang="en-US" sz="1000" dirty="0" smtClean="0">
                  <a:solidFill>
                    <a:schemeClr val="bg1"/>
                  </a:solidFill>
                  <a:latin typeface="Times New Roman" pitchFamily="18" charset="0"/>
                  <a:cs typeface="Times New Roman" pitchFamily="18" charset="0"/>
                </a:rPr>
                <a:t>($1.75 per share)</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125980" y="312420"/>
            <a:ext cx="6553200" cy="369332"/>
          </a:xfrm>
          <a:prstGeom prst="rect">
            <a:avLst/>
          </a:prstGeom>
        </p:spPr>
        <p:txBody>
          <a:bodyPr wrap="square">
            <a:spAutoFit/>
          </a:bodyPr>
          <a:lstStyle/>
          <a:p>
            <a:r>
              <a:rPr lang="en-US" b="1" dirty="0" smtClean="0">
                <a:solidFill>
                  <a:srgbClr val="2D3691"/>
                </a:solidFill>
                <a:latin typeface="Times New Roman" pitchFamily="18" charset="0"/>
                <a:cs typeface="Times New Roman" pitchFamily="18" charset="0"/>
              </a:rPr>
              <a:t>Valuation</a:t>
            </a:r>
            <a:endParaRPr lang="en-US" b="1" dirty="0">
              <a:solidFill>
                <a:srgbClr val="2D3691"/>
              </a:solidFill>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511174" y="2824490"/>
          <a:ext cx="8251825" cy="3017520"/>
        </p:xfrm>
        <a:graphic>
          <a:graphicData uri="http://schemas.openxmlformats.org/drawingml/2006/table">
            <a:tbl>
              <a:tblPr firstRow="1" bandRow="1">
                <a:tableStyleId>{5C22544A-7EE6-4342-B048-85BDC9FD1C3A}</a:tableStyleId>
              </a:tblPr>
              <a:tblGrid>
                <a:gridCol w="1650365"/>
                <a:gridCol w="1650365"/>
                <a:gridCol w="1650365"/>
                <a:gridCol w="1650365"/>
                <a:gridCol w="1650365"/>
              </a:tblGrid>
              <a:tr h="182880">
                <a:tc>
                  <a:txBody>
                    <a:bodyPr/>
                    <a:lstStyle/>
                    <a:p>
                      <a:r>
                        <a:rPr lang="en-US" sz="1200" dirty="0" smtClean="0">
                          <a:solidFill>
                            <a:schemeClr val="tx1"/>
                          </a:solidFill>
                          <a:latin typeface="Times New Roman" pitchFamily="18" charset="0"/>
                          <a:cs typeface="Times New Roman" pitchFamily="18" charset="0"/>
                        </a:rPr>
                        <a:t>$ million</a:t>
                      </a:r>
                    </a:p>
                  </a:txBody>
                  <a:tcPr anchor="ctr">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r"/>
                      <a:r>
                        <a:rPr lang="en-US" sz="1200" dirty="0" smtClean="0">
                          <a:solidFill>
                            <a:schemeClr val="tx1"/>
                          </a:solidFill>
                          <a:latin typeface="Times New Roman" pitchFamily="18" charset="0"/>
                          <a:cs typeface="Times New Roman" pitchFamily="18" charset="0"/>
                        </a:rPr>
                        <a:t>Method</a:t>
                      </a:r>
                    </a:p>
                  </a:txBody>
                  <a:tcPr anchor="ctr">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r"/>
                      <a:r>
                        <a:rPr lang="en-US" sz="1200" dirty="0" smtClean="0">
                          <a:solidFill>
                            <a:schemeClr val="tx1"/>
                          </a:solidFill>
                          <a:latin typeface="Times New Roman" pitchFamily="18" charset="0"/>
                          <a:cs typeface="Times New Roman" pitchFamily="18" charset="0"/>
                        </a:rPr>
                        <a:t>Metric</a:t>
                      </a:r>
                    </a:p>
                  </a:txBody>
                  <a:tcPr anchor="ctr">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r"/>
                      <a:r>
                        <a:rPr lang="en-US" sz="1200" dirty="0" smtClean="0">
                          <a:solidFill>
                            <a:schemeClr val="tx1"/>
                          </a:solidFill>
                          <a:latin typeface="Times New Roman" pitchFamily="18" charset="0"/>
                          <a:cs typeface="Times New Roman" pitchFamily="18" charset="0"/>
                        </a:rPr>
                        <a:t>Multiple</a:t>
                      </a:r>
                    </a:p>
                  </a:txBody>
                  <a:tcPr anchor="ctr">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r"/>
                      <a:r>
                        <a:rPr lang="en-US" sz="1200" dirty="0" smtClean="0">
                          <a:solidFill>
                            <a:schemeClr val="tx1"/>
                          </a:solidFill>
                          <a:latin typeface="Times New Roman" pitchFamily="18" charset="0"/>
                          <a:cs typeface="Times New Roman" pitchFamily="18" charset="0"/>
                        </a:rPr>
                        <a:t>Target EV</a:t>
                      </a:r>
                    </a:p>
                  </a:txBody>
                  <a:tcPr anchor="ctr">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Content &amp; Media </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r"/>
                      <a:r>
                        <a:rPr lang="en-US" sz="1200" dirty="0" smtClean="0">
                          <a:latin typeface="Times New Roman" pitchFamily="18" charset="0"/>
                          <a:cs typeface="Times New Roman" pitchFamily="18" charset="0"/>
                        </a:rPr>
                        <a:t>EV/EBITDA</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r"/>
                      <a:r>
                        <a:rPr lang="en-US" sz="1200" dirty="0" smtClean="0">
                          <a:latin typeface="Times New Roman" pitchFamily="18" charset="0"/>
                          <a:cs typeface="Times New Roman" pitchFamily="18" charset="0"/>
                        </a:rPr>
                        <a:t>24</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r"/>
                      <a:r>
                        <a:rPr lang="en-US" sz="1200" dirty="0" smtClean="0">
                          <a:latin typeface="Times New Roman" pitchFamily="18" charset="0"/>
                          <a:cs typeface="Times New Roman" pitchFamily="18" charset="0"/>
                        </a:rPr>
                        <a:t>5.0</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122</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Communications </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EV/EBITDA</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26</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4.0</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103</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Corporate</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EV/EBITDA</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(21)</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6.0</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(126)</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Enterprise Value</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99</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Times New Roman" pitchFamily="18" charset="0"/>
                          <a:cs typeface="Times New Roman" pitchFamily="18" charset="0"/>
                        </a:rPr>
                        <a:t>Add: Net Cash</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smtClean="0">
                          <a:latin typeface="Times New Roman" pitchFamily="18" charset="0"/>
                          <a:cs typeface="Times New Roman" pitchFamily="18" charset="0"/>
                        </a:rPr>
                        <a:t>65</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Times New Roman" pitchFamily="18" charset="0"/>
                          <a:cs typeface="Times New Roman" pitchFamily="18" charset="0"/>
                        </a:rPr>
                        <a:t>Equity Value</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smtClean="0">
                          <a:latin typeface="Times New Roman" pitchFamily="18" charset="0"/>
                          <a:cs typeface="Times New Roman" pitchFamily="18" charset="0"/>
                        </a:rPr>
                        <a:t>164</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Times New Roman" pitchFamily="18" charset="0"/>
                          <a:cs typeface="Times New Roman" pitchFamily="18" charset="0"/>
                        </a:rPr>
                        <a:t>FTD Equity Value</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smtClean="0">
                          <a:latin typeface="Times New Roman" pitchFamily="18" charset="0"/>
                          <a:cs typeface="Times New Roman" pitchFamily="18" charset="0"/>
                        </a:rPr>
                        <a:t>629</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Times New Roman" pitchFamily="18" charset="0"/>
                          <a:cs typeface="Times New Roman" pitchFamily="18" charset="0"/>
                        </a:rPr>
                        <a:t>Total Equity Value</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1"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1"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dirty="0" smtClean="0">
                          <a:latin typeface="Times New Roman" pitchFamily="18" charset="0"/>
                          <a:cs typeface="Times New Roman" pitchFamily="18" charset="0"/>
                        </a:rPr>
                        <a:t>793</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Times New Roman" pitchFamily="18" charset="0"/>
                          <a:cs typeface="Times New Roman" pitchFamily="18" charset="0"/>
                        </a:rPr>
                        <a:t>Shares (million)</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smtClean="0">
                          <a:latin typeface="Times New Roman" pitchFamily="18" charset="0"/>
                          <a:cs typeface="Times New Roman" pitchFamily="18" charset="0"/>
                        </a:rPr>
                        <a:t>93</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Times New Roman" pitchFamily="18" charset="0"/>
                          <a:cs typeface="Times New Roman" pitchFamily="18" charset="0"/>
                        </a:rPr>
                        <a:t>Target Price ($)</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1"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1"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dirty="0" smtClean="0">
                          <a:latin typeface="Times New Roman" pitchFamily="18" charset="0"/>
                          <a:cs typeface="Times New Roman" pitchFamily="18" charset="0"/>
                        </a:rPr>
                        <a:t>8.50</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bl>
          </a:graphicData>
        </a:graphic>
      </p:graphicFrame>
      <p:sp>
        <p:nvSpPr>
          <p:cNvPr id="6" name="TextBox 5"/>
          <p:cNvSpPr txBox="1"/>
          <p:nvPr/>
        </p:nvSpPr>
        <p:spPr>
          <a:xfrm>
            <a:off x="381000" y="5910590"/>
            <a:ext cx="8382000"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Source: Spin-Off Research</a:t>
            </a:r>
          </a:p>
        </p:txBody>
      </p:sp>
      <p:sp>
        <p:nvSpPr>
          <p:cNvPr id="9" name="Content Placeholder 2"/>
          <p:cNvSpPr>
            <a:spLocks noGrp="1"/>
          </p:cNvSpPr>
          <p:nvPr>
            <p:ph idx="1"/>
          </p:nvPr>
        </p:nvSpPr>
        <p:spPr>
          <a:xfrm>
            <a:off x="381000" y="1066800"/>
            <a:ext cx="8382000" cy="914400"/>
          </a:xfrm>
        </p:spPr>
        <p:txBody>
          <a:bodyPr>
            <a:noAutofit/>
          </a:bodyPr>
          <a:lstStyle/>
          <a:p>
            <a:pPr marL="274320" indent="-274320" algn="just">
              <a:spcBef>
                <a:spcPts val="0"/>
              </a:spcBef>
              <a:spcAft>
                <a:spcPts val="400"/>
              </a:spcAft>
              <a:buClr>
                <a:srgbClr val="2D3691"/>
              </a:buClr>
              <a:buNone/>
            </a:pPr>
            <a:r>
              <a:rPr lang="en-US" sz="1400" b="1" dirty="0" smtClean="0">
                <a:latin typeface="Times New Roman" pitchFamily="18" charset="0"/>
                <a:cs typeface="Times New Roman" pitchFamily="18" charset="0"/>
              </a:rPr>
              <a:t>2)	UNTD (consolidated)</a:t>
            </a:r>
          </a:p>
          <a:p>
            <a:pPr marL="228600" indent="-274320" algn="just">
              <a:spcBef>
                <a:spcPts val="0"/>
              </a:spcBef>
              <a:spcAft>
                <a:spcPts val="300"/>
              </a:spcAft>
              <a:buClr>
                <a:srgbClr val="2D3691"/>
              </a:buClr>
              <a:buNone/>
            </a:pPr>
            <a:r>
              <a:rPr lang="en-US" sz="1400" dirty="0" smtClean="0">
                <a:latin typeface="Times New Roman" pitchFamily="18" charset="0"/>
                <a:cs typeface="Times New Roman" pitchFamily="18" charset="0"/>
              </a:rPr>
              <a:t>We value UNTD on a sum of the parts basis. Following are our key assumptions:</a:t>
            </a:r>
          </a:p>
          <a:p>
            <a:pPr marL="548640" algn="just">
              <a:spcBef>
                <a:spcPts val="0"/>
              </a:spcBef>
              <a:spcAft>
                <a:spcPts val="400"/>
              </a:spcAft>
              <a:buClr>
                <a:schemeClr val="tx1"/>
              </a:buClr>
              <a:buFont typeface="+mj-lt"/>
              <a:buAutoNum type="arabicParenR"/>
            </a:pPr>
            <a:r>
              <a:rPr lang="en-US" sz="1400" dirty="0" smtClean="0">
                <a:latin typeface="Times New Roman" pitchFamily="18" charset="0"/>
                <a:cs typeface="Times New Roman" pitchFamily="18" charset="0"/>
              </a:rPr>
              <a:t>Content &amp; Media segment is valued at 5.0x FY14 EBITDA, significantly lower than peers following lower growth profile</a:t>
            </a:r>
          </a:p>
          <a:p>
            <a:pPr marL="548640" algn="just">
              <a:spcBef>
                <a:spcPts val="0"/>
              </a:spcBef>
              <a:spcAft>
                <a:spcPts val="400"/>
              </a:spcAft>
              <a:buClr>
                <a:schemeClr val="tx1"/>
              </a:buClr>
              <a:buFont typeface="+mj-lt"/>
              <a:buAutoNum type="arabicParenR"/>
            </a:pPr>
            <a:r>
              <a:rPr lang="en-US" sz="1400" dirty="0" smtClean="0">
                <a:latin typeface="Times New Roman" pitchFamily="18" charset="0"/>
                <a:cs typeface="Times New Roman" pitchFamily="18" charset="0"/>
              </a:rPr>
              <a:t>Communications segment is valued at 4.0x FY14 EBITDA, lower than peer group median</a:t>
            </a:r>
          </a:p>
          <a:p>
            <a:pPr marL="548640" algn="just">
              <a:spcBef>
                <a:spcPts val="0"/>
              </a:spcBef>
              <a:spcAft>
                <a:spcPts val="400"/>
              </a:spcAft>
              <a:buClr>
                <a:schemeClr val="tx1"/>
              </a:buClr>
              <a:buFont typeface="+mj-lt"/>
              <a:buAutoNum type="arabicParenR"/>
            </a:pPr>
            <a:r>
              <a:rPr lang="en-US" sz="1400" dirty="0" smtClean="0">
                <a:latin typeface="Times New Roman" pitchFamily="18" charset="0"/>
                <a:cs typeface="Times New Roman" pitchFamily="18" charset="0"/>
              </a:rPr>
              <a:t>FTD Companies valued as above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5980" y="312420"/>
            <a:ext cx="6553200" cy="369332"/>
          </a:xfrm>
          <a:prstGeom prst="rect">
            <a:avLst/>
          </a:prstGeom>
        </p:spPr>
        <p:txBody>
          <a:bodyPr wrap="square">
            <a:spAutoFit/>
          </a:bodyPr>
          <a:lstStyle/>
          <a:p>
            <a:r>
              <a:rPr lang="en-US" b="1" dirty="0" smtClean="0">
                <a:solidFill>
                  <a:srgbClr val="2D3691"/>
                </a:solidFill>
                <a:latin typeface="Times New Roman" pitchFamily="18" charset="0"/>
                <a:cs typeface="Times New Roman" pitchFamily="18" charset="0"/>
              </a:rPr>
              <a:t>Peer Review</a:t>
            </a:r>
            <a:endParaRPr lang="en-US" b="1" dirty="0">
              <a:solidFill>
                <a:srgbClr val="2D3691"/>
              </a:solidFill>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511174" y="1066800"/>
          <a:ext cx="8251825" cy="2849880"/>
        </p:xfrm>
        <a:graphic>
          <a:graphicData uri="http://schemas.openxmlformats.org/drawingml/2006/table">
            <a:tbl>
              <a:tblPr firstRow="1" bandRow="1">
                <a:tableStyleId>{5C22544A-7EE6-4342-B048-85BDC9FD1C3A}</a:tableStyleId>
              </a:tblPr>
              <a:tblGrid>
                <a:gridCol w="2025448"/>
                <a:gridCol w="1650365"/>
                <a:gridCol w="1650365"/>
                <a:gridCol w="1275282"/>
                <a:gridCol w="150033"/>
                <a:gridCol w="1500332"/>
              </a:tblGrid>
              <a:tr h="182880">
                <a:tc>
                  <a:txBody>
                    <a:bodyPr/>
                    <a:lstStyle/>
                    <a:p>
                      <a:r>
                        <a:rPr lang="en-US" sz="1100" dirty="0" smtClean="0">
                          <a:solidFill>
                            <a:schemeClr val="tx1"/>
                          </a:solidFill>
                          <a:latin typeface="Times New Roman" pitchFamily="18" charset="0"/>
                          <a:cs typeface="Times New Roman" pitchFamily="18" charset="0"/>
                        </a:rPr>
                        <a:t>Content &amp; Media</a:t>
                      </a:r>
                    </a:p>
                  </a:txBody>
                  <a:tcPr anchor="ctr">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100" dirty="0" smtClean="0">
                        <a:solidFill>
                          <a:schemeClr val="tx1"/>
                        </a:solidFill>
                        <a:latin typeface="Times New Roman" pitchFamily="18" charset="0"/>
                        <a:cs typeface="Times New Roman" pitchFamily="18" charset="0"/>
                      </a:endParaRPr>
                    </a:p>
                  </a:txBody>
                  <a:tcPr anchor="ctr">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100" dirty="0" smtClean="0">
                        <a:solidFill>
                          <a:schemeClr val="tx1"/>
                        </a:solidFill>
                        <a:latin typeface="Times New Roman" pitchFamily="18" charset="0"/>
                        <a:cs typeface="Times New Roman" pitchFamily="18" charset="0"/>
                      </a:endParaRPr>
                    </a:p>
                  </a:txBody>
                  <a:tcPr anchor="ctr">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100" dirty="0" smtClean="0">
                        <a:solidFill>
                          <a:schemeClr val="tx1"/>
                        </a:solidFill>
                        <a:latin typeface="Times New Roman" pitchFamily="18" charset="0"/>
                        <a:cs typeface="Times New Roman" pitchFamily="18" charset="0"/>
                      </a:endParaRPr>
                    </a:p>
                  </a:txBody>
                  <a:tcPr anchor="ctr">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a:endParaRPr lang="en-US" sz="1100" dirty="0" smtClean="0">
                        <a:solidFill>
                          <a:schemeClr val="tx1"/>
                        </a:solidFill>
                        <a:latin typeface="Times New Roman" pitchFamily="18" charset="0"/>
                        <a:cs typeface="Times New Roman" pitchFamily="18" charset="0"/>
                      </a:endParaRPr>
                    </a:p>
                  </a:txBody>
                  <a:tcPr anchor="ctr">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182880">
                <a:tc>
                  <a:txBody>
                    <a:bodyPr/>
                    <a:lstStyle/>
                    <a:p>
                      <a:endParaRPr lang="en-US" sz="1100" b="1" dirty="0" smtClean="0">
                        <a:solidFill>
                          <a:schemeClr val="tx1"/>
                        </a:solidFill>
                        <a:latin typeface="Times New Roman" pitchFamily="18" charset="0"/>
                        <a:cs typeface="Times New Roman" pitchFamily="18" charset="0"/>
                      </a:endParaRPr>
                    </a:p>
                  </a:txBody>
                  <a:tcPr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r"/>
                      <a:endParaRPr lang="en-US" sz="1100" b="1" dirty="0" smtClean="0">
                        <a:solidFill>
                          <a:schemeClr val="tx1"/>
                        </a:solidFill>
                        <a:latin typeface="Times New Roman" pitchFamily="18" charset="0"/>
                        <a:cs typeface="Times New Roman" pitchFamily="18" charset="0"/>
                      </a:endParaRPr>
                    </a:p>
                  </a:txBody>
                  <a:tcPr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r"/>
                      <a:endParaRPr lang="en-US" sz="1100" b="1" dirty="0" smtClean="0">
                        <a:solidFill>
                          <a:schemeClr val="tx1"/>
                        </a:solidFill>
                        <a:latin typeface="Times New Roman" pitchFamily="18" charset="0"/>
                        <a:cs typeface="Times New Roman" pitchFamily="18" charset="0"/>
                      </a:endParaRPr>
                    </a:p>
                  </a:txBody>
                  <a:tcPr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gridSpan="3">
                  <a:txBody>
                    <a:bodyPr/>
                    <a:lstStyle/>
                    <a:p>
                      <a:pPr algn="ctr"/>
                      <a:r>
                        <a:rPr lang="en-US" sz="1100" b="1" dirty="0" smtClean="0">
                          <a:solidFill>
                            <a:schemeClr val="tx1"/>
                          </a:solidFill>
                          <a:latin typeface="Times New Roman" pitchFamily="18" charset="0"/>
                          <a:cs typeface="Times New Roman" pitchFamily="18" charset="0"/>
                        </a:rPr>
                        <a:t>                      EV/EBITDA</a:t>
                      </a:r>
                    </a:p>
                  </a:txBody>
                  <a:tcPr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pPr algn="r"/>
                      <a:endParaRPr lang="en-US" sz="1200" dirty="0" smtClean="0">
                        <a:solidFill>
                          <a:schemeClr val="tx1"/>
                        </a:solidFill>
                        <a:latin typeface="Times New Roman" pitchFamily="18" charset="0"/>
                        <a:cs typeface="Times New Roman" pitchFamily="18" charset="0"/>
                      </a:endParaRPr>
                    </a:p>
                  </a:txBody>
                  <a:tcPr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lang="en-US"/>
                    </a:p>
                  </a:txBody>
                  <a:tcPr/>
                </a:tc>
              </a:tr>
              <a:tr h="182880">
                <a:tc>
                  <a:txBody>
                    <a:bodyPr/>
                    <a:lstStyle/>
                    <a:p>
                      <a:r>
                        <a:rPr lang="en-US" sz="1100" b="1" dirty="0" smtClean="0">
                          <a:solidFill>
                            <a:schemeClr val="tx1"/>
                          </a:solidFill>
                          <a:latin typeface="Times New Roman" pitchFamily="18" charset="0"/>
                          <a:cs typeface="Times New Roman" pitchFamily="18" charset="0"/>
                        </a:rPr>
                        <a:t>Company</a:t>
                      </a:r>
                    </a:p>
                  </a:txBody>
                  <a:tcPr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Times New Roman" pitchFamily="18" charset="0"/>
                          <a:cs typeface="Times New Roman" pitchFamily="18" charset="0"/>
                        </a:rPr>
                        <a:t>Ticker</a:t>
                      </a:r>
                    </a:p>
                  </a:txBody>
                  <a:tcPr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1" dirty="0" err="1" smtClean="0">
                          <a:solidFill>
                            <a:schemeClr val="tx1"/>
                          </a:solidFill>
                          <a:latin typeface="Times New Roman" pitchFamily="18" charset="0"/>
                          <a:cs typeface="Times New Roman" pitchFamily="18" charset="0"/>
                        </a:rPr>
                        <a:t>Mkt</a:t>
                      </a:r>
                      <a:r>
                        <a:rPr lang="en-US" sz="1100" b="1" dirty="0" smtClean="0">
                          <a:solidFill>
                            <a:schemeClr val="tx1"/>
                          </a:solidFill>
                          <a:latin typeface="Times New Roman" pitchFamily="18" charset="0"/>
                          <a:cs typeface="Times New Roman" pitchFamily="18" charset="0"/>
                        </a:rPr>
                        <a:t> Cap ($ million)</a:t>
                      </a:r>
                    </a:p>
                  </a:txBody>
                  <a:tcPr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Times New Roman" pitchFamily="18" charset="0"/>
                          <a:cs typeface="Times New Roman" pitchFamily="18" charset="0"/>
                        </a:rPr>
                        <a:t>FY13</a:t>
                      </a:r>
                    </a:p>
                  </a:txBody>
                  <a:tcPr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Times New Roman" pitchFamily="18" charset="0"/>
                        <a:cs typeface="Times New Roman" pitchFamily="18" charset="0"/>
                      </a:endParaRPr>
                    </a:p>
                  </a:txBody>
                  <a:tcPr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Times New Roman" pitchFamily="18" charset="0"/>
                          <a:cs typeface="Times New Roman" pitchFamily="18" charset="0"/>
                        </a:rPr>
                        <a:t>FY14</a:t>
                      </a:r>
                    </a:p>
                  </a:txBody>
                  <a:tcPr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err="1" smtClean="0">
                          <a:latin typeface="Times New Roman" pitchFamily="18" charset="0"/>
                          <a:cs typeface="Times New Roman" pitchFamily="18" charset="0"/>
                        </a:rPr>
                        <a:t>Facebook</a:t>
                      </a:r>
                      <a:endParaRPr lang="en-US" sz="110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FB</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 61,989 </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15.6</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12.2</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LinkedIn</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LNKD</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 20,341 </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53.5</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36.1</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err="1" smtClean="0">
                          <a:latin typeface="Times New Roman" pitchFamily="18" charset="0"/>
                          <a:cs typeface="Times New Roman" pitchFamily="18" charset="0"/>
                        </a:rPr>
                        <a:t>Groupon</a:t>
                      </a:r>
                      <a:endParaRPr lang="en-US" sz="110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GRPN</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 4,701 </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11.8</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9.8</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AOL</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AOL</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 2,887 </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5.9</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5.5</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err="1" smtClean="0">
                          <a:latin typeface="Times New Roman" pitchFamily="18" charset="0"/>
                          <a:cs typeface="Times New Roman" pitchFamily="18" charset="0"/>
                        </a:rPr>
                        <a:t>Zynga</a:t>
                      </a:r>
                      <a:endParaRPr lang="en-US" sz="1100" b="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0" dirty="0" smtClean="0">
                          <a:latin typeface="Times New Roman" pitchFamily="18" charset="0"/>
                          <a:cs typeface="Times New Roman" pitchFamily="18" charset="0"/>
                        </a:rPr>
                        <a:t>ZNGA</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0" dirty="0" smtClean="0">
                          <a:latin typeface="Times New Roman" pitchFamily="18" charset="0"/>
                          <a:cs typeface="Times New Roman" pitchFamily="18" charset="0"/>
                        </a:rPr>
                        <a:t> 2,739 </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0" dirty="0" smtClean="0">
                          <a:latin typeface="Times New Roman" pitchFamily="18" charset="0"/>
                          <a:cs typeface="Times New Roman" pitchFamily="18" charset="0"/>
                        </a:rPr>
                        <a:t>18.0</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0" dirty="0" smtClean="0">
                          <a:latin typeface="Times New Roman" pitchFamily="18" charset="0"/>
                          <a:cs typeface="Times New Roman" pitchFamily="18" charset="0"/>
                        </a:rPr>
                        <a:t>10.3</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latin typeface="Times New Roman" pitchFamily="18" charset="0"/>
                          <a:cs typeface="Times New Roman" pitchFamily="18" charset="0"/>
                        </a:rPr>
                        <a:t>Yelp</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0" dirty="0" smtClean="0">
                          <a:latin typeface="Times New Roman" pitchFamily="18" charset="0"/>
                          <a:cs typeface="Times New Roman" pitchFamily="18" charset="0"/>
                        </a:rPr>
                        <a:t>YELP</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0" dirty="0" smtClean="0">
                          <a:latin typeface="Times New Roman" pitchFamily="18" charset="0"/>
                          <a:cs typeface="Times New Roman" pitchFamily="18" charset="0"/>
                        </a:rPr>
                        <a:t> 2,031 </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0" dirty="0" smtClean="0">
                          <a:latin typeface="Times New Roman" pitchFamily="18" charset="0"/>
                          <a:cs typeface="Times New Roman" pitchFamily="18" charset="0"/>
                        </a:rPr>
                        <a:t>85.2</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0" dirty="0" smtClean="0">
                          <a:latin typeface="Times New Roman" pitchFamily="18" charset="0"/>
                          <a:cs typeface="Times New Roman" pitchFamily="18" charset="0"/>
                        </a:rPr>
                        <a:t>39.3</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err="1" smtClean="0">
                          <a:latin typeface="Times New Roman" pitchFamily="18" charset="0"/>
                          <a:cs typeface="Times New Roman" pitchFamily="18" charset="0"/>
                        </a:rPr>
                        <a:t>Valueclick</a:t>
                      </a:r>
                      <a:endParaRPr lang="en-US" sz="1100" b="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0" dirty="0" smtClean="0">
                          <a:latin typeface="Times New Roman" pitchFamily="18" charset="0"/>
                          <a:cs typeface="Times New Roman" pitchFamily="18" charset="0"/>
                        </a:rPr>
                        <a:t>VCLK</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0" dirty="0" smtClean="0">
                          <a:latin typeface="Times New Roman" pitchFamily="18" charset="0"/>
                          <a:cs typeface="Times New Roman" pitchFamily="18" charset="0"/>
                        </a:rPr>
                        <a:t> 2,007 </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0" dirty="0" smtClean="0">
                          <a:latin typeface="Times New Roman" pitchFamily="18" charset="0"/>
                          <a:cs typeface="Times New Roman" pitchFamily="18" charset="0"/>
                        </a:rPr>
                        <a:t>7.8</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0" dirty="0" smtClean="0">
                          <a:latin typeface="Times New Roman" pitchFamily="18" charset="0"/>
                          <a:cs typeface="Times New Roman" pitchFamily="18" charset="0"/>
                        </a:rPr>
                        <a:t>6.9</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Times New Roman" pitchFamily="18" charset="0"/>
                          <a:cs typeface="Times New Roman" pitchFamily="18" charset="0"/>
                        </a:rPr>
                        <a:t>Median</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100" b="1"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100" b="1"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1" dirty="0" smtClean="0">
                          <a:latin typeface="Times New Roman" pitchFamily="18" charset="0"/>
                          <a:cs typeface="Times New Roman" pitchFamily="18" charset="0"/>
                        </a:rPr>
                        <a:t>15.6</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1"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1" dirty="0" smtClean="0">
                          <a:latin typeface="Times New Roman" pitchFamily="18" charset="0"/>
                          <a:cs typeface="Times New Roman" pitchFamily="18" charset="0"/>
                        </a:rPr>
                        <a:t>10.3</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bl>
          </a:graphicData>
        </a:graphic>
      </p:graphicFrame>
      <p:sp>
        <p:nvSpPr>
          <p:cNvPr id="9" name="TextBox 8"/>
          <p:cNvSpPr txBox="1"/>
          <p:nvPr/>
        </p:nvSpPr>
        <p:spPr>
          <a:xfrm>
            <a:off x="381000" y="6350000"/>
            <a:ext cx="8382000"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Source: Bloomberg</a:t>
            </a:r>
          </a:p>
        </p:txBody>
      </p:sp>
      <p:graphicFrame>
        <p:nvGraphicFramePr>
          <p:cNvPr id="10" name="Table 9"/>
          <p:cNvGraphicFramePr>
            <a:graphicFrameLocks noGrp="1"/>
          </p:cNvGraphicFramePr>
          <p:nvPr/>
        </p:nvGraphicFramePr>
        <p:xfrm>
          <a:off x="511174" y="4038600"/>
          <a:ext cx="8251825" cy="2331720"/>
        </p:xfrm>
        <a:graphic>
          <a:graphicData uri="http://schemas.openxmlformats.org/drawingml/2006/table">
            <a:tbl>
              <a:tblPr firstRow="1" bandRow="1">
                <a:tableStyleId>{5C22544A-7EE6-4342-B048-85BDC9FD1C3A}</a:tableStyleId>
              </a:tblPr>
              <a:tblGrid>
                <a:gridCol w="2025448"/>
                <a:gridCol w="1650365"/>
                <a:gridCol w="1650365"/>
                <a:gridCol w="1275282"/>
                <a:gridCol w="150033"/>
                <a:gridCol w="1500332"/>
              </a:tblGrid>
              <a:tr h="182880">
                <a:tc>
                  <a:txBody>
                    <a:bodyPr/>
                    <a:lstStyle/>
                    <a:p>
                      <a:r>
                        <a:rPr lang="en-US" sz="1100" dirty="0" smtClean="0">
                          <a:solidFill>
                            <a:schemeClr val="tx1"/>
                          </a:solidFill>
                          <a:latin typeface="Times New Roman" pitchFamily="18" charset="0"/>
                          <a:cs typeface="Times New Roman" pitchFamily="18" charset="0"/>
                        </a:rPr>
                        <a:t>Internet</a:t>
                      </a:r>
                    </a:p>
                  </a:txBody>
                  <a:tcPr anchor="ctr">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100" dirty="0" smtClean="0">
                        <a:solidFill>
                          <a:schemeClr val="tx1"/>
                        </a:solidFill>
                        <a:latin typeface="Times New Roman" pitchFamily="18" charset="0"/>
                        <a:cs typeface="Times New Roman" pitchFamily="18" charset="0"/>
                      </a:endParaRPr>
                    </a:p>
                  </a:txBody>
                  <a:tcPr anchor="ctr">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100" dirty="0" smtClean="0">
                        <a:solidFill>
                          <a:schemeClr val="tx1"/>
                        </a:solidFill>
                        <a:latin typeface="Times New Roman" pitchFamily="18" charset="0"/>
                        <a:cs typeface="Times New Roman" pitchFamily="18" charset="0"/>
                      </a:endParaRPr>
                    </a:p>
                  </a:txBody>
                  <a:tcPr anchor="ctr">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100" dirty="0" smtClean="0">
                        <a:solidFill>
                          <a:schemeClr val="tx1"/>
                        </a:solidFill>
                        <a:latin typeface="Times New Roman" pitchFamily="18" charset="0"/>
                        <a:cs typeface="Times New Roman" pitchFamily="18" charset="0"/>
                      </a:endParaRPr>
                    </a:p>
                  </a:txBody>
                  <a:tcPr anchor="ctr">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a:endParaRPr lang="en-US" sz="1100" dirty="0" smtClean="0">
                        <a:solidFill>
                          <a:schemeClr val="tx1"/>
                        </a:solidFill>
                        <a:latin typeface="Times New Roman" pitchFamily="18" charset="0"/>
                        <a:cs typeface="Times New Roman" pitchFamily="18" charset="0"/>
                      </a:endParaRPr>
                    </a:p>
                  </a:txBody>
                  <a:tcPr anchor="ctr">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182880">
                <a:tc>
                  <a:txBody>
                    <a:bodyPr/>
                    <a:lstStyle/>
                    <a:p>
                      <a:endParaRPr lang="en-US" sz="1100" b="1" dirty="0" smtClean="0">
                        <a:solidFill>
                          <a:schemeClr val="tx1"/>
                        </a:solidFill>
                        <a:latin typeface="Times New Roman" pitchFamily="18" charset="0"/>
                        <a:cs typeface="Times New Roman" pitchFamily="18" charset="0"/>
                      </a:endParaRPr>
                    </a:p>
                  </a:txBody>
                  <a:tcPr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r"/>
                      <a:endParaRPr lang="en-US" sz="1100" b="1" dirty="0" smtClean="0">
                        <a:solidFill>
                          <a:schemeClr val="tx1"/>
                        </a:solidFill>
                        <a:latin typeface="Times New Roman" pitchFamily="18" charset="0"/>
                        <a:cs typeface="Times New Roman" pitchFamily="18" charset="0"/>
                      </a:endParaRPr>
                    </a:p>
                  </a:txBody>
                  <a:tcPr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r"/>
                      <a:endParaRPr lang="en-US" sz="1100" b="1" dirty="0" smtClean="0">
                        <a:solidFill>
                          <a:schemeClr val="tx1"/>
                        </a:solidFill>
                        <a:latin typeface="Times New Roman" pitchFamily="18" charset="0"/>
                        <a:cs typeface="Times New Roman" pitchFamily="18" charset="0"/>
                      </a:endParaRPr>
                    </a:p>
                  </a:txBody>
                  <a:tcPr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gridSpan="3">
                  <a:txBody>
                    <a:bodyPr/>
                    <a:lstStyle/>
                    <a:p>
                      <a:pPr algn="ctr"/>
                      <a:r>
                        <a:rPr lang="en-US" sz="1100" b="1" dirty="0" smtClean="0">
                          <a:solidFill>
                            <a:schemeClr val="tx1"/>
                          </a:solidFill>
                          <a:latin typeface="Times New Roman" pitchFamily="18" charset="0"/>
                          <a:cs typeface="Times New Roman" pitchFamily="18" charset="0"/>
                        </a:rPr>
                        <a:t>                      EV/EBITDA</a:t>
                      </a:r>
                    </a:p>
                  </a:txBody>
                  <a:tcPr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pPr algn="r"/>
                      <a:endParaRPr lang="en-US" sz="1200" dirty="0" smtClean="0">
                        <a:solidFill>
                          <a:schemeClr val="tx1"/>
                        </a:solidFill>
                        <a:latin typeface="Times New Roman" pitchFamily="18" charset="0"/>
                        <a:cs typeface="Times New Roman" pitchFamily="18" charset="0"/>
                      </a:endParaRPr>
                    </a:p>
                  </a:txBody>
                  <a:tcPr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lang="en-US"/>
                    </a:p>
                  </a:txBody>
                  <a:tcPr/>
                </a:tc>
              </a:tr>
              <a:tr h="182880">
                <a:tc>
                  <a:txBody>
                    <a:bodyPr/>
                    <a:lstStyle/>
                    <a:p>
                      <a:r>
                        <a:rPr lang="en-US" sz="1100" b="1" dirty="0" smtClean="0">
                          <a:solidFill>
                            <a:schemeClr val="tx1"/>
                          </a:solidFill>
                          <a:latin typeface="Times New Roman" pitchFamily="18" charset="0"/>
                          <a:cs typeface="Times New Roman" pitchFamily="18" charset="0"/>
                        </a:rPr>
                        <a:t>Company</a:t>
                      </a:r>
                    </a:p>
                  </a:txBody>
                  <a:tcPr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Times New Roman" pitchFamily="18" charset="0"/>
                          <a:cs typeface="Times New Roman" pitchFamily="18" charset="0"/>
                        </a:rPr>
                        <a:t>Ticker</a:t>
                      </a:r>
                    </a:p>
                  </a:txBody>
                  <a:tcPr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1" dirty="0" err="1" smtClean="0">
                          <a:solidFill>
                            <a:schemeClr val="tx1"/>
                          </a:solidFill>
                          <a:latin typeface="Times New Roman" pitchFamily="18" charset="0"/>
                          <a:cs typeface="Times New Roman" pitchFamily="18" charset="0"/>
                        </a:rPr>
                        <a:t>Mkt</a:t>
                      </a:r>
                      <a:r>
                        <a:rPr lang="en-US" sz="1100" b="1" dirty="0" smtClean="0">
                          <a:solidFill>
                            <a:schemeClr val="tx1"/>
                          </a:solidFill>
                          <a:latin typeface="Times New Roman" pitchFamily="18" charset="0"/>
                          <a:cs typeface="Times New Roman" pitchFamily="18" charset="0"/>
                        </a:rPr>
                        <a:t> Cap ($ million)</a:t>
                      </a:r>
                    </a:p>
                  </a:txBody>
                  <a:tcPr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Times New Roman" pitchFamily="18" charset="0"/>
                          <a:cs typeface="Times New Roman" pitchFamily="18" charset="0"/>
                        </a:rPr>
                        <a:t>FY13</a:t>
                      </a:r>
                    </a:p>
                  </a:txBody>
                  <a:tcPr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Times New Roman" pitchFamily="18" charset="0"/>
                        <a:cs typeface="Times New Roman" pitchFamily="18" charset="0"/>
                      </a:endParaRPr>
                    </a:p>
                  </a:txBody>
                  <a:tcPr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Times New Roman" pitchFamily="18" charset="0"/>
                          <a:cs typeface="Times New Roman" pitchFamily="18" charset="0"/>
                        </a:rPr>
                        <a:t>FY14</a:t>
                      </a:r>
                    </a:p>
                  </a:txBody>
                  <a:tcPr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Cincinnati Bell</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CBB</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 759 </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7.8</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8.2</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Consolidated Communications</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CNSL</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 755 </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5.8</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5.7</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err="1" smtClean="0">
                          <a:latin typeface="Times New Roman" pitchFamily="18" charset="0"/>
                          <a:cs typeface="Times New Roman" pitchFamily="18" charset="0"/>
                        </a:rPr>
                        <a:t>Earthlink</a:t>
                      </a:r>
                      <a:endParaRPr lang="en-US" sz="110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ELNK</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 599 </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4.5</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4.6</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General </a:t>
                      </a:r>
                      <a:r>
                        <a:rPr lang="en-US" sz="1100" dirty="0" err="1" smtClean="0">
                          <a:latin typeface="Times New Roman" pitchFamily="18" charset="0"/>
                          <a:cs typeface="Times New Roman" pitchFamily="18" charset="0"/>
                        </a:rPr>
                        <a:t>Communcations</a:t>
                      </a:r>
                      <a:endParaRPr lang="en-US" sz="110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GNCMA</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 384 </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5.3</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4.9</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err="1" smtClean="0">
                          <a:latin typeface="Times New Roman" pitchFamily="18" charset="0"/>
                          <a:cs typeface="Times New Roman" pitchFamily="18" charset="0"/>
                        </a:rPr>
                        <a:t>Ntelos</a:t>
                      </a:r>
                      <a:r>
                        <a:rPr lang="en-US" sz="1100" b="0" dirty="0" smtClean="0">
                          <a:latin typeface="Times New Roman" pitchFamily="18" charset="0"/>
                          <a:cs typeface="Times New Roman" pitchFamily="18" charset="0"/>
                        </a:rPr>
                        <a:t> Holdings</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0" dirty="0" smtClean="0">
                          <a:latin typeface="Times New Roman" pitchFamily="18" charset="0"/>
                          <a:cs typeface="Times New Roman" pitchFamily="18" charset="0"/>
                        </a:rPr>
                        <a:t>NTLS</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0" dirty="0" smtClean="0">
                          <a:latin typeface="Times New Roman" pitchFamily="18" charset="0"/>
                          <a:cs typeface="Times New Roman" pitchFamily="18" charset="0"/>
                        </a:rPr>
                        <a:t> 337 </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0" dirty="0" smtClean="0">
                          <a:latin typeface="Times New Roman" pitchFamily="18" charset="0"/>
                          <a:cs typeface="Times New Roman" pitchFamily="18" charset="0"/>
                        </a:rPr>
                        <a:t>5.1</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0" dirty="0" smtClean="0">
                          <a:latin typeface="Times New Roman" pitchFamily="18" charset="0"/>
                          <a:cs typeface="Times New Roman" pitchFamily="18" charset="0"/>
                        </a:rPr>
                        <a:t>4.8</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Times New Roman" pitchFamily="18" charset="0"/>
                          <a:cs typeface="Times New Roman" pitchFamily="18" charset="0"/>
                        </a:rPr>
                        <a:t>Median</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100" b="1"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100" b="1"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1" dirty="0" smtClean="0">
                          <a:latin typeface="Times New Roman" pitchFamily="18" charset="0"/>
                          <a:cs typeface="Times New Roman" pitchFamily="18" charset="0"/>
                        </a:rPr>
                        <a:t>5.3</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1" dirty="0" smtClean="0">
                        <a:latin typeface="Times New Roman" pitchFamily="18" charset="0"/>
                        <a:cs typeface="Times New Roman" pitchFamily="18"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1" dirty="0" smtClean="0">
                          <a:latin typeface="Times New Roman" pitchFamily="18" charset="0"/>
                          <a:cs typeface="Times New Roman" pitchFamily="18" charset="0"/>
                        </a:rPr>
                        <a:t>4.9</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1202</Words>
  <Application>Microsoft Office PowerPoint</Application>
  <PresentationFormat>On-screen Show (4:3)</PresentationFormat>
  <Paragraphs>293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sga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 cover page of monthly, with spin-off logo</dc:title>
  <dc:creator>mayureshk</dc:creator>
  <cp:lastModifiedBy>mayureshk</cp:lastModifiedBy>
  <cp:revision>81</cp:revision>
  <dcterms:created xsi:type="dcterms:W3CDTF">2013-06-14T10:35:16Z</dcterms:created>
  <dcterms:modified xsi:type="dcterms:W3CDTF">2013-06-18T13:17:04Z</dcterms:modified>
</cp:coreProperties>
</file>