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2"/>
  </p:notesMasterIdLst>
  <p:sldIdLst>
    <p:sldId id="256" r:id="rId2"/>
    <p:sldId id="257" r:id="rId3"/>
    <p:sldId id="259" r:id="rId4"/>
    <p:sldId id="258"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autoAdjust="0"/>
    <p:restoredTop sz="94614" autoAdjust="0"/>
  </p:normalViewPr>
  <p:slideViewPr>
    <p:cSldViewPr snapToGrid="0" snapToObjects="1">
      <p:cViewPr varScale="1">
        <p:scale>
          <a:sx n="93" d="100"/>
          <a:sy n="93" d="100"/>
        </p:scale>
        <p:origin x="-1536" y="-96"/>
      </p:cViewPr>
      <p:guideLst>
        <p:guide orient="horz" pos="2160"/>
        <p:guide pos="2880"/>
      </p:guideLst>
    </p:cSldViewPr>
  </p:slideViewPr>
  <p:outlineViewPr>
    <p:cViewPr>
      <p:scale>
        <a:sx n="33" d="100"/>
        <a:sy n="33" d="100"/>
      </p:scale>
      <p:origin x="0" y="854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1FB3F-E277-3B45-BC93-8070EA2C7C52}" type="datetimeFigureOut">
              <a:rPr lang="en-US" smtClean="0"/>
              <a:t>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D5F1E1-27FE-DC42-A79E-454A13875F01}" type="slidenum">
              <a:rPr lang="en-US" smtClean="0"/>
              <a:t>‹#›</a:t>
            </a:fld>
            <a:endParaRPr lang="en-US"/>
          </a:p>
        </p:txBody>
      </p:sp>
    </p:spTree>
    <p:extLst>
      <p:ext uri="{BB962C8B-B14F-4D97-AF65-F5344CB8AC3E}">
        <p14:creationId xmlns:p14="http://schemas.microsoft.com/office/powerpoint/2010/main" val="17009190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like three-card </a:t>
            </a:r>
            <a:r>
              <a:rPr lang="en-US" dirty="0" err="1" smtClean="0"/>
              <a:t>monte</a:t>
            </a:r>
            <a:r>
              <a:rPr lang="en-US" dirty="0" smtClean="0"/>
              <a:t>….Going to talk about some of our favorite tricks, but not an exhaustive list.</a:t>
            </a:r>
            <a:endParaRPr lang="en-US" dirty="0"/>
          </a:p>
        </p:txBody>
      </p:sp>
      <p:sp>
        <p:nvSpPr>
          <p:cNvPr id="4" name="Slide Number Placeholder 3"/>
          <p:cNvSpPr>
            <a:spLocks noGrp="1"/>
          </p:cNvSpPr>
          <p:nvPr>
            <p:ph type="sldNum" sz="quarter" idx="10"/>
          </p:nvPr>
        </p:nvSpPr>
        <p:spPr/>
        <p:txBody>
          <a:bodyPr/>
          <a:lstStyle/>
          <a:p>
            <a:fld id="{D5D5F1E1-27FE-DC42-A79E-454A13875F01}" type="slidenum">
              <a:rPr lang="en-US" smtClean="0"/>
              <a:t>2</a:t>
            </a:fld>
            <a:endParaRPr lang="en-US"/>
          </a:p>
        </p:txBody>
      </p:sp>
    </p:spTree>
    <p:extLst>
      <p:ext uri="{BB962C8B-B14F-4D97-AF65-F5344CB8AC3E}">
        <p14:creationId xmlns:p14="http://schemas.microsoft.com/office/powerpoint/2010/main" val="1474290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was a bit trickier because</a:t>
            </a:r>
            <a:r>
              <a:rPr lang="en-US" baseline="0" dirty="0" smtClean="0"/>
              <a:t> this actually impacted 2 companies and all I can say is that the paper trail that happens after 2 companies merge can be pretty intense and tricky to follow</a:t>
            </a:r>
            <a:endParaRPr lang="en-US" dirty="0"/>
          </a:p>
        </p:txBody>
      </p:sp>
      <p:sp>
        <p:nvSpPr>
          <p:cNvPr id="4" name="Slide Number Placeholder 3"/>
          <p:cNvSpPr>
            <a:spLocks noGrp="1"/>
          </p:cNvSpPr>
          <p:nvPr>
            <p:ph type="sldNum" sz="quarter" idx="10"/>
          </p:nvPr>
        </p:nvSpPr>
        <p:spPr/>
        <p:txBody>
          <a:bodyPr/>
          <a:lstStyle/>
          <a:p>
            <a:fld id="{D5D5F1E1-27FE-DC42-A79E-454A13875F01}" type="slidenum">
              <a:rPr lang="en-US" smtClean="0"/>
              <a:t>3</a:t>
            </a:fld>
            <a:endParaRPr lang="en-US"/>
          </a:p>
        </p:txBody>
      </p:sp>
    </p:spTree>
    <p:extLst>
      <p:ext uri="{BB962C8B-B14F-4D97-AF65-F5344CB8AC3E}">
        <p14:creationId xmlns:p14="http://schemas.microsoft.com/office/powerpoint/2010/main" val="125107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D5F1E1-27FE-DC42-A79E-454A13875F01}" type="slidenum">
              <a:rPr lang="en-US" smtClean="0"/>
              <a:t>4</a:t>
            </a:fld>
            <a:endParaRPr lang="en-US"/>
          </a:p>
        </p:txBody>
      </p:sp>
    </p:spTree>
    <p:extLst>
      <p:ext uri="{BB962C8B-B14F-4D97-AF65-F5344CB8AC3E}">
        <p14:creationId xmlns:p14="http://schemas.microsoft.com/office/powerpoint/2010/main" val="1338996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remember nothing else from this presentation, remember this: there are no accidents in SEC filings. Everything is there for a reason. Finding it is another story!</a:t>
            </a:r>
          </a:p>
          <a:p>
            <a:r>
              <a:rPr lang="en-US" dirty="0" smtClean="0"/>
              <a:t>AMR: new</a:t>
            </a:r>
            <a:r>
              <a:rPr lang="en-US" baseline="0" dirty="0" smtClean="0"/>
              <a:t> risk factor on pilot retirements. Also new language about lack of financing and encumbrances</a:t>
            </a:r>
            <a:endParaRPr lang="en-US" dirty="0"/>
          </a:p>
        </p:txBody>
      </p:sp>
      <p:sp>
        <p:nvSpPr>
          <p:cNvPr id="4" name="Slide Number Placeholder 3"/>
          <p:cNvSpPr>
            <a:spLocks noGrp="1"/>
          </p:cNvSpPr>
          <p:nvPr>
            <p:ph type="sldNum" sz="quarter" idx="10"/>
          </p:nvPr>
        </p:nvSpPr>
        <p:spPr/>
        <p:txBody>
          <a:bodyPr/>
          <a:lstStyle/>
          <a:p>
            <a:fld id="{91A77510-2A8A-4D46-9230-B5351D5C3719}" type="slidenum">
              <a:rPr lang="en-US" smtClean="0"/>
              <a:t>10</a:t>
            </a:fld>
            <a:endParaRPr lang="en-US"/>
          </a:p>
        </p:txBody>
      </p:sp>
    </p:spTree>
    <p:extLst>
      <p:ext uri="{BB962C8B-B14F-4D97-AF65-F5344CB8AC3E}">
        <p14:creationId xmlns:p14="http://schemas.microsoft.com/office/powerpoint/2010/main" val="3046554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June 20,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June 20,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June 20,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Thursday, June 20,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June 20,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June 20, 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June 20, 13</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June 20, 13</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June 20, 13</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June 20, 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June 20, 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June 20, 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ml@footnoted.com" TargetMode="Externa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hyperlink" Target="mailto:http://ir.thermofisher.com/phoenix.zhtml?c=89145&amp;p=irol-newsArticle&amp;ID=1827453&amp;highlight=" TargetMode="External"/><Relationship Id="rId4" Type="http://schemas.openxmlformats.org/officeDocument/2006/relationships/hyperlink" Target="mailto:http://www.sec.gov/Archives/edgar/data/97745/000119312513248587/d548083d8k.htm" TargetMode="External"/><Relationship Id="rId5" Type="http://schemas.openxmlformats.org/officeDocument/2006/relationships/hyperlink" Target="mailto:http://www.sec.gov/Archives/edgar/data/1073431/000119312513251895/d548150d8k.htm"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mailto:http://www.sec.gov/Archives/edgar/data/789019/000119312513160734/d497278dex991.htm" TargetMode="External"/><Relationship Id="rId4" Type="http://schemas.openxmlformats.org/officeDocument/2006/relationships/hyperlink" Target="mailto:http://www.sec.gov/Archives/edgar/data/789019/000119312513160748/d497226d10q.htm" TargetMode="External"/><Relationship Id="rId5" Type="http://schemas.openxmlformats.org/officeDocument/2006/relationships/hyperlink" Target="mailto:http://www.sec.gov/Archives/edgar/data/789019/000119312513160968/d524962dex991.htm"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http://www.sec.gov/Archives/edgar/data/77543/000114036113023635/form8k.htm" TargetMode="Externa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 filings and three-CARD Monte</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Some of Our Favorite Tricks of the Trade </a:t>
            </a:r>
          </a:p>
          <a:p>
            <a:endParaRPr lang="en-US" dirty="0"/>
          </a:p>
          <a:p>
            <a:r>
              <a:rPr lang="en-US" dirty="0" smtClean="0"/>
              <a:t>Michelle Leder</a:t>
            </a:r>
          </a:p>
          <a:p>
            <a:r>
              <a:rPr lang="en-US" dirty="0" err="1" smtClean="0"/>
              <a:t>Footnoted.com</a:t>
            </a:r>
            <a:endParaRPr lang="en-US" dirty="0" smtClean="0"/>
          </a:p>
          <a:p>
            <a:r>
              <a:rPr lang="en-US" dirty="0" smtClean="0">
                <a:hlinkClick r:id="rId2"/>
              </a:rPr>
              <a:t>ml@footnoted.com</a:t>
            </a:r>
            <a:endParaRPr lang="en-US" dirty="0" smtClean="0"/>
          </a:p>
          <a:p>
            <a:r>
              <a:rPr lang="en-US" dirty="0" smtClean="0"/>
              <a:t>@footnoted</a:t>
            </a:r>
            <a:endParaRPr lang="en-US" dirty="0"/>
          </a:p>
        </p:txBody>
      </p:sp>
      <p:pic>
        <p:nvPicPr>
          <p:cNvPr id="5" name="Picture 4" descr="Screen Shot 2013-06-18 at 3.46.4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6900" y="4218915"/>
            <a:ext cx="5397500" cy="1778000"/>
          </a:xfrm>
          <a:prstGeom prst="rect">
            <a:avLst/>
          </a:prstGeom>
        </p:spPr>
      </p:pic>
    </p:spTree>
    <p:extLst>
      <p:ext uri="{BB962C8B-B14F-4D97-AF65-F5344CB8AC3E}">
        <p14:creationId xmlns:p14="http://schemas.microsoft.com/office/powerpoint/2010/main" val="185362092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smtClean="0"/>
              <a:t>Parting words</a:t>
            </a:r>
            <a:endParaRPr lang="en-US" dirty="0"/>
          </a:p>
        </p:txBody>
      </p:sp>
      <p:sp>
        <p:nvSpPr>
          <p:cNvPr id="4" name="Content Placeholder 3"/>
          <p:cNvSpPr>
            <a:spLocks noGrp="1"/>
          </p:cNvSpPr>
          <p:nvPr>
            <p:ph idx="1"/>
          </p:nvPr>
        </p:nvSpPr>
        <p:spPr/>
        <p:txBody>
          <a:bodyPr/>
          <a:lstStyle/>
          <a:p>
            <a:r>
              <a:rPr lang="en-US" dirty="0" smtClean="0"/>
              <a:t>When you dive into SEC filings, think about this guy and don’t let him fleece you!</a:t>
            </a:r>
          </a:p>
          <a:p>
            <a:endParaRPr lang="en-US" dirty="0" smtClean="0"/>
          </a:p>
          <a:p>
            <a:endParaRPr lang="en-US" dirty="0"/>
          </a:p>
          <a:p>
            <a:endParaRPr lang="en-US" dirty="0"/>
          </a:p>
        </p:txBody>
      </p:sp>
      <p:pic>
        <p:nvPicPr>
          <p:cNvPr id="5" name="Picture 4" descr="Screen Shot 2013-06-20 at 1.27.04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978" y="2444165"/>
            <a:ext cx="3819881" cy="4304598"/>
          </a:xfrm>
          <a:prstGeom prst="rect">
            <a:avLst/>
          </a:prstGeom>
        </p:spPr>
      </p:pic>
    </p:spTree>
    <p:extLst>
      <p:ext uri="{BB962C8B-B14F-4D97-AF65-F5344CB8AC3E}">
        <p14:creationId xmlns:p14="http://schemas.microsoft.com/office/powerpoint/2010/main" val="1523727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 glance:</a:t>
            </a:r>
            <a:endParaRPr lang="en-US" dirty="0"/>
          </a:p>
        </p:txBody>
      </p:sp>
      <p:sp>
        <p:nvSpPr>
          <p:cNvPr id="3" name="Content Placeholder 2"/>
          <p:cNvSpPr>
            <a:spLocks noGrp="1"/>
          </p:cNvSpPr>
          <p:nvPr>
            <p:ph idx="1"/>
          </p:nvPr>
        </p:nvSpPr>
        <p:spPr/>
        <p:txBody>
          <a:bodyPr/>
          <a:lstStyle/>
          <a:p>
            <a:r>
              <a:rPr lang="en-US" dirty="0" smtClean="0"/>
              <a:t>Companies use all sorts of tricks to get you to ignore their routine SEC filings and instead pay attention to the things they want you to focus on (investor days, conference calls, </a:t>
            </a:r>
            <a:r>
              <a:rPr lang="en-US" dirty="0" err="1" smtClean="0"/>
              <a:t>etc</a:t>
            </a:r>
            <a:r>
              <a:rPr lang="en-US" dirty="0" smtClean="0"/>
              <a:t>)</a:t>
            </a:r>
          </a:p>
          <a:p>
            <a:r>
              <a:rPr lang="en-US" dirty="0" smtClean="0"/>
              <a:t>Some of these tricks seem downright </a:t>
            </a:r>
            <a:r>
              <a:rPr lang="en-US" dirty="0" smtClean="0"/>
              <a:t>silly</a:t>
            </a:r>
            <a:r>
              <a:rPr lang="en-US" dirty="0" smtClean="0"/>
              <a:t>, </a:t>
            </a:r>
            <a:r>
              <a:rPr lang="en-US" dirty="0" smtClean="0"/>
              <a:t>and yet they still happen every day.</a:t>
            </a:r>
          </a:p>
          <a:p>
            <a:r>
              <a:rPr lang="en-US" dirty="0" smtClean="0"/>
              <a:t>Remember: filings are written by lawyers who get paid by the word!</a:t>
            </a:r>
          </a:p>
          <a:p>
            <a:r>
              <a:rPr lang="en-US" dirty="0" smtClean="0"/>
              <a:t>After 10 years of reading filings, we’ve pretty much seen it all!</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41370457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Strategy: Same filing/same day</a:t>
            </a:r>
            <a:endParaRPr lang="en-US" dirty="0"/>
          </a:p>
        </p:txBody>
      </p:sp>
      <p:sp>
        <p:nvSpPr>
          <p:cNvPr id="3" name="Content Placeholder 2"/>
          <p:cNvSpPr>
            <a:spLocks noGrp="1"/>
          </p:cNvSpPr>
          <p:nvPr>
            <p:ph idx="1"/>
          </p:nvPr>
        </p:nvSpPr>
        <p:spPr/>
        <p:txBody>
          <a:bodyPr/>
          <a:lstStyle/>
          <a:p>
            <a:r>
              <a:rPr lang="en-US" dirty="0" smtClean="0"/>
              <a:t>On June 5, Thermo-Fisher </a:t>
            </a:r>
            <a:r>
              <a:rPr lang="en-US" dirty="0" smtClean="0">
                <a:hlinkClick r:id="rId3"/>
              </a:rPr>
              <a:t>announced</a:t>
            </a:r>
            <a:r>
              <a:rPr lang="en-US" dirty="0" smtClean="0"/>
              <a:t> a $2.2 billion secondary offering, in part to finance its $15.8 billion purchase of Life Technologies</a:t>
            </a:r>
          </a:p>
          <a:p>
            <a:r>
              <a:rPr lang="en-US" dirty="0" smtClean="0"/>
              <a:t>In an </a:t>
            </a:r>
            <a:r>
              <a:rPr lang="en-US" dirty="0" smtClean="0">
                <a:hlinkClick r:id="rId4"/>
              </a:rPr>
              <a:t>8-K</a:t>
            </a:r>
            <a:r>
              <a:rPr lang="en-US" dirty="0" smtClean="0"/>
              <a:t> talking about the proceeds, the company also disclosed that it was likely to receive a “second request” from the FTC related to the merger.</a:t>
            </a:r>
          </a:p>
          <a:p>
            <a:r>
              <a:rPr lang="en-US" dirty="0" smtClean="0"/>
              <a:t>Two days later (at 5:17 pm on a Friday), Life Technologies filed its </a:t>
            </a:r>
            <a:r>
              <a:rPr lang="en-US" dirty="0" smtClean="0">
                <a:hlinkClick r:id="rId5"/>
              </a:rPr>
              <a:t>own 8-K</a:t>
            </a:r>
            <a:r>
              <a:rPr lang="en-US" dirty="0" smtClean="0"/>
              <a:t> noting that it had received the “second request”.</a:t>
            </a:r>
            <a:endParaRPr lang="en-US" dirty="0"/>
          </a:p>
        </p:txBody>
      </p:sp>
    </p:spTree>
    <p:extLst>
      <p:ext uri="{BB962C8B-B14F-4D97-AF65-F5344CB8AC3E}">
        <p14:creationId xmlns:p14="http://schemas.microsoft.com/office/powerpoint/2010/main" val="222825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Strategy: Multiple filings/same day</a:t>
            </a:r>
            <a:endParaRPr lang="en-US" dirty="0"/>
          </a:p>
        </p:txBody>
      </p:sp>
      <p:sp>
        <p:nvSpPr>
          <p:cNvPr id="3" name="Content Placeholder 2"/>
          <p:cNvSpPr>
            <a:spLocks noGrp="1"/>
          </p:cNvSpPr>
          <p:nvPr>
            <p:ph idx="1"/>
          </p:nvPr>
        </p:nvSpPr>
        <p:spPr/>
        <p:txBody>
          <a:bodyPr/>
          <a:lstStyle/>
          <a:p>
            <a:r>
              <a:rPr lang="en-US" dirty="0" smtClean="0"/>
              <a:t>On April 18, Microsoft </a:t>
            </a:r>
            <a:r>
              <a:rPr lang="en-US" dirty="0" smtClean="0">
                <a:hlinkClick r:id="rId3"/>
              </a:rPr>
              <a:t>announced</a:t>
            </a:r>
            <a:r>
              <a:rPr lang="en-US" dirty="0" smtClean="0"/>
              <a:t> record earnings shortly after the market closed.</a:t>
            </a:r>
          </a:p>
          <a:p>
            <a:r>
              <a:rPr lang="en-US" dirty="0" smtClean="0"/>
              <a:t>Release noted that CFO would be leaving, but provided no details.</a:t>
            </a:r>
          </a:p>
          <a:p>
            <a:r>
              <a:rPr lang="en-US" dirty="0" smtClean="0"/>
              <a:t>A few minutes later (at 4:07) Microsoft files its </a:t>
            </a:r>
            <a:r>
              <a:rPr lang="en-US" dirty="0" smtClean="0">
                <a:hlinkClick r:id="rId4"/>
              </a:rPr>
              <a:t>10-Q</a:t>
            </a:r>
            <a:endParaRPr lang="en-US" dirty="0" smtClean="0"/>
          </a:p>
          <a:p>
            <a:r>
              <a:rPr lang="en-US" dirty="0" smtClean="0"/>
              <a:t>One hour later, company files </a:t>
            </a:r>
            <a:r>
              <a:rPr lang="en-US" dirty="0" smtClean="0">
                <a:hlinkClick r:id="rId5"/>
              </a:rPr>
              <a:t>resignation agreement</a:t>
            </a:r>
            <a:r>
              <a:rPr lang="en-US" dirty="0" smtClean="0"/>
              <a:t> with Peter Klein that pays him $1 million</a:t>
            </a:r>
          </a:p>
          <a:p>
            <a:r>
              <a:rPr lang="en-US" dirty="0" smtClean="0"/>
              <a:t>Total pages filed over course of </a:t>
            </a:r>
            <a:r>
              <a:rPr lang="en-US" dirty="0" smtClean="0"/>
              <a:t>1 hour</a:t>
            </a:r>
            <a:r>
              <a:rPr lang="en-US" dirty="0" smtClean="0"/>
              <a:t>: 85</a:t>
            </a:r>
          </a:p>
          <a:p>
            <a:endParaRPr lang="en-US" dirty="0"/>
          </a:p>
        </p:txBody>
      </p:sp>
    </p:spTree>
    <p:extLst>
      <p:ext uri="{BB962C8B-B14F-4D97-AF65-F5344CB8AC3E}">
        <p14:creationId xmlns:p14="http://schemas.microsoft.com/office/powerpoint/2010/main" val="3404408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flood the zone</a:t>
            </a:r>
            <a:endParaRPr lang="en-US" dirty="0"/>
          </a:p>
        </p:txBody>
      </p:sp>
      <p:sp>
        <p:nvSpPr>
          <p:cNvPr id="3" name="Content Placeholder 2"/>
          <p:cNvSpPr>
            <a:spLocks noGrp="1"/>
          </p:cNvSpPr>
          <p:nvPr>
            <p:ph idx="1"/>
          </p:nvPr>
        </p:nvSpPr>
        <p:spPr/>
        <p:txBody>
          <a:bodyPr/>
          <a:lstStyle/>
          <a:p>
            <a:pPr marL="0" indent="0">
              <a:buNone/>
            </a:pPr>
            <a:r>
              <a:rPr lang="en-US" dirty="0" smtClean="0"/>
              <a:t>One day flood:</a:t>
            </a:r>
            <a:endParaRPr lang="en-US" dirty="0"/>
          </a:p>
          <a:p>
            <a:r>
              <a:rPr lang="en-US" dirty="0" smtClean="0"/>
              <a:t>On June 17, </a:t>
            </a:r>
            <a:r>
              <a:rPr lang="en-US" dirty="0" err="1" smtClean="0"/>
              <a:t>Weyerhauser</a:t>
            </a:r>
            <a:r>
              <a:rPr lang="en-US" dirty="0" smtClean="0"/>
              <a:t> filed 4 separate 8-Ks and 2 other filings and did a “special presentation” for investors</a:t>
            </a:r>
          </a:p>
          <a:p>
            <a:r>
              <a:rPr lang="en-US" dirty="0" smtClean="0"/>
              <a:t>Total page count: &gt;350 pages</a:t>
            </a:r>
          </a:p>
          <a:p>
            <a:endParaRPr lang="en-US" dirty="0"/>
          </a:p>
          <a:p>
            <a:pPr marL="0" indent="0">
              <a:buNone/>
            </a:pPr>
            <a:r>
              <a:rPr lang="en-US" dirty="0" smtClean="0"/>
              <a:t>Multiple flooding incidents:</a:t>
            </a:r>
          </a:p>
          <a:p>
            <a:r>
              <a:rPr lang="en-US" dirty="0" smtClean="0"/>
              <a:t>In month of May, Meritor filed 6 8-Ks, an amended 10-K, a 10-Q and a few other things.</a:t>
            </a:r>
          </a:p>
          <a:p>
            <a:r>
              <a:rPr lang="en-US" dirty="0" smtClean="0"/>
              <a:t>During the prior 2 Mays, it filed just 1 8-K!</a:t>
            </a:r>
          </a:p>
          <a:p>
            <a:r>
              <a:rPr lang="en-US" dirty="0" smtClean="0"/>
              <a:t>Total page count: &gt;500 pages</a:t>
            </a:r>
          </a:p>
          <a:p>
            <a:endParaRPr lang="en-US" dirty="0"/>
          </a:p>
          <a:p>
            <a:endParaRPr lang="en-US" dirty="0"/>
          </a:p>
        </p:txBody>
      </p:sp>
    </p:spTree>
    <p:extLst>
      <p:ext uri="{BB962C8B-B14F-4D97-AF65-F5344CB8AC3E}">
        <p14:creationId xmlns:p14="http://schemas.microsoft.com/office/powerpoint/2010/main" val="683904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Friday Night Dump</a:t>
            </a:r>
            <a:endParaRPr lang="en-US" dirty="0"/>
          </a:p>
        </p:txBody>
      </p:sp>
      <p:sp>
        <p:nvSpPr>
          <p:cNvPr id="3" name="Content Placeholder 2"/>
          <p:cNvSpPr>
            <a:spLocks noGrp="1"/>
          </p:cNvSpPr>
          <p:nvPr>
            <p:ph idx="1"/>
          </p:nvPr>
        </p:nvSpPr>
        <p:spPr/>
        <p:txBody>
          <a:bodyPr/>
          <a:lstStyle/>
          <a:p>
            <a:r>
              <a:rPr lang="en-US" dirty="0" smtClean="0"/>
              <a:t>Last Friday (June 14), there were 101 8-Ks filed</a:t>
            </a:r>
          </a:p>
          <a:p>
            <a:r>
              <a:rPr lang="en-US" dirty="0" smtClean="0"/>
              <a:t>44 of them were filed after 4 pm</a:t>
            </a:r>
          </a:p>
          <a:p>
            <a:r>
              <a:rPr lang="en-US" dirty="0" smtClean="0"/>
              <a:t>Typical number is 9% of all 8-Ks filed in any given week are filed after 4 pm on a Friday</a:t>
            </a:r>
          </a:p>
          <a:p>
            <a:r>
              <a:rPr lang="en-US" dirty="0" smtClean="0"/>
              <a:t>Pre-holiday weekends even worse. </a:t>
            </a:r>
            <a:endParaRPr lang="en-US" dirty="0"/>
          </a:p>
        </p:txBody>
      </p:sp>
    </p:spTree>
    <p:extLst>
      <p:ext uri="{BB962C8B-B14F-4D97-AF65-F5344CB8AC3E}">
        <p14:creationId xmlns:p14="http://schemas.microsoft.com/office/powerpoint/2010/main" val="1372775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Monday morning dump</a:t>
            </a:r>
            <a:endParaRPr lang="en-US" dirty="0"/>
          </a:p>
        </p:txBody>
      </p:sp>
      <p:sp>
        <p:nvSpPr>
          <p:cNvPr id="3" name="Content Placeholder 2"/>
          <p:cNvSpPr>
            <a:spLocks noGrp="1"/>
          </p:cNvSpPr>
          <p:nvPr>
            <p:ph idx="1"/>
          </p:nvPr>
        </p:nvSpPr>
        <p:spPr/>
        <p:txBody>
          <a:bodyPr/>
          <a:lstStyle/>
          <a:p>
            <a:r>
              <a:rPr lang="en-US" dirty="0" smtClean="0"/>
              <a:t>The SEC electronic window closes at 5:30:59 on a Friday. Anything filed after that is automatically held until first-thing Monday morning</a:t>
            </a:r>
          </a:p>
          <a:p>
            <a:r>
              <a:rPr lang="en-US" dirty="0" smtClean="0"/>
              <a:t>We’ve seen companies filing at 8 or 9 pm on a Friday, so the filing date reflects Monday.</a:t>
            </a:r>
          </a:p>
          <a:p>
            <a:r>
              <a:rPr lang="en-US" dirty="0" smtClean="0"/>
              <a:t>On May 31, Tutor Perini filed </a:t>
            </a:r>
            <a:r>
              <a:rPr lang="en-US" dirty="0" smtClean="0">
                <a:hlinkClick r:id="rId2"/>
              </a:rPr>
              <a:t>this 8-K</a:t>
            </a:r>
            <a:r>
              <a:rPr lang="en-US" dirty="0" smtClean="0"/>
              <a:t> at 7:07 pm. </a:t>
            </a:r>
          </a:p>
          <a:p>
            <a:endParaRPr lang="en-US" dirty="0"/>
          </a:p>
        </p:txBody>
      </p:sp>
      <p:pic>
        <p:nvPicPr>
          <p:cNvPr id="4" name="Picture 3" descr="Screen Shot 2013-06-18 at 3.41.0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665" y="4272512"/>
            <a:ext cx="6286500" cy="1956301"/>
          </a:xfrm>
          <a:prstGeom prst="rect">
            <a:avLst/>
          </a:prstGeom>
        </p:spPr>
      </p:pic>
    </p:spTree>
    <p:extLst>
      <p:ext uri="{BB962C8B-B14F-4D97-AF65-F5344CB8AC3E}">
        <p14:creationId xmlns:p14="http://schemas.microsoft.com/office/powerpoint/2010/main" val="3292770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forward-looking statement dump</a:t>
            </a:r>
            <a:endParaRPr lang="en-US" dirty="0"/>
          </a:p>
        </p:txBody>
      </p:sp>
      <p:sp>
        <p:nvSpPr>
          <p:cNvPr id="3" name="Content Placeholder 2"/>
          <p:cNvSpPr>
            <a:spLocks noGrp="1"/>
          </p:cNvSpPr>
          <p:nvPr>
            <p:ph idx="1"/>
          </p:nvPr>
        </p:nvSpPr>
        <p:spPr/>
        <p:txBody>
          <a:bodyPr/>
          <a:lstStyle/>
          <a:p>
            <a:r>
              <a:rPr lang="en-US" dirty="0" smtClean="0"/>
              <a:t>We’ve noticed a growing trend of companies dumping significant information in their forward-looking statements that are part of earnings.</a:t>
            </a:r>
          </a:p>
          <a:p>
            <a:r>
              <a:rPr lang="en-US" dirty="0" smtClean="0"/>
              <a:t>On Feb. 21, as part of its 509-word forward-looking statements section, HPQ inserted language about “risks associated with HP’s international operations” for the first time.</a:t>
            </a:r>
          </a:p>
          <a:p>
            <a:r>
              <a:rPr lang="en-US" dirty="0" smtClean="0"/>
              <a:t>These can be difficult to catch, but can provide good insight into something that may “graduate” to a risk factor.</a:t>
            </a:r>
          </a:p>
          <a:p>
            <a:pPr marL="0" indent="0">
              <a:buNone/>
            </a:pPr>
            <a:endParaRPr lang="en-US" dirty="0"/>
          </a:p>
        </p:txBody>
      </p:sp>
    </p:spTree>
    <p:extLst>
      <p:ext uri="{BB962C8B-B14F-4D97-AF65-F5344CB8AC3E}">
        <p14:creationId xmlns:p14="http://schemas.microsoft.com/office/powerpoint/2010/main" val="10667633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other tricks</a:t>
            </a:r>
            <a:endParaRPr lang="en-US" dirty="0"/>
          </a:p>
        </p:txBody>
      </p:sp>
      <p:sp>
        <p:nvSpPr>
          <p:cNvPr id="3" name="Content Placeholder 2"/>
          <p:cNvSpPr>
            <a:spLocks noGrp="1"/>
          </p:cNvSpPr>
          <p:nvPr>
            <p:ph idx="1"/>
          </p:nvPr>
        </p:nvSpPr>
        <p:spPr/>
        <p:txBody>
          <a:bodyPr/>
          <a:lstStyle/>
          <a:p>
            <a:r>
              <a:rPr lang="en-US" dirty="0" smtClean="0"/>
              <a:t>Using different exhibit numbers, which makes it harder to find and compare various changes in a document (</a:t>
            </a:r>
            <a:r>
              <a:rPr lang="en-US" dirty="0" err="1" smtClean="0"/>
              <a:t>i.e</a:t>
            </a:r>
            <a:r>
              <a:rPr lang="en-US" dirty="0" smtClean="0"/>
              <a:t>: an 8-K with a 10-Q or an exhibit marked 10.x with a similar exhibit marked 99.1)</a:t>
            </a:r>
          </a:p>
          <a:p>
            <a:r>
              <a:rPr lang="en-US" dirty="0" smtClean="0"/>
              <a:t>Using different word to describe the same thing</a:t>
            </a:r>
          </a:p>
          <a:p>
            <a:r>
              <a:rPr lang="en-US" dirty="0" smtClean="0"/>
              <a:t>Burying something in an amended filing (10-K/A, 10-Q/A, 8-K/A)</a:t>
            </a:r>
          </a:p>
          <a:p>
            <a:r>
              <a:rPr lang="en-US" dirty="0" smtClean="0"/>
              <a:t>Dumping a bunch of amended filings on the same day</a:t>
            </a:r>
          </a:p>
          <a:p>
            <a:r>
              <a:rPr lang="en-US" dirty="0" smtClean="0"/>
              <a:t>Announcing limited details about an executive departing and then burying separation agreement in next Q (or, depending on timing, not at all)</a:t>
            </a:r>
          </a:p>
          <a:p>
            <a:r>
              <a:rPr lang="en-US" dirty="0" smtClean="0"/>
              <a:t>Spelling out numbers!</a:t>
            </a:r>
            <a:endParaRPr lang="en-US" dirty="0"/>
          </a:p>
        </p:txBody>
      </p:sp>
    </p:spTree>
    <p:extLst>
      <p:ext uri="{BB962C8B-B14F-4D97-AF65-F5344CB8AC3E}">
        <p14:creationId xmlns:p14="http://schemas.microsoft.com/office/powerpoint/2010/main" val="306706114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149</TotalTime>
  <Words>844</Words>
  <Application>Microsoft Macintosh PowerPoint</Application>
  <PresentationFormat>On-screen Show (4:3)</PresentationFormat>
  <Paragraphs>63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Sec filings and three-CARD Monte</vt:lpstr>
      <vt:lpstr>At a glance:</vt:lpstr>
      <vt:lpstr>Strategy: Same filing/same day</vt:lpstr>
      <vt:lpstr>Strategy: Multiple filings/same day</vt:lpstr>
      <vt:lpstr>Strategy: flood the zone</vt:lpstr>
      <vt:lpstr>The Friday Night Dump</vt:lpstr>
      <vt:lpstr>The Monday morning dump</vt:lpstr>
      <vt:lpstr>The forward-looking statement dump</vt:lpstr>
      <vt:lpstr>Some other tricks</vt:lpstr>
      <vt:lpstr>Parting words</vt:lpstr>
    </vt:vector>
  </TitlesOfParts>
  <Company>author/journalist/blogger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 filings and three-CARD Monte</dc:title>
  <dc:creator>Michelle Leder</dc:creator>
  <cp:lastModifiedBy>Michelle Leder</cp:lastModifiedBy>
  <cp:revision>16</cp:revision>
  <dcterms:created xsi:type="dcterms:W3CDTF">2013-06-18T21:20:32Z</dcterms:created>
  <dcterms:modified xsi:type="dcterms:W3CDTF">2013-06-20T19:28:55Z</dcterms:modified>
</cp:coreProperties>
</file>