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56" r:id="rId3"/>
    <p:sldId id="270" r:id="rId4"/>
    <p:sldId id="266" r:id="rId5"/>
    <p:sldId id="273" r:id="rId6"/>
    <p:sldId id="257" r:id="rId7"/>
    <p:sldId id="258" r:id="rId8"/>
    <p:sldId id="263" r:id="rId9"/>
    <p:sldId id="259" r:id="rId10"/>
    <p:sldId id="275" r:id="rId11"/>
    <p:sldId id="262" r:id="rId12"/>
    <p:sldId id="277" r:id="rId13"/>
    <p:sldId id="274" r:id="rId14"/>
    <p:sldId id="261" r:id="rId15"/>
    <p:sldId id="264" r:id="rId16"/>
    <p:sldId id="260" r:id="rId17"/>
    <p:sldId id="272" r:id="rId18"/>
    <p:sldId id="278" r:id="rId19"/>
    <p:sldId id="265" r:id="rId20"/>
    <p:sldId id="281"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6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oleObject" Target="file:///\\na.ad.espeed.com\DFSRoot\Home-Directories\New-York\MSweeney\WWE-vai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a.ad.espeed.com\DFSRoot\Home-Directories\New-York\MSweeney\WWE-vai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a.ad.espeed.com\DFSRoot\Home-Directories\New-York\MSweeney\WWE-vai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a.ad.espeed.com\DFSRoot\Home-Directories\New-York\MSweeney\WWE-vai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na.ad.espeed.com\DFSRoot\Home-Directories\New-York\MSweeney\WWE-vail.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7.xml.rels><?xml version="1.0" encoding="UTF-8" standalone="yes"?>
<Relationships xmlns="http://schemas.openxmlformats.org/package/2006/relationships"><Relationship Id="rId1" Type="http://schemas.openxmlformats.org/officeDocument/2006/relationships/oleObject" Target="file:///\\na.ad.espeed.com\DFSRoot\Home-Directories\New-York\MSweeney\WWE-vail.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na.ad.espeed.com\DFSRoot\Home-Directories\New-York\MSweeney\WWE-vai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WWE</a:t>
            </a:r>
          </a:p>
        </c:rich>
      </c:tx>
      <c:layout/>
    </c:title>
    <c:plotArea>
      <c:layout/>
      <c:lineChart>
        <c:grouping val="standard"/>
        <c:ser>
          <c:idx val="0"/>
          <c:order val="0"/>
          <c:tx>
            <c:strRef>
              <c:f>Basics!$G$15</c:f>
              <c:strCache>
                <c:ptCount val="1"/>
                <c:pt idx="0">
                  <c:v>Last Px </c:v>
                </c:pt>
              </c:strCache>
            </c:strRef>
          </c:tx>
          <c:spPr>
            <a:ln>
              <a:solidFill>
                <a:sysClr val="windowText" lastClr="000000"/>
              </a:solidFill>
            </a:ln>
          </c:spPr>
          <c:marker>
            <c:symbol val="none"/>
          </c:marker>
          <c:cat>
            <c:numRef>
              <c:f>Basics!$F$16:$F$136</c:f>
              <c:numCache>
                <c:formatCode>m/d/yyyy</c:formatCode>
                <c:ptCount val="121"/>
                <c:pt idx="0">
                  <c:v>41440</c:v>
                </c:pt>
                <c:pt idx="1">
                  <c:v>41425</c:v>
                </c:pt>
                <c:pt idx="2">
                  <c:v>41394</c:v>
                </c:pt>
                <c:pt idx="3">
                  <c:v>41364</c:v>
                </c:pt>
                <c:pt idx="4">
                  <c:v>41333</c:v>
                </c:pt>
                <c:pt idx="5">
                  <c:v>41305</c:v>
                </c:pt>
                <c:pt idx="6">
                  <c:v>41274</c:v>
                </c:pt>
                <c:pt idx="7">
                  <c:v>41243</c:v>
                </c:pt>
                <c:pt idx="8">
                  <c:v>41213</c:v>
                </c:pt>
                <c:pt idx="9">
                  <c:v>41182</c:v>
                </c:pt>
                <c:pt idx="10">
                  <c:v>41152</c:v>
                </c:pt>
                <c:pt idx="11">
                  <c:v>41121</c:v>
                </c:pt>
                <c:pt idx="12">
                  <c:v>41090</c:v>
                </c:pt>
                <c:pt idx="13">
                  <c:v>41060</c:v>
                </c:pt>
                <c:pt idx="14">
                  <c:v>41029</c:v>
                </c:pt>
                <c:pt idx="15">
                  <c:v>40999</c:v>
                </c:pt>
                <c:pt idx="16">
                  <c:v>40968</c:v>
                </c:pt>
                <c:pt idx="17">
                  <c:v>40939</c:v>
                </c:pt>
                <c:pt idx="18">
                  <c:v>40908</c:v>
                </c:pt>
                <c:pt idx="19">
                  <c:v>40877</c:v>
                </c:pt>
                <c:pt idx="20">
                  <c:v>40847</c:v>
                </c:pt>
                <c:pt idx="21">
                  <c:v>40816</c:v>
                </c:pt>
                <c:pt idx="22">
                  <c:v>40786</c:v>
                </c:pt>
                <c:pt idx="23">
                  <c:v>40755</c:v>
                </c:pt>
                <c:pt idx="24">
                  <c:v>40724</c:v>
                </c:pt>
                <c:pt idx="25">
                  <c:v>40694</c:v>
                </c:pt>
                <c:pt idx="26">
                  <c:v>40663</c:v>
                </c:pt>
                <c:pt idx="27">
                  <c:v>40633</c:v>
                </c:pt>
                <c:pt idx="28">
                  <c:v>40602</c:v>
                </c:pt>
                <c:pt idx="29">
                  <c:v>40574</c:v>
                </c:pt>
                <c:pt idx="30">
                  <c:v>40543</c:v>
                </c:pt>
                <c:pt idx="31">
                  <c:v>40512</c:v>
                </c:pt>
                <c:pt idx="32">
                  <c:v>40482</c:v>
                </c:pt>
                <c:pt idx="33">
                  <c:v>40451</c:v>
                </c:pt>
                <c:pt idx="34">
                  <c:v>40421</c:v>
                </c:pt>
                <c:pt idx="35">
                  <c:v>40390</c:v>
                </c:pt>
                <c:pt idx="36">
                  <c:v>40359</c:v>
                </c:pt>
                <c:pt idx="37">
                  <c:v>40329</c:v>
                </c:pt>
                <c:pt idx="38">
                  <c:v>40298</c:v>
                </c:pt>
                <c:pt idx="39">
                  <c:v>40268</c:v>
                </c:pt>
                <c:pt idx="40">
                  <c:v>40237</c:v>
                </c:pt>
                <c:pt idx="41">
                  <c:v>40209</c:v>
                </c:pt>
                <c:pt idx="42">
                  <c:v>40178</c:v>
                </c:pt>
                <c:pt idx="43">
                  <c:v>40147</c:v>
                </c:pt>
                <c:pt idx="44">
                  <c:v>40117</c:v>
                </c:pt>
                <c:pt idx="45">
                  <c:v>40086</c:v>
                </c:pt>
                <c:pt idx="46">
                  <c:v>40056</c:v>
                </c:pt>
                <c:pt idx="47">
                  <c:v>40025</c:v>
                </c:pt>
                <c:pt idx="48">
                  <c:v>39994</c:v>
                </c:pt>
                <c:pt idx="49">
                  <c:v>39964</c:v>
                </c:pt>
                <c:pt idx="50">
                  <c:v>39933</c:v>
                </c:pt>
                <c:pt idx="51">
                  <c:v>39903</c:v>
                </c:pt>
                <c:pt idx="52">
                  <c:v>39872</c:v>
                </c:pt>
                <c:pt idx="53">
                  <c:v>39844</c:v>
                </c:pt>
                <c:pt idx="54">
                  <c:v>39813</c:v>
                </c:pt>
                <c:pt idx="55">
                  <c:v>39782</c:v>
                </c:pt>
                <c:pt idx="56">
                  <c:v>39752</c:v>
                </c:pt>
                <c:pt idx="57">
                  <c:v>39721</c:v>
                </c:pt>
                <c:pt idx="58">
                  <c:v>39691</c:v>
                </c:pt>
                <c:pt idx="59">
                  <c:v>39660</c:v>
                </c:pt>
                <c:pt idx="60">
                  <c:v>39629</c:v>
                </c:pt>
                <c:pt idx="61">
                  <c:v>39599</c:v>
                </c:pt>
                <c:pt idx="62">
                  <c:v>39568</c:v>
                </c:pt>
                <c:pt idx="63">
                  <c:v>39538</c:v>
                </c:pt>
                <c:pt idx="64">
                  <c:v>39507</c:v>
                </c:pt>
                <c:pt idx="65">
                  <c:v>39478</c:v>
                </c:pt>
                <c:pt idx="66">
                  <c:v>39447</c:v>
                </c:pt>
                <c:pt idx="67">
                  <c:v>39416</c:v>
                </c:pt>
                <c:pt idx="68">
                  <c:v>39386</c:v>
                </c:pt>
                <c:pt idx="69">
                  <c:v>39355</c:v>
                </c:pt>
                <c:pt idx="70">
                  <c:v>39325</c:v>
                </c:pt>
                <c:pt idx="71">
                  <c:v>39294</c:v>
                </c:pt>
                <c:pt idx="72">
                  <c:v>39263</c:v>
                </c:pt>
                <c:pt idx="73">
                  <c:v>39233</c:v>
                </c:pt>
                <c:pt idx="74">
                  <c:v>39202</c:v>
                </c:pt>
                <c:pt idx="75">
                  <c:v>39172</c:v>
                </c:pt>
                <c:pt idx="76">
                  <c:v>39141</c:v>
                </c:pt>
                <c:pt idx="77">
                  <c:v>39113</c:v>
                </c:pt>
                <c:pt idx="78">
                  <c:v>39082</c:v>
                </c:pt>
                <c:pt idx="79">
                  <c:v>39051</c:v>
                </c:pt>
                <c:pt idx="80">
                  <c:v>39021</c:v>
                </c:pt>
                <c:pt idx="81">
                  <c:v>38990</c:v>
                </c:pt>
                <c:pt idx="82">
                  <c:v>38960</c:v>
                </c:pt>
                <c:pt idx="83">
                  <c:v>38929</c:v>
                </c:pt>
                <c:pt idx="84">
                  <c:v>38898</c:v>
                </c:pt>
                <c:pt idx="85">
                  <c:v>38868</c:v>
                </c:pt>
                <c:pt idx="86">
                  <c:v>38837</c:v>
                </c:pt>
                <c:pt idx="87">
                  <c:v>38807</c:v>
                </c:pt>
                <c:pt idx="88">
                  <c:v>38776</c:v>
                </c:pt>
                <c:pt idx="89">
                  <c:v>38748</c:v>
                </c:pt>
                <c:pt idx="90">
                  <c:v>38717</c:v>
                </c:pt>
                <c:pt idx="91">
                  <c:v>38686</c:v>
                </c:pt>
                <c:pt idx="92">
                  <c:v>38656</c:v>
                </c:pt>
                <c:pt idx="93">
                  <c:v>38625</c:v>
                </c:pt>
                <c:pt idx="94">
                  <c:v>38595</c:v>
                </c:pt>
                <c:pt idx="95">
                  <c:v>38564</c:v>
                </c:pt>
                <c:pt idx="96">
                  <c:v>38533</c:v>
                </c:pt>
                <c:pt idx="97">
                  <c:v>38503</c:v>
                </c:pt>
                <c:pt idx="98">
                  <c:v>38472</c:v>
                </c:pt>
                <c:pt idx="99">
                  <c:v>38442</c:v>
                </c:pt>
                <c:pt idx="100">
                  <c:v>38411</c:v>
                </c:pt>
                <c:pt idx="101">
                  <c:v>38383</c:v>
                </c:pt>
                <c:pt idx="102">
                  <c:v>38352</c:v>
                </c:pt>
                <c:pt idx="103">
                  <c:v>38321</c:v>
                </c:pt>
                <c:pt idx="104">
                  <c:v>38291</c:v>
                </c:pt>
                <c:pt idx="105">
                  <c:v>38260</c:v>
                </c:pt>
                <c:pt idx="106">
                  <c:v>38230</c:v>
                </c:pt>
                <c:pt idx="107">
                  <c:v>38199</c:v>
                </c:pt>
                <c:pt idx="108">
                  <c:v>38168</c:v>
                </c:pt>
                <c:pt idx="109">
                  <c:v>38138</c:v>
                </c:pt>
                <c:pt idx="110">
                  <c:v>38107</c:v>
                </c:pt>
                <c:pt idx="111">
                  <c:v>38077</c:v>
                </c:pt>
                <c:pt idx="112">
                  <c:v>38046</c:v>
                </c:pt>
                <c:pt idx="113">
                  <c:v>38017</c:v>
                </c:pt>
                <c:pt idx="114">
                  <c:v>37986</c:v>
                </c:pt>
                <c:pt idx="115">
                  <c:v>37955</c:v>
                </c:pt>
                <c:pt idx="116">
                  <c:v>37925</c:v>
                </c:pt>
                <c:pt idx="117">
                  <c:v>37894</c:v>
                </c:pt>
                <c:pt idx="118">
                  <c:v>37864</c:v>
                </c:pt>
                <c:pt idx="119">
                  <c:v>37833</c:v>
                </c:pt>
                <c:pt idx="120">
                  <c:v>37802</c:v>
                </c:pt>
              </c:numCache>
            </c:numRef>
          </c:cat>
          <c:val>
            <c:numRef>
              <c:f>Basics!$G$16:$G$136</c:f>
              <c:numCache>
                <c:formatCode>General</c:formatCode>
                <c:ptCount val="121"/>
                <c:pt idx="0">
                  <c:v>9.91</c:v>
                </c:pt>
                <c:pt idx="1">
                  <c:v>9.74</c:v>
                </c:pt>
                <c:pt idx="2">
                  <c:v>9.18</c:v>
                </c:pt>
                <c:pt idx="3">
                  <c:v>8.82</c:v>
                </c:pt>
                <c:pt idx="4">
                  <c:v>8.33</c:v>
                </c:pt>
                <c:pt idx="5">
                  <c:v>8.56</c:v>
                </c:pt>
                <c:pt idx="6">
                  <c:v>7.89</c:v>
                </c:pt>
                <c:pt idx="7">
                  <c:v>8.07</c:v>
                </c:pt>
                <c:pt idx="8">
                  <c:v>8.09</c:v>
                </c:pt>
                <c:pt idx="9">
                  <c:v>8.0500000000000007</c:v>
                </c:pt>
                <c:pt idx="10">
                  <c:v>8.8800000000000008</c:v>
                </c:pt>
                <c:pt idx="11">
                  <c:v>7.75</c:v>
                </c:pt>
                <c:pt idx="12">
                  <c:v>7.8199999999999985</c:v>
                </c:pt>
                <c:pt idx="13">
                  <c:v>7.88</c:v>
                </c:pt>
                <c:pt idx="14">
                  <c:v>7.88</c:v>
                </c:pt>
                <c:pt idx="15">
                  <c:v>8.8700000000000028</c:v>
                </c:pt>
                <c:pt idx="16">
                  <c:v>9.14</c:v>
                </c:pt>
                <c:pt idx="17">
                  <c:v>9.49</c:v>
                </c:pt>
                <c:pt idx="18">
                  <c:v>9.32</c:v>
                </c:pt>
                <c:pt idx="19">
                  <c:v>9.620000000000001</c:v>
                </c:pt>
                <c:pt idx="20">
                  <c:v>10.51</c:v>
                </c:pt>
                <c:pt idx="21">
                  <c:v>8.91</c:v>
                </c:pt>
                <c:pt idx="22">
                  <c:v>9.58</c:v>
                </c:pt>
                <c:pt idx="23">
                  <c:v>10.07</c:v>
                </c:pt>
                <c:pt idx="24">
                  <c:v>9.5300000000000011</c:v>
                </c:pt>
                <c:pt idx="25">
                  <c:v>10.4</c:v>
                </c:pt>
                <c:pt idx="26">
                  <c:v>10.51</c:v>
                </c:pt>
                <c:pt idx="27">
                  <c:v>12.57</c:v>
                </c:pt>
                <c:pt idx="28">
                  <c:v>12.91</c:v>
                </c:pt>
                <c:pt idx="29">
                  <c:v>12.05</c:v>
                </c:pt>
                <c:pt idx="30">
                  <c:v>14.24</c:v>
                </c:pt>
                <c:pt idx="31">
                  <c:v>14.02</c:v>
                </c:pt>
                <c:pt idx="32">
                  <c:v>13.84</c:v>
                </c:pt>
                <c:pt idx="33">
                  <c:v>13.91</c:v>
                </c:pt>
                <c:pt idx="34">
                  <c:v>14.02</c:v>
                </c:pt>
                <c:pt idx="35">
                  <c:v>16.04</c:v>
                </c:pt>
                <c:pt idx="36">
                  <c:v>15.56</c:v>
                </c:pt>
                <c:pt idx="37">
                  <c:v>16.57</c:v>
                </c:pt>
                <c:pt idx="38">
                  <c:v>18.25</c:v>
                </c:pt>
                <c:pt idx="39">
                  <c:v>17.3</c:v>
                </c:pt>
                <c:pt idx="40">
                  <c:v>17.05</c:v>
                </c:pt>
                <c:pt idx="41">
                  <c:v>16</c:v>
                </c:pt>
                <c:pt idx="42">
                  <c:v>15.33</c:v>
                </c:pt>
                <c:pt idx="43">
                  <c:v>16.07</c:v>
                </c:pt>
                <c:pt idx="44">
                  <c:v>13.28</c:v>
                </c:pt>
                <c:pt idx="45">
                  <c:v>14.01</c:v>
                </c:pt>
                <c:pt idx="46">
                  <c:v>14.26</c:v>
                </c:pt>
                <c:pt idx="47">
                  <c:v>13.13</c:v>
                </c:pt>
                <c:pt idx="48">
                  <c:v>12.56</c:v>
                </c:pt>
                <c:pt idx="49">
                  <c:v>12.48</c:v>
                </c:pt>
                <c:pt idx="50">
                  <c:v>10.7</c:v>
                </c:pt>
                <c:pt idx="51">
                  <c:v>11.54</c:v>
                </c:pt>
                <c:pt idx="52">
                  <c:v>9.7000000000000011</c:v>
                </c:pt>
                <c:pt idx="53">
                  <c:v>9.74</c:v>
                </c:pt>
                <c:pt idx="54">
                  <c:v>11.08</c:v>
                </c:pt>
                <c:pt idx="55">
                  <c:v>11.63</c:v>
                </c:pt>
                <c:pt idx="56">
                  <c:v>14.24</c:v>
                </c:pt>
                <c:pt idx="57">
                  <c:v>15.46</c:v>
                </c:pt>
                <c:pt idx="58">
                  <c:v>16.27</c:v>
                </c:pt>
                <c:pt idx="59">
                  <c:v>16.39</c:v>
                </c:pt>
                <c:pt idx="60">
                  <c:v>15.47</c:v>
                </c:pt>
                <c:pt idx="61">
                  <c:v>16.649999999999999</c:v>
                </c:pt>
                <c:pt idx="62">
                  <c:v>17.649999999999999</c:v>
                </c:pt>
                <c:pt idx="63">
                  <c:v>18.610000000000007</c:v>
                </c:pt>
                <c:pt idx="64">
                  <c:v>17.7</c:v>
                </c:pt>
                <c:pt idx="65">
                  <c:v>14.98</c:v>
                </c:pt>
                <c:pt idx="66">
                  <c:v>14.76</c:v>
                </c:pt>
                <c:pt idx="67">
                  <c:v>15.76</c:v>
                </c:pt>
                <c:pt idx="68">
                  <c:v>15.2</c:v>
                </c:pt>
                <c:pt idx="69">
                  <c:v>15.08</c:v>
                </c:pt>
                <c:pt idx="70">
                  <c:v>15.15</c:v>
                </c:pt>
                <c:pt idx="71">
                  <c:v>15</c:v>
                </c:pt>
                <c:pt idx="72">
                  <c:v>15.99</c:v>
                </c:pt>
                <c:pt idx="73">
                  <c:v>17.510000000000005</c:v>
                </c:pt>
                <c:pt idx="74">
                  <c:v>17.010000000000005</c:v>
                </c:pt>
                <c:pt idx="75">
                  <c:v>16.3</c:v>
                </c:pt>
                <c:pt idx="76">
                  <c:v>15.9</c:v>
                </c:pt>
                <c:pt idx="77">
                  <c:v>16.079999999999991</c:v>
                </c:pt>
                <c:pt idx="78">
                  <c:v>16.3</c:v>
                </c:pt>
                <c:pt idx="79">
                  <c:v>15.94</c:v>
                </c:pt>
                <c:pt idx="80">
                  <c:v>16.670000000000005</c:v>
                </c:pt>
                <c:pt idx="81">
                  <c:v>16.43</c:v>
                </c:pt>
                <c:pt idx="82">
                  <c:v>17.279999999999994</c:v>
                </c:pt>
                <c:pt idx="83">
                  <c:v>16.32</c:v>
                </c:pt>
                <c:pt idx="84">
                  <c:v>16.89</c:v>
                </c:pt>
                <c:pt idx="85">
                  <c:v>17.850000000000001</c:v>
                </c:pt>
                <c:pt idx="86">
                  <c:v>17.34</c:v>
                </c:pt>
                <c:pt idx="87">
                  <c:v>16.899999999999999</c:v>
                </c:pt>
                <c:pt idx="88">
                  <c:v>14.950000000000003</c:v>
                </c:pt>
                <c:pt idx="89">
                  <c:v>14.65</c:v>
                </c:pt>
                <c:pt idx="90">
                  <c:v>14.68</c:v>
                </c:pt>
                <c:pt idx="91">
                  <c:v>13.51</c:v>
                </c:pt>
                <c:pt idx="92">
                  <c:v>12.75</c:v>
                </c:pt>
                <c:pt idx="93">
                  <c:v>13</c:v>
                </c:pt>
                <c:pt idx="94">
                  <c:v>12.63</c:v>
                </c:pt>
                <c:pt idx="95">
                  <c:v>12.29</c:v>
                </c:pt>
                <c:pt idx="96">
                  <c:v>11.42</c:v>
                </c:pt>
                <c:pt idx="97">
                  <c:v>10.84</c:v>
                </c:pt>
                <c:pt idx="98">
                  <c:v>10.69</c:v>
                </c:pt>
                <c:pt idx="99">
                  <c:v>12</c:v>
                </c:pt>
                <c:pt idx="100">
                  <c:v>12.66</c:v>
                </c:pt>
                <c:pt idx="101">
                  <c:v>12.6</c:v>
                </c:pt>
                <c:pt idx="102">
                  <c:v>12.13</c:v>
                </c:pt>
                <c:pt idx="103">
                  <c:v>12</c:v>
                </c:pt>
                <c:pt idx="104">
                  <c:v>12.4</c:v>
                </c:pt>
                <c:pt idx="105">
                  <c:v>12.22</c:v>
                </c:pt>
                <c:pt idx="106">
                  <c:v>12.01</c:v>
                </c:pt>
                <c:pt idx="107">
                  <c:v>12.71</c:v>
                </c:pt>
                <c:pt idx="108">
                  <c:v>12.75</c:v>
                </c:pt>
                <c:pt idx="109">
                  <c:v>12.14</c:v>
                </c:pt>
                <c:pt idx="110">
                  <c:v>13.76</c:v>
                </c:pt>
                <c:pt idx="111">
                  <c:v>14.450000000000003</c:v>
                </c:pt>
                <c:pt idx="112">
                  <c:v>13.55</c:v>
                </c:pt>
                <c:pt idx="113">
                  <c:v>13.31</c:v>
                </c:pt>
                <c:pt idx="114">
                  <c:v>13.1</c:v>
                </c:pt>
                <c:pt idx="115">
                  <c:v>11.52</c:v>
                </c:pt>
                <c:pt idx="116">
                  <c:v>11.19</c:v>
                </c:pt>
                <c:pt idx="117">
                  <c:v>10.02</c:v>
                </c:pt>
                <c:pt idx="118">
                  <c:v>10.1</c:v>
                </c:pt>
                <c:pt idx="119">
                  <c:v>9.81</c:v>
                </c:pt>
                <c:pt idx="120">
                  <c:v>10.29</c:v>
                </c:pt>
              </c:numCache>
            </c:numRef>
          </c:val>
        </c:ser>
        <c:marker val="1"/>
        <c:axId val="189126528"/>
        <c:axId val="189128064"/>
      </c:lineChart>
      <c:dateAx>
        <c:axId val="189126528"/>
        <c:scaling>
          <c:orientation val="minMax"/>
        </c:scaling>
        <c:axPos val="b"/>
        <c:numFmt formatCode="yyyy" sourceLinked="0"/>
        <c:tickLblPos val="nextTo"/>
        <c:crossAx val="189128064"/>
        <c:crosses val="autoZero"/>
        <c:auto val="1"/>
        <c:lblOffset val="100"/>
      </c:dateAx>
      <c:valAx>
        <c:axId val="189128064"/>
        <c:scaling>
          <c:orientation val="minMax"/>
        </c:scaling>
        <c:axPos val="l"/>
        <c:majorGridlines/>
        <c:numFmt formatCode="&quot;$&quot;#,##0" sourceLinked="0"/>
        <c:tickLblPos val="nextTo"/>
        <c:crossAx val="189126528"/>
        <c:crosses val="autoZero"/>
        <c:crossBetween val="between"/>
      </c:valAx>
    </c:plotArea>
    <c:legend>
      <c:legendPos val="b"/>
      <c:layout/>
    </c:legend>
    <c:plotVisOnly val="1"/>
  </c:chart>
  <c:spPr>
    <a:noFill/>
    <a:ln>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296025977522043"/>
          <c:y val="0.24405104534346994"/>
          <c:w val="0.35254746281714788"/>
          <c:h val="0.58757910469524599"/>
        </c:manualLayout>
      </c:layout>
      <c:pieChart>
        <c:varyColors val="1"/>
        <c:ser>
          <c:idx val="0"/>
          <c:order val="0"/>
          <c:dPt>
            <c:idx val="0"/>
            <c:spPr>
              <a:solidFill>
                <a:schemeClr val="tx1"/>
              </a:solidFill>
            </c:spPr>
          </c:dPt>
          <c:dPt>
            <c:idx val="1"/>
            <c:spPr>
              <a:solidFill>
                <a:srgbClr val="FF0000"/>
              </a:solidFill>
            </c:spPr>
          </c:dPt>
          <c:dPt>
            <c:idx val="2"/>
            <c:spPr>
              <a:solidFill>
                <a:srgbClr val="FFFF00"/>
              </a:solidFill>
            </c:spPr>
          </c:dPt>
          <c:dPt>
            <c:idx val="3"/>
            <c:spPr>
              <a:solidFill>
                <a:srgbClr val="00B0F0"/>
              </a:solidFill>
              <a:ln>
                <a:noFill/>
              </a:ln>
            </c:spPr>
          </c:dPt>
          <c:dLbls>
            <c:dLbl>
              <c:idx val="0"/>
              <c:layout>
                <c:manualLayout>
                  <c:x val="1.3100612423447068E-2"/>
                  <c:y val="-2.2562700495771387E-2"/>
                </c:manualLayout>
              </c:layout>
              <c:showPercent val="1"/>
            </c:dLbl>
            <c:dLbl>
              <c:idx val="1"/>
              <c:layout>
                <c:manualLayout>
                  <c:x val="2.8687664041994751E-3"/>
                  <c:y val="-9.0044473607465737E-3"/>
                </c:manualLayout>
              </c:layout>
              <c:showPercent val="1"/>
            </c:dLbl>
            <c:dLbl>
              <c:idx val="2"/>
              <c:layout>
                <c:manualLayout>
                  <c:x val="8.4573490813648292E-3"/>
                  <c:y val="1.1073928258967648E-2"/>
                </c:manualLayout>
              </c:layout>
              <c:showPercent val="1"/>
            </c:dLbl>
            <c:txPr>
              <a:bodyPr/>
              <a:lstStyle/>
              <a:p>
                <a:pPr>
                  <a:defRPr sz="1400"/>
                </a:pPr>
                <a:endParaRPr lang="en-US"/>
              </a:p>
            </c:txPr>
            <c:showPercent val="1"/>
          </c:dLbls>
          <c:cat>
            <c:strRef>
              <c:f>Rev!$A$1:$A$4</c:f>
              <c:strCache>
                <c:ptCount val="4"/>
                <c:pt idx="0">
                  <c:v>Live and Televised </c:v>
                </c:pt>
                <c:pt idx="1">
                  <c:v>Consumer Products</c:v>
                </c:pt>
                <c:pt idx="2">
                  <c:v>Digital Media</c:v>
                </c:pt>
                <c:pt idx="3">
                  <c:v>WWE Studios</c:v>
                </c:pt>
              </c:strCache>
            </c:strRef>
          </c:cat>
          <c:val>
            <c:numRef>
              <c:f>Rev!$B$1:$B$4</c:f>
              <c:numCache>
                <c:formatCode>General</c:formatCode>
                <c:ptCount val="4"/>
                <c:pt idx="0">
                  <c:v>353.8</c:v>
                </c:pt>
                <c:pt idx="1">
                  <c:v>87.8</c:v>
                </c:pt>
                <c:pt idx="2">
                  <c:v>34.5</c:v>
                </c:pt>
                <c:pt idx="3">
                  <c:v>7.9</c:v>
                </c:pt>
              </c:numCache>
            </c:numRef>
          </c:val>
        </c:ser>
        <c:dLbls>
          <c:showVal val="1"/>
        </c:dLbls>
        <c:firstSliceAng val="0"/>
      </c:pieChart>
    </c:plotArea>
    <c:legend>
      <c:legendPos val="b"/>
      <c:layout/>
    </c:legend>
    <c:plotVisOnly val="1"/>
  </c:chart>
  <c:spPr>
    <a:no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4733759842519679"/>
          <c:y val="0.24402751380215404"/>
          <c:w val="0.35115846456692912"/>
          <c:h val="0.4843565028509369"/>
        </c:manualLayout>
      </c:layout>
      <c:pieChart>
        <c:varyColors val="1"/>
        <c:ser>
          <c:idx val="0"/>
          <c:order val="0"/>
          <c:dPt>
            <c:idx val="0"/>
            <c:spPr>
              <a:solidFill>
                <a:schemeClr val="tx1"/>
              </a:solidFill>
            </c:spPr>
          </c:dPt>
          <c:dPt>
            <c:idx val="1"/>
            <c:spPr>
              <a:solidFill>
                <a:srgbClr val="FF0000"/>
              </a:solidFill>
            </c:spPr>
          </c:dPt>
          <c:dPt>
            <c:idx val="2"/>
            <c:spPr>
              <a:solidFill>
                <a:srgbClr val="FFFF00"/>
              </a:solidFill>
            </c:spPr>
          </c:dPt>
          <c:dLbls>
            <c:txPr>
              <a:bodyPr/>
              <a:lstStyle/>
              <a:p>
                <a:pPr>
                  <a:defRPr sz="1200"/>
                </a:pPr>
                <a:endParaRPr lang="en-US"/>
              </a:p>
            </c:txPr>
            <c:dLblPos val="outEnd"/>
            <c:showPercent val="1"/>
          </c:dLbls>
          <c:cat>
            <c:strRef>
              <c:f>Rev!$A$14:$A$16</c:f>
              <c:strCache>
                <c:ptCount val="3"/>
                <c:pt idx="0">
                  <c:v>Live and Televised </c:v>
                </c:pt>
                <c:pt idx="1">
                  <c:v>Consumer Products</c:v>
                </c:pt>
                <c:pt idx="2">
                  <c:v>Digital Media</c:v>
                </c:pt>
              </c:strCache>
            </c:strRef>
          </c:cat>
          <c:val>
            <c:numRef>
              <c:f>Rev!$B$14:$B$16</c:f>
              <c:numCache>
                <c:formatCode>General</c:formatCode>
                <c:ptCount val="3"/>
                <c:pt idx="0">
                  <c:v>135.19999999999999</c:v>
                </c:pt>
                <c:pt idx="1">
                  <c:v>53.8</c:v>
                </c:pt>
                <c:pt idx="2">
                  <c:v>14.2</c:v>
                </c:pt>
              </c:numCache>
            </c:numRef>
          </c:val>
        </c:ser>
        <c:dLbls>
          <c:showVal val="1"/>
        </c:dLbls>
        <c:firstSliceAng val="0"/>
      </c:pieChart>
    </c:plotArea>
    <c:legend>
      <c:legendPos val="b"/>
      <c:layout/>
    </c:legend>
    <c:plotVisOnly val="1"/>
  </c:chart>
  <c:spPr>
    <a:no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dPt>
            <c:idx val="0"/>
            <c:spPr>
              <a:solidFill>
                <a:schemeClr val="tx1"/>
              </a:solidFill>
            </c:spPr>
          </c:dPt>
          <c:dPt>
            <c:idx val="1"/>
            <c:spPr>
              <a:solidFill>
                <a:srgbClr val="FF0000"/>
              </a:solidFill>
            </c:spPr>
          </c:dPt>
          <c:dPt>
            <c:idx val="2"/>
            <c:spPr>
              <a:solidFill>
                <a:srgbClr val="FFFF00"/>
              </a:solidFill>
            </c:spPr>
          </c:dPt>
          <c:dPt>
            <c:idx val="3"/>
            <c:spPr>
              <a:solidFill>
                <a:srgbClr val="00B0F0"/>
              </a:solidFill>
            </c:spPr>
          </c:dPt>
          <c:dLbls>
            <c:dLbl>
              <c:idx val="0"/>
              <c:layout>
                <c:manualLayout>
                  <c:x val="4.0563210848644027E-3"/>
                  <c:y val="3.161016331291925E-2"/>
                </c:manualLayout>
              </c:layout>
              <c:showVal val="1"/>
            </c:dLbl>
            <c:dLbl>
              <c:idx val="1"/>
              <c:layout>
                <c:manualLayout>
                  <c:x val="3.037062554680665E-2"/>
                  <c:y val="-5.0887284922718094E-2"/>
                </c:manualLayout>
              </c:layout>
              <c:showVal val="1"/>
            </c:dLbl>
            <c:dLbl>
              <c:idx val="2"/>
              <c:layout>
                <c:manualLayout>
                  <c:x val="-5.7305336832895995E-5"/>
                  <c:y val="-3.802274715660544E-2"/>
                </c:manualLayout>
              </c:layout>
              <c:showVal val="1"/>
            </c:dLbl>
            <c:dLbl>
              <c:idx val="3"/>
              <c:layout>
                <c:manualLayout>
                  <c:x val="1.4911636045494314E-2"/>
                  <c:y val="3.9778361038203591E-2"/>
                </c:manualLayout>
              </c:layout>
              <c:showVal val="1"/>
            </c:dLbl>
            <c:txPr>
              <a:bodyPr/>
              <a:lstStyle/>
              <a:p>
                <a:pPr>
                  <a:defRPr sz="1800"/>
                </a:pPr>
                <a:endParaRPr lang="en-US"/>
              </a:p>
            </c:txPr>
            <c:showVal val="1"/>
          </c:dLbls>
          <c:cat>
            <c:strRef>
              <c:f>Fans!$C$8:$C$11</c:f>
              <c:strCache>
                <c:ptCount val="4"/>
                <c:pt idx="0">
                  <c:v>50+</c:v>
                </c:pt>
                <c:pt idx="1">
                  <c:v>35-49</c:v>
                </c:pt>
                <c:pt idx="2">
                  <c:v>18-34</c:v>
                </c:pt>
                <c:pt idx="3">
                  <c:v>&lt;18</c:v>
                </c:pt>
              </c:strCache>
            </c:strRef>
          </c:cat>
          <c:val>
            <c:numRef>
              <c:f>Fans!$D$8:$D$11</c:f>
              <c:numCache>
                <c:formatCode>0%</c:formatCode>
                <c:ptCount val="4"/>
                <c:pt idx="0">
                  <c:v>0.33000000000000024</c:v>
                </c:pt>
                <c:pt idx="1">
                  <c:v>0.22</c:v>
                </c:pt>
                <c:pt idx="2">
                  <c:v>0.24000000000000007</c:v>
                </c:pt>
                <c:pt idx="3">
                  <c:v>0.21000000000000008</c:v>
                </c:pt>
              </c:numCache>
            </c:numRef>
          </c:val>
        </c:ser>
        <c:firstSliceAng val="0"/>
      </c:pieChart>
    </c:plotArea>
    <c:legend>
      <c:legendPos val="b"/>
      <c:layout/>
    </c:legend>
    <c:plotVisOnly val="1"/>
  </c:chart>
  <c:spPr>
    <a:no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pieChart>
        <c:varyColors val="1"/>
        <c:ser>
          <c:idx val="0"/>
          <c:order val="0"/>
          <c:explosion val="10"/>
          <c:dPt>
            <c:idx val="0"/>
            <c:explosion val="0"/>
            <c:spPr>
              <a:solidFill>
                <a:schemeClr val="tx1"/>
              </a:solidFill>
            </c:spPr>
          </c:dPt>
          <c:dPt>
            <c:idx val="1"/>
            <c:explosion val="0"/>
            <c:spPr>
              <a:solidFill>
                <a:srgbClr val="FF0000"/>
              </a:solidFill>
            </c:spPr>
          </c:dPt>
          <c:dLbls>
            <c:dLbl>
              <c:idx val="0"/>
              <c:layout>
                <c:manualLayout>
                  <c:x val="-1.3681539807524073E-2"/>
                  <c:y val="3.9343102945465183E-2"/>
                </c:manualLayout>
              </c:layout>
              <c:showVal val="1"/>
            </c:dLbl>
            <c:dLbl>
              <c:idx val="1"/>
              <c:layout>
                <c:manualLayout>
                  <c:x val="1.1886920384951883E-2"/>
                  <c:y val="-4.8717191601049918E-2"/>
                </c:manualLayout>
              </c:layout>
              <c:showVal val="1"/>
            </c:dLbl>
            <c:txPr>
              <a:bodyPr/>
              <a:lstStyle/>
              <a:p>
                <a:pPr>
                  <a:defRPr sz="1800"/>
                </a:pPr>
                <a:endParaRPr lang="en-US"/>
              </a:p>
            </c:txPr>
            <c:showVal val="1"/>
          </c:dLbls>
          <c:cat>
            <c:strRef>
              <c:f>Fans!$C$4:$C$5</c:f>
              <c:strCache>
                <c:ptCount val="2"/>
                <c:pt idx="0">
                  <c:v>Male</c:v>
                </c:pt>
                <c:pt idx="1">
                  <c:v>Female</c:v>
                </c:pt>
              </c:strCache>
            </c:strRef>
          </c:cat>
          <c:val>
            <c:numRef>
              <c:f>Fans!$D$4:$D$5</c:f>
              <c:numCache>
                <c:formatCode>0%</c:formatCode>
                <c:ptCount val="2"/>
                <c:pt idx="0">
                  <c:v>0.64000000000000035</c:v>
                </c:pt>
                <c:pt idx="1">
                  <c:v>0.36000000000000015</c:v>
                </c:pt>
              </c:numCache>
            </c:numRef>
          </c:val>
        </c:ser>
        <c:firstSliceAng val="0"/>
      </c:pieChart>
    </c:plotArea>
    <c:legend>
      <c:legendPos val="b"/>
      <c:layout/>
    </c:legend>
    <c:plotVisOnly val="1"/>
  </c:chart>
  <c:spPr>
    <a:no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4.6050584586017664E-2"/>
          <c:y val="8.0000000000000029E-2"/>
          <c:w val="0.91689750692520777"/>
          <c:h val="0.47941522309711287"/>
        </c:manualLayout>
      </c:layout>
      <c:barChart>
        <c:barDir val="col"/>
        <c:grouping val="clustered"/>
        <c:ser>
          <c:idx val="0"/>
          <c:order val="0"/>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16279">
              <a:solidFill>
                <a:srgbClr val="000000"/>
              </a:solidFill>
              <a:prstDash val="solid"/>
            </a:ln>
          </c:spPr>
          <c:dLbls>
            <c:dLbl>
              <c:idx val="0"/>
              <c:layout>
                <c:manualLayout>
                  <c:x val="-3.0303030303030312E-3"/>
                  <c:y val="0.12000000000000002"/>
                </c:manualLayout>
              </c:layout>
              <c:tx>
                <c:rich>
                  <a:bodyPr/>
                  <a:lstStyle/>
                  <a:p>
                    <a:r>
                      <a:rPr lang="en-US" smtClean="0"/>
                      <a:t>4,738</a:t>
                    </a:r>
                    <a:endParaRPr lang="en-US"/>
                  </a:p>
                </c:rich>
              </c:tx>
              <c:showVal val="1"/>
            </c:dLbl>
            <c:spPr>
              <a:noFill/>
              <a:ln w="32558">
                <a:noFill/>
              </a:ln>
            </c:spPr>
            <c:txPr>
              <a:bodyPr/>
              <a:lstStyle/>
              <a:p>
                <a:pPr>
                  <a:defRPr sz="1154" b="0" i="0" u="none" strike="noStrike" baseline="0">
                    <a:solidFill>
                      <a:srgbClr val="000000"/>
                    </a:solidFill>
                    <a:latin typeface="Arial"/>
                    <a:ea typeface="Arial"/>
                    <a:cs typeface="Arial"/>
                  </a:defRPr>
                </a:pPr>
                <a:endParaRPr lang="en-US"/>
              </a:p>
            </c:txPr>
            <c:showVal val="1"/>
          </c:dLbls>
          <c:cat>
            <c:strRef>
              <c:f>Sheet1!$B$3:$B$9</c:f>
              <c:strCache>
                <c:ptCount val="7"/>
                <c:pt idx="0">
                  <c:v>Raw</c:v>
                </c:pt>
                <c:pt idx="1">
                  <c:v>Smack Down</c:v>
                </c:pt>
                <c:pt idx="2">
                  <c:v>USA</c:v>
                </c:pt>
                <c:pt idx="3">
                  <c:v>Disney</c:v>
                </c:pt>
                <c:pt idx="4">
                  <c:v>ESPN</c:v>
                </c:pt>
                <c:pt idx="5">
                  <c:v>Nickelodeon</c:v>
                </c:pt>
                <c:pt idx="6">
                  <c:v>Adult Swim</c:v>
                </c:pt>
              </c:strCache>
            </c:strRef>
          </c:cat>
          <c:val>
            <c:numRef>
              <c:f>Sheet1!$C$3:$C$9</c:f>
              <c:numCache>
                <c:formatCode>#,##0</c:formatCode>
                <c:ptCount val="7"/>
                <c:pt idx="0" formatCode="General">
                  <c:v>4738</c:v>
                </c:pt>
                <c:pt idx="1">
                  <c:v>3041</c:v>
                </c:pt>
                <c:pt idx="2">
                  <c:v>3005</c:v>
                </c:pt>
                <c:pt idx="3">
                  <c:v>2418</c:v>
                </c:pt>
                <c:pt idx="4">
                  <c:v>2376</c:v>
                </c:pt>
                <c:pt idx="5">
                  <c:v>2251</c:v>
                </c:pt>
                <c:pt idx="6">
                  <c:v>1456</c:v>
                </c:pt>
              </c:numCache>
            </c:numRef>
          </c:val>
        </c:ser>
        <c:axId val="216006016"/>
        <c:axId val="216052864"/>
      </c:barChart>
      <c:catAx>
        <c:axId val="216006016"/>
        <c:scaling>
          <c:orientation val="minMax"/>
        </c:scaling>
        <c:delete val="1"/>
        <c:axPos val="b"/>
        <c:numFmt formatCode="General" sourceLinked="1"/>
        <c:tickLblPos val="none"/>
        <c:crossAx val="216052864"/>
        <c:crosses val="autoZero"/>
        <c:auto val="1"/>
        <c:lblAlgn val="ctr"/>
        <c:lblOffset val="100"/>
        <c:tickLblSkip val="1"/>
        <c:tickMarkSkip val="1"/>
      </c:catAx>
      <c:valAx>
        <c:axId val="216052864"/>
        <c:scaling>
          <c:orientation val="minMax"/>
        </c:scaling>
        <c:delete val="1"/>
        <c:axPos val="l"/>
        <c:numFmt formatCode="General" sourceLinked="1"/>
        <c:tickLblPos val="none"/>
        <c:crossAx val="216006016"/>
        <c:crosses val="autoZero"/>
        <c:crossBetween val="between"/>
      </c:valAx>
      <c:spPr>
        <a:noFill/>
        <a:ln w="12700">
          <a:solidFill>
            <a:prstClr val="black"/>
          </a:solidFill>
        </a:ln>
      </c:spPr>
    </c:plotArea>
    <c:plotVisOnly val="1"/>
    <c:dispBlanksAs val="gap"/>
  </c:chart>
  <c:spPr>
    <a:noFill/>
    <a:ln>
      <a:solidFill>
        <a:prstClr val="black"/>
      </a:solidFill>
    </a:ln>
  </c:spPr>
  <c:txPr>
    <a:bodyPr/>
    <a:lstStyle/>
    <a:p>
      <a:pPr>
        <a:defRPr sz="1154" b="0" i="0" u="none" strike="noStrike" baseline="0">
          <a:solidFill>
            <a:srgbClr val="000000"/>
          </a:solidFill>
          <a:latin typeface="Arial"/>
          <a:ea typeface="Arial"/>
          <a:cs typeface="Arial"/>
        </a:defRPr>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Sheet2!$B$2</c:f>
              <c:strCache>
                <c:ptCount val="1"/>
                <c:pt idx="0">
                  <c:v>Revenue</c:v>
                </c:pt>
              </c:strCache>
            </c:strRef>
          </c:tx>
          <c:cat>
            <c:numRef>
              <c:f>Sheet2!$C$1:$N$1</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Sheet2!$C$2:$N$2</c:f>
              <c:numCache>
                <c:formatCode>General</c:formatCode>
                <c:ptCount val="12"/>
                <c:pt idx="0">
                  <c:v>456.04</c:v>
                </c:pt>
                <c:pt idx="1">
                  <c:v>409.62</c:v>
                </c:pt>
                <c:pt idx="2">
                  <c:v>374.26</c:v>
                </c:pt>
                <c:pt idx="3">
                  <c:v>374.90999999999985</c:v>
                </c:pt>
                <c:pt idx="4">
                  <c:v>366.42999999999984</c:v>
                </c:pt>
                <c:pt idx="5">
                  <c:v>400.05</c:v>
                </c:pt>
                <c:pt idx="6">
                  <c:v>485.66</c:v>
                </c:pt>
                <c:pt idx="7">
                  <c:v>526.4599999999997</c:v>
                </c:pt>
                <c:pt idx="8">
                  <c:v>475.16</c:v>
                </c:pt>
                <c:pt idx="9">
                  <c:v>477.66</c:v>
                </c:pt>
                <c:pt idx="10">
                  <c:v>483.91999999999985</c:v>
                </c:pt>
                <c:pt idx="11">
                  <c:v>484.01</c:v>
                </c:pt>
              </c:numCache>
            </c:numRef>
          </c:val>
        </c:ser>
        <c:axId val="189867136"/>
        <c:axId val="189868672"/>
      </c:barChart>
      <c:lineChart>
        <c:grouping val="standard"/>
        <c:ser>
          <c:idx val="1"/>
          <c:order val="1"/>
          <c:tx>
            <c:strRef>
              <c:f>Sheet2!$B$3</c:f>
              <c:strCache>
                <c:ptCount val="1"/>
                <c:pt idx="0">
                  <c:v>Diluted EPS</c:v>
                </c:pt>
              </c:strCache>
            </c:strRef>
          </c:tx>
          <c:marker>
            <c:symbol val="none"/>
          </c:marker>
          <c:cat>
            <c:numRef>
              <c:f>Sheet2!$C$1:$N$1</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Sheet2!$C$3:$N$3</c:f>
              <c:numCache>
                <c:formatCode>General</c:formatCode>
                <c:ptCount val="12"/>
                <c:pt idx="0">
                  <c:v>0.22</c:v>
                </c:pt>
                <c:pt idx="1">
                  <c:v>0.58000000000000007</c:v>
                </c:pt>
                <c:pt idx="2">
                  <c:v>-0.28000000000000008</c:v>
                </c:pt>
                <c:pt idx="3">
                  <c:v>0.70000000000000029</c:v>
                </c:pt>
                <c:pt idx="4">
                  <c:v>0.56000000000000005</c:v>
                </c:pt>
                <c:pt idx="5">
                  <c:v>0.67000000000000048</c:v>
                </c:pt>
                <c:pt idx="6">
                  <c:v>0.72000000000000031</c:v>
                </c:pt>
                <c:pt idx="7">
                  <c:v>0.62000000000000033</c:v>
                </c:pt>
                <c:pt idx="8">
                  <c:v>0.68</c:v>
                </c:pt>
                <c:pt idx="9">
                  <c:v>0.7100000000000003</c:v>
                </c:pt>
                <c:pt idx="10">
                  <c:v>0.33000000000000024</c:v>
                </c:pt>
                <c:pt idx="11">
                  <c:v>0.42000000000000015</c:v>
                </c:pt>
              </c:numCache>
            </c:numRef>
          </c:val>
        </c:ser>
        <c:ser>
          <c:idx val="2"/>
          <c:order val="2"/>
          <c:tx>
            <c:strRef>
              <c:f>Sheet2!$B$4</c:f>
              <c:strCache>
                <c:ptCount val="1"/>
                <c:pt idx="0">
                  <c:v>Adjusted EPS</c:v>
                </c:pt>
              </c:strCache>
            </c:strRef>
          </c:tx>
          <c:marker>
            <c:symbol val="none"/>
          </c:marker>
          <c:cat>
            <c:numRef>
              <c:f>Sheet2!$C$1:$N$1</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Sheet2!$C$4:$N$4</c:f>
              <c:numCache>
                <c:formatCode>General</c:formatCode>
                <c:ptCount val="12"/>
                <c:pt idx="10" formatCode="0.00">
                  <c:v>0.74580028156331923</c:v>
                </c:pt>
                <c:pt idx="11" formatCode="0.00">
                  <c:v>0.59510286795376044</c:v>
                </c:pt>
              </c:numCache>
            </c:numRef>
          </c:val>
        </c:ser>
        <c:marker val="1"/>
        <c:axId val="189872000"/>
        <c:axId val="189870464"/>
      </c:lineChart>
      <c:catAx>
        <c:axId val="189867136"/>
        <c:scaling>
          <c:orientation val="minMax"/>
        </c:scaling>
        <c:axPos val="b"/>
        <c:numFmt formatCode="General" sourceLinked="1"/>
        <c:tickLblPos val="nextTo"/>
        <c:crossAx val="189868672"/>
        <c:crosses val="autoZero"/>
        <c:auto val="1"/>
        <c:lblAlgn val="ctr"/>
        <c:lblOffset val="100"/>
      </c:catAx>
      <c:valAx>
        <c:axId val="189868672"/>
        <c:scaling>
          <c:orientation val="minMax"/>
        </c:scaling>
        <c:axPos val="l"/>
        <c:numFmt formatCode="General" sourceLinked="1"/>
        <c:tickLblPos val="nextTo"/>
        <c:crossAx val="189867136"/>
        <c:crosses val="autoZero"/>
        <c:crossBetween val="between"/>
      </c:valAx>
      <c:valAx>
        <c:axId val="189870464"/>
        <c:scaling>
          <c:orientation val="minMax"/>
        </c:scaling>
        <c:axPos val="r"/>
        <c:numFmt formatCode="&quot;$&quot;#,##0.00" sourceLinked="0"/>
        <c:tickLblPos val="nextTo"/>
        <c:crossAx val="189872000"/>
        <c:crosses val="max"/>
        <c:crossBetween val="between"/>
      </c:valAx>
      <c:catAx>
        <c:axId val="189872000"/>
        <c:scaling>
          <c:orientation val="minMax"/>
        </c:scaling>
        <c:delete val="1"/>
        <c:axPos val="b"/>
        <c:numFmt formatCode="General" sourceLinked="1"/>
        <c:tickLblPos val="none"/>
        <c:crossAx val="189870464"/>
        <c:crossesAt val="-0.4"/>
        <c:auto val="1"/>
        <c:lblAlgn val="ctr"/>
        <c:lblOffset val="100"/>
      </c:catAx>
    </c:plotArea>
    <c:legend>
      <c:legendPos val="b"/>
      <c:layout/>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2"/>
          <c:order val="1"/>
          <c:tx>
            <c:strRef>
              <c:f>'price sales'!$E$1</c:f>
              <c:strCache>
                <c:ptCount val="1"/>
                <c:pt idx="0">
                  <c:v>Revenue</c:v>
                </c:pt>
              </c:strCache>
            </c:strRef>
          </c:tx>
          <c:spPr>
            <a:gradFill flip="none" rotWithShape="1">
              <a:gsLst>
                <a:gs pos="0">
                  <a:sysClr val="windowText" lastClr="000000">
                    <a:lumMod val="65000"/>
                    <a:lumOff val="35000"/>
                    <a:tint val="66000"/>
                    <a:satMod val="160000"/>
                  </a:sysClr>
                </a:gs>
                <a:gs pos="50000">
                  <a:sysClr val="windowText" lastClr="000000">
                    <a:lumMod val="65000"/>
                    <a:lumOff val="35000"/>
                    <a:tint val="44500"/>
                    <a:satMod val="160000"/>
                  </a:sysClr>
                </a:gs>
                <a:gs pos="100000">
                  <a:sysClr val="windowText" lastClr="000000">
                    <a:lumMod val="65000"/>
                    <a:lumOff val="35000"/>
                    <a:tint val="23500"/>
                    <a:satMod val="160000"/>
                  </a:sysClr>
                </a:gs>
              </a:gsLst>
              <a:lin ang="16200000" scaled="1"/>
              <a:tileRect/>
            </a:gradFill>
            <a:ln cmpd="sng"/>
            <a:effectLst>
              <a:outerShdw blurRad="50800" dist="50800" dir="5400000" algn="ctr" rotWithShape="0">
                <a:schemeClr val="tx1">
                  <a:lumMod val="50000"/>
                  <a:lumOff val="50000"/>
                </a:schemeClr>
              </a:outerShdw>
            </a:effectLst>
          </c:spPr>
          <c:cat>
            <c:numRef>
              <c:f>'price sales'!$A$2:$A$122</c:f>
              <c:numCache>
                <c:formatCode>m/d/yyyy</c:formatCode>
                <c:ptCount val="121"/>
                <c:pt idx="0">
                  <c:v>41439</c:v>
                </c:pt>
                <c:pt idx="1">
                  <c:v>41425</c:v>
                </c:pt>
                <c:pt idx="2">
                  <c:v>41394</c:v>
                </c:pt>
                <c:pt idx="3">
                  <c:v>41364</c:v>
                </c:pt>
                <c:pt idx="4">
                  <c:v>41333</c:v>
                </c:pt>
                <c:pt idx="5">
                  <c:v>41305</c:v>
                </c:pt>
                <c:pt idx="6">
                  <c:v>41274</c:v>
                </c:pt>
                <c:pt idx="7">
                  <c:v>41243</c:v>
                </c:pt>
                <c:pt idx="8">
                  <c:v>41213</c:v>
                </c:pt>
                <c:pt idx="9">
                  <c:v>41182</c:v>
                </c:pt>
                <c:pt idx="10">
                  <c:v>41152</c:v>
                </c:pt>
                <c:pt idx="11">
                  <c:v>41121</c:v>
                </c:pt>
                <c:pt idx="12">
                  <c:v>41090</c:v>
                </c:pt>
                <c:pt idx="13">
                  <c:v>41060</c:v>
                </c:pt>
                <c:pt idx="14">
                  <c:v>41029</c:v>
                </c:pt>
                <c:pt idx="15">
                  <c:v>40999</c:v>
                </c:pt>
                <c:pt idx="16">
                  <c:v>40968</c:v>
                </c:pt>
                <c:pt idx="17">
                  <c:v>40939</c:v>
                </c:pt>
                <c:pt idx="18">
                  <c:v>40908</c:v>
                </c:pt>
                <c:pt idx="19">
                  <c:v>40877</c:v>
                </c:pt>
                <c:pt idx="20">
                  <c:v>40847</c:v>
                </c:pt>
                <c:pt idx="21">
                  <c:v>40816</c:v>
                </c:pt>
                <c:pt idx="22">
                  <c:v>40786</c:v>
                </c:pt>
                <c:pt idx="23">
                  <c:v>40755</c:v>
                </c:pt>
                <c:pt idx="24">
                  <c:v>40724</c:v>
                </c:pt>
                <c:pt idx="25">
                  <c:v>40694</c:v>
                </c:pt>
                <c:pt idx="26">
                  <c:v>40663</c:v>
                </c:pt>
                <c:pt idx="27">
                  <c:v>40633</c:v>
                </c:pt>
                <c:pt idx="28">
                  <c:v>40602</c:v>
                </c:pt>
                <c:pt idx="29">
                  <c:v>40574</c:v>
                </c:pt>
                <c:pt idx="30">
                  <c:v>40543</c:v>
                </c:pt>
                <c:pt idx="31">
                  <c:v>40512</c:v>
                </c:pt>
                <c:pt idx="32">
                  <c:v>40482</c:v>
                </c:pt>
                <c:pt idx="33">
                  <c:v>40451</c:v>
                </c:pt>
                <c:pt idx="34">
                  <c:v>40421</c:v>
                </c:pt>
                <c:pt idx="35">
                  <c:v>40390</c:v>
                </c:pt>
                <c:pt idx="36">
                  <c:v>40359</c:v>
                </c:pt>
                <c:pt idx="37">
                  <c:v>40329</c:v>
                </c:pt>
                <c:pt idx="38">
                  <c:v>40298</c:v>
                </c:pt>
                <c:pt idx="39">
                  <c:v>40268</c:v>
                </c:pt>
                <c:pt idx="40">
                  <c:v>40237</c:v>
                </c:pt>
                <c:pt idx="41">
                  <c:v>40209</c:v>
                </c:pt>
                <c:pt idx="42">
                  <c:v>40178</c:v>
                </c:pt>
                <c:pt idx="43">
                  <c:v>40147</c:v>
                </c:pt>
                <c:pt idx="44">
                  <c:v>40117</c:v>
                </c:pt>
                <c:pt idx="45">
                  <c:v>40086</c:v>
                </c:pt>
                <c:pt idx="46">
                  <c:v>40056</c:v>
                </c:pt>
                <c:pt idx="47">
                  <c:v>40025</c:v>
                </c:pt>
                <c:pt idx="48">
                  <c:v>39994</c:v>
                </c:pt>
                <c:pt idx="49">
                  <c:v>39964</c:v>
                </c:pt>
                <c:pt idx="50">
                  <c:v>39933</c:v>
                </c:pt>
                <c:pt idx="51">
                  <c:v>39903</c:v>
                </c:pt>
                <c:pt idx="52">
                  <c:v>39872</c:v>
                </c:pt>
                <c:pt idx="53">
                  <c:v>39844</c:v>
                </c:pt>
                <c:pt idx="54">
                  <c:v>39813</c:v>
                </c:pt>
                <c:pt idx="55">
                  <c:v>39782</c:v>
                </c:pt>
                <c:pt idx="56">
                  <c:v>39752</c:v>
                </c:pt>
                <c:pt idx="57">
                  <c:v>39721</c:v>
                </c:pt>
                <c:pt idx="58">
                  <c:v>39691</c:v>
                </c:pt>
                <c:pt idx="59">
                  <c:v>39660</c:v>
                </c:pt>
                <c:pt idx="60">
                  <c:v>39629</c:v>
                </c:pt>
                <c:pt idx="61">
                  <c:v>39599</c:v>
                </c:pt>
                <c:pt idx="62">
                  <c:v>39568</c:v>
                </c:pt>
                <c:pt idx="63">
                  <c:v>39538</c:v>
                </c:pt>
                <c:pt idx="64">
                  <c:v>39507</c:v>
                </c:pt>
                <c:pt idx="65">
                  <c:v>39478</c:v>
                </c:pt>
                <c:pt idx="66">
                  <c:v>39447</c:v>
                </c:pt>
                <c:pt idx="67">
                  <c:v>39416</c:v>
                </c:pt>
                <c:pt idx="68">
                  <c:v>39386</c:v>
                </c:pt>
                <c:pt idx="69">
                  <c:v>39355</c:v>
                </c:pt>
                <c:pt idx="70">
                  <c:v>39325</c:v>
                </c:pt>
                <c:pt idx="71">
                  <c:v>39294</c:v>
                </c:pt>
                <c:pt idx="72">
                  <c:v>39263</c:v>
                </c:pt>
                <c:pt idx="73">
                  <c:v>39233</c:v>
                </c:pt>
                <c:pt idx="74">
                  <c:v>39202</c:v>
                </c:pt>
                <c:pt idx="75">
                  <c:v>39172</c:v>
                </c:pt>
                <c:pt idx="76">
                  <c:v>39141</c:v>
                </c:pt>
                <c:pt idx="77">
                  <c:v>39113</c:v>
                </c:pt>
                <c:pt idx="78">
                  <c:v>39082</c:v>
                </c:pt>
                <c:pt idx="79">
                  <c:v>39051</c:v>
                </c:pt>
                <c:pt idx="80">
                  <c:v>39021</c:v>
                </c:pt>
                <c:pt idx="81">
                  <c:v>38990</c:v>
                </c:pt>
                <c:pt idx="82">
                  <c:v>38960</c:v>
                </c:pt>
                <c:pt idx="83">
                  <c:v>38929</c:v>
                </c:pt>
                <c:pt idx="84">
                  <c:v>38898</c:v>
                </c:pt>
                <c:pt idx="85">
                  <c:v>38868</c:v>
                </c:pt>
                <c:pt idx="86">
                  <c:v>38837</c:v>
                </c:pt>
                <c:pt idx="87">
                  <c:v>38807</c:v>
                </c:pt>
                <c:pt idx="88">
                  <c:v>38776</c:v>
                </c:pt>
                <c:pt idx="89">
                  <c:v>38748</c:v>
                </c:pt>
                <c:pt idx="90">
                  <c:v>38717</c:v>
                </c:pt>
                <c:pt idx="91">
                  <c:v>38686</c:v>
                </c:pt>
                <c:pt idx="92">
                  <c:v>38656</c:v>
                </c:pt>
                <c:pt idx="93">
                  <c:v>38625</c:v>
                </c:pt>
                <c:pt idx="94">
                  <c:v>38595</c:v>
                </c:pt>
                <c:pt idx="95">
                  <c:v>38564</c:v>
                </c:pt>
                <c:pt idx="96">
                  <c:v>38533</c:v>
                </c:pt>
                <c:pt idx="97">
                  <c:v>38503</c:v>
                </c:pt>
                <c:pt idx="98">
                  <c:v>38472</c:v>
                </c:pt>
                <c:pt idx="99">
                  <c:v>38442</c:v>
                </c:pt>
                <c:pt idx="100">
                  <c:v>38411</c:v>
                </c:pt>
                <c:pt idx="101">
                  <c:v>38383</c:v>
                </c:pt>
                <c:pt idx="102">
                  <c:v>38352</c:v>
                </c:pt>
                <c:pt idx="103">
                  <c:v>38321</c:v>
                </c:pt>
                <c:pt idx="104">
                  <c:v>38291</c:v>
                </c:pt>
                <c:pt idx="105">
                  <c:v>38260</c:v>
                </c:pt>
                <c:pt idx="106">
                  <c:v>38230</c:v>
                </c:pt>
                <c:pt idx="107">
                  <c:v>38199</c:v>
                </c:pt>
                <c:pt idx="108">
                  <c:v>38168</c:v>
                </c:pt>
                <c:pt idx="109">
                  <c:v>38138</c:v>
                </c:pt>
                <c:pt idx="110">
                  <c:v>38107</c:v>
                </c:pt>
                <c:pt idx="111">
                  <c:v>38077</c:v>
                </c:pt>
                <c:pt idx="112">
                  <c:v>38046</c:v>
                </c:pt>
                <c:pt idx="113">
                  <c:v>38017</c:v>
                </c:pt>
                <c:pt idx="114">
                  <c:v>37986</c:v>
                </c:pt>
                <c:pt idx="115">
                  <c:v>37955</c:v>
                </c:pt>
                <c:pt idx="116">
                  <c:v>37925</c:v>
                </c:pt>
                <c:pt idx="117">
                  <c:v>37894</c:v>
                </c:pt>
                <c:pt idx="118">
                  <c:v>37864</c:v>
                </c:pt>
                <c:pt idx="119">
                  <c:v>37833</c:v>
                </c:pt>
                <c:pt idx="120">
                  <c:v>37802</c:v>
                </c:pt>
              </c:numCache>
            </c:numRef>
          </c:cat>
          <c:val>
            <c:numRef>
              <c:f>'price sales'!$E$2:$E$122</c:f>
              <c:numCache>
                <c:formatCode>General</c:formatCode>
                <c:ptCount val="121"/>
                <c:pt idx="0">
                  <c:v>498</c:v>
                </c:pt>
                <c:pt idx="1">
                  <c:v>498</c:v>
                </c:pt>
                <c:pt idx="2">
                  <c:v>498</c:v>
                </c:pt>
                <c:pt idx="3">
                  <c:v>498</c:v>
                </c:pt>
                <c:pt idx="4">
                  <c:v>498</c:v>
                </c:pt>
                <c:pt idx="5">
                  <c:v>498</c:v>
                </c:pt>
                <c:pt idx="6">
                  <c:v>484.01</c:v>
                </c:pt>
                <c:pt idx="7">
                  <c:v>484.01</c:v>
                </c:pt>
                <c:pt idx="8">
                  <c:v>484.01</c:v>
                </c:pt>
                <c:pt idx="9">
                  <c:v>484.01</c:v>
                </c:pt>
                <c:pt idx="10">
                  <c:v>484.01</c:v>
                </c:pt>
                <c:pt idx="11">
                  <c:v>484.01</c:v>
                </c:pt>
                <c:pt idx="12">
                  <c:v>484.01</c:v>
                </c:pt>
                <c:pt idx="13">
                  <c:v>484.01</c:v>
                </c:pt>
                <c:pt idx="14">
                  <c:v>484.01</c:v>
                </c:pt>
                <c:pt idx="15">
                  <c:v>484.01</c:v>
                </c:pt>
                <c:pt idx="16">
                  <c:v>484.01</c:v>
                </c:pt>
                <c:pt idx="17">
                  <c:v>484.01</c:v>
                </c:pt>
                <c:pt idx="18">
                  <c:v>483.91999999999985</c:v>
                </c:pt>
                <c:pt idx="19">
                  <c:v>483.91999999999985</c:v>
                </c:pt>
                <c:pt idx="20">
                  <c:v>483.91999999999985</c:v>
                </c:pt>
                <c:pt idx="21">
                  <c:v>483.91999999999985</c:v>
                </c:pt>
                <c:pt idx="22">
                  <c:v>483.91999999999985</c:v>
                </c:pt>
                <c:pt idx="23">
                  <c:v>483.91999999999985</c:v>
                </c:pt>
                <c:pt idx="24">
                  <c:v>483.91999999999985</c:v>
                </c:pt>
                <c:pt idx="25">
                  <c:v>483.91999999999985</c:v>
                </c:pt>
                <c:pt idx="26">
                  <c:v>483.91999999999985</c:v>
                </c:pt>
                <c:pt idx="27">
                  <c:v>483.91999999999985</c:v>
                </c:pt>
                <c:pt idx="28">
                  <c:v>483.91999999999985</c:v>
                </c:pt>
                <c:pt idx="29">
                  <c:v>483.91999999999985</c:v>
                </c:pt>
                <c:pt idx="30">
                  <c:v>477.66</c:v>
                </c:pt>
                <c:pt idx="31">
                  <c:v>477.66</c:v>
                </c:pt>
                <c:pt idx="32">
                  <c:v>477.66</c:v>
                </c:pt>
                <c:pt idx="33">
                  <c:v>477.66</c:v>
                </c:pt>
                <c:pt idx="34">
                  <c:v>477.66</c:v>
                </c:pt>
                <c:pt idx="35">
                  <c:v>477.66</c:v>
                </c:pt>
                <c:pt idx="36">
                  <c:v>477.66</c:v>
                </c:pt>
                <c:pt idx="37">
                  <c:v>477.66</c:v>
                </c:pt>
                <c:pt idx="38">
                  <c:v>477.66</c:v>
                </c:pt>
                <c:pt idx="39">
                  <c:v>477.66</c:v>
                </c:pt>
                <c:pt idx="40">
                  <c:v>477.66</c:v>
                </c:pt>
                <c:pt idx="41">
                  <c:v>477.66</c:v>
                </c:pt>
                <c:pt idx="42">
                  <c:v>475.16</c:v>
                </c:pt>
                <c:pt idx="43">
                  <c:v>475.16</c:v>
                </c:pt>
                <c:pt idx="44">
                  <c:v>475.16</c:v>
                </c:pt>
                <c:pt idx="45">
                  <c:v>475.16</c:v>
                </c:pt>
                <c:pt idx="46">
                  <c:v>475.16</c:v>
                </c:pt>
                <c:pt idx="47">
                  <c:v>475.16</c:v>
                </c:pt>
                <c:pt idx="48">
                  <c:v>475.16</c:v>
                </c:pt>
                <c:pt idx="49">
                  <c:v>475.16</c:v>
                </c:pt>
                <c:pt idx="50">
                  <c:v>475.16</c:v>
                </c:pt>
                <c:pt idx="51">
                  <c:v>475.16</c:v>
                </c:pt>
                <c:pt idx="52">
                  <c:v>475.16</c:v>
                </c:pt>
                <c:pt idx="53">
                  <c:v>475.16</c:v>
                </c:pt>
                <c:pt idx="54">
                  <c:v>526.4599999999997</c:v>
                </c:pt>
                <c:pt idx="55">
                  <c:v>526.4599999999997</c:v>
                </c:pt>
                <c:pt idx="56">
                  <c:v>526.4599999999997</c:v>
                </c:pt>
                <c:pt idx="57">
                  <c:v>526.4599999999997</c:v>
                </c:pt>
                <c:pt idx="58">
                  <c:v>526.4599999999997</c:v>
                </c:pt>
                <c:pt idx="59">
                  <c:v>526.4599999999997</c:v>
                </c:pt>
                <c:pt idx="60">
                  <c:v>526.4599999999997</c:v>
                </c:pt>
                <c:pt idx="61">
                  <c:v>526.4599999999997</c:v>
                </c:pt>
                <c:pt idx="62">
                  <c:v>526.4599999999997</c:v>
                </c:pt>
                <c:pt idx="63">
                  <c:v>526.4599999999997</c:v>
                </c:pt>
                <c:pt idx="64">
                  <c:v>526.4599999999997</c:v>
                </c:pt>
                <c:pt idx="65">
                  <c:v>526.4599999999997</c:v>
                </c:pt>
                <c:pt idx="66">
                  <c:v>485.66</c:v>
                </c:pt>
                <c:pt idx="67">
                  <c:v>485.66</c:v>
                </c:pt>
                <c:pt idx="68">
                  <c:v>485.66</c:v>
                </c:pt>
                <c:pt idx="69">
                  <c:v>485.66</c:v>
                </c:pt>
                <c:pt idx="70">
                  <c:v>485.66</c:v>
                </c:pt>
                <c:pt idx="71">
                  <c:v>485.66</c:v>
                </c:pt>
                <c:pt idx="72">
                  <c:v>485.66</c:v>
                </c:pt>
                <c:pt idx="73">
                  <c:v>485.66</c:v>
                </c:pt>
                <c:pt idx="74">
                  <c:v>485.66</c:v>
                </c:pt>
                <c:pt idx="75">
                  <c:v>485.66</c:v>
                </c:pt>
                <c:pt idx="76">
                  <c:v>485.66</c:v>
                </c:pt>
                <c:pt idx="77">
                  <c:v>485.66</c:v>
                </c:pt>
                <c:pt idx="78">
                  <c:v>400.05</c:v>
                </c:pt>
                <c:pt idx="79">
                  <c:v>400.05</c:v>
                </c:pt>
                <c:pt idx="80">
                  <c:v>400.05</c:v>
                </c:pt>
                <c:pt idx="81">
                  <c:v>400.05</c:v>
                </c:pt>
                <c:pt idx="82">
                  <c:v>400.05</c:v>
                </c:pt>
                <c:pt idx="83">
                  <c:v>400.05</c:v>
                </c:pt>
                <c:pt idx="84">
                  <c:v>400.05</c:v>
                </c:pt>
                <c:pt idx="85">
                  <c:v>400.05</c:v>
                </c:pt>
                <c:pt idx="86">
                  <c:v>400.05</c:v>
                </c:pt>
                <c:pt idx="87">
                  <c:v>400.05</c:v>
                </c:pt>
                <c:pt idx="88">
                  <c:v>400.05</c:v>
                </c:pt>
                <c:pt idx="89">
                  <c:v>400.05</c:v>
                </c:pt>
                <c:pt idx="90">
                  <c:v>366.42999999999984</c:v>
                </c:pt>
                <c:pt idx="91">
                  <c:v>366.42999999999984</c:v>
                </c:pt>
                <c:pt idx="92">
                  <c:v>366.42999999999984</c:v>
                </c:pt>
                <c:pt idx="93">
                  <c:v>366.42999999999984</c:v>
                </c:pt>
                <c:pt idx="94">
                  <c:v>366.42999999999984</c:v>
                </c:pt>
                <c:pt idx="95">
                  <c:v>366.42999999999984</c:v>
                </c:pt>
                <c:pt idx="96">
                  <c:v>366.42999999999984</c:v>
                </c:pt>
                <c:pt idx="97">
                  <c:v>366.42999999999984</c:v>
                </c:pt>
                <c:pt idx="98">
                  <c:v>366.42999999999984</c:v>
                </c:pt>
                <c:pt idx="99">
                  <c:v>366.42999999999984</c:v>
                </c:pt>
                <c:pt idx="100">
                  <c:v>366.42999999999984</c:v>
                </c:pt>
                <c:pt idx="101">
                  <c:v>366.42999999999984</c:v>
                </c:pt>
                <c:pt idx="102">
                  <c:v>374.90999999999985</c:v>
                </c:pt>
                <c:pt idx="103">
                  <c:v>374.90999999999985</c:v>
                </c:pt>
                <c:pt idx="104">
                  <c:v>374.90999999999985</c:v>
                </c:pt>
                <c:pt idx="105">
                  <c:v>374.90999999999985</c:v>
                </c:pt>
                <c:pt idx="106">
                  <c:v>374.90999999999985</c:v>
                </c:pt>
                <c:pt idx="107">
                  <c:v>374.90999999999985</c:v>
                </c:pt>
                <c:pt idx="108">
                  <c:v>374.90999999999985</c:v>
                </c:pt>
                <c:pt idx="109">
                  <c:v>374.90999999999985</c:v>
                </c:pt>
                <c:pt idx="110">
                  <c:v>374.90999999999985</c:v>
                </c:pt>
                <c:pt idx="111">
                  <c:v>374.90999999999985</c:v>
                </c:pt>
                <c:pt idx="112">
                  <c:v>374.90999999999985</c:v>
                </c:pt>
                <c:pt idx="113">
                  <c:v>374.90999999999985</c:v>
                </c:pt>
                <c:pt idx="114">
                  <c:v>374.26</c:v>
                </c:pt>
                <c:pt idx="115">
                  <c:v>374.26</c:v>
                </c:pt>
                <c:pt idx="116">
                  <c:v>374.26</c:v>
                </c:pt>
                <c:pt idx="117">
                  <c:v>374.26</c:v>
                </c:pt>
                <c:pt idx="118">
                  <c:v>374.26</c:v>
                </c:pt>
                <c:pt idx="119">
                  <c:v>374.26</c:v>
                </c:pt>
                <c:pt idx="120">
                  <c:v>374.26</c:v>
                </c:pt>
              </c:numCache>
            </c:numRef>
          </c:val>
        </c:ser>
        <c:gapWidth val="0"/>
        <c:axId val="190087936"/>
        <c:axId val="190089472"/>
      </c:barChart>
      <c:lineChart>
        <c:grouping val="standard"/>
        <c:ser>
          <c:idx val="1"/>
          <c:order val="0"/>
          <c:tx>
            <c:strRef>
              <c:f>'price sales'!$C$1</c:f>
              <c:strCache>
                <c:ptCount val="1"/>
                <c:pt idx="0">
                  <c:v>P/S </c:v>
                </c:pt>
              </c:strCache>
            </c:strRef>
          </c:tx>
          <c:marker>
            <c:symbol val="none"/>
          </c:marker>
          <c:cat>
            <c:numRef>
              <c:f>'price sales'!$A$2:$A$122</c:f>
              <c:numCache>
                <c:formatCode>m/d/yyyy</c:formatCode>
                <c:ptCount val="121"/>
                <c:pt idx="0">
                  <c:v>41439</c:v>
                </c:pt>
                <c:pt idx="1">
                  <c:v>41425</c:v>
                </c:pt>
                <c:pt idx="2">
                  <c:v>41394</c:v>
                </c:pt>
                <c:pt idx="3">
                  <c:v>41364</c:v>
                </c:pt>
                <c:pt idx="4">
                  <c:v>41333</c:v>
                </c:pt>
                <c:pt idx="5">
                  <c:v>41305</c:v>
                </c:pt>
                <c:pt idx="6">
                  <c:v>41274</c:v>
                </c:pt>
                <c:pt idx="7">
                  <c:v>41243</c:v>
                </c:pt>
                <c:pt idx="8">
                  <c:v>41213</c:v>
                </c:pt>
                <c:pt idx="9">
                  <c:v>41182</c:v>
                </c:pt>
                <c:pt idx="10">
                  <c:v>41152</c:v>
                </c:pt>
                <c:pt idx="11">
                  <c:v>41121</c:v>
                </c:pt>
                <c:pt idx="12">
                  <c:v>41090</c:v>
                </c:pt>
                <c:pt idx="13">
                  <c:v>41060</c:v>
                </c:pt>
                <c:pt idx="14">
                  <c:v>41029</c:v>
                </c:pt>
                <c:pt idx="15">
                  <c:v>40999</c:v>
                </c:pt>
                <c:pt idx="16">
                  <c:v>40968</c:v>
                </c:pt>
                <c:pt idx="17">
                  <c:v>40939</c:v>
                </c:pt>
                <c:pt idx="18">
                  <c:v>40908</c:v>
                </c:pt>
                <c:pt idx="19">
                  <c:v>40877</c:v>
                </c:pt>
                <c:pt idx="20">
                  <c:v>40847</c:v>
                </c:pt>
                <c:pt idx="21">
                  <c:v>40816</c:v>
                </c:pt>
                <c:pt idx="22">
                  <c:v>40786</c:v>
                </c:pt>
                <c:pt idx="23">
                  <c:v>40755</c:v>
                </c:pt>
                <c:pt idx="24">
                  <c:v>40724</c:v>
                </c:pt>
                <c:pt idx="25">
                  <c:v>40694</c:v>
                </c:pt>
                <c:pt idx="26">
                  <c:v>40663</c:v>
                </c:pt>
                <c:pt idx="27">
                  <c:v>40633</c:v>
                </c:pt>
                <c:pt idx="28">
                  <c:v>40602</c:v>
                </c:pt>
                <c:pt idx="29">
                  <c:v>40574</c:v>
                </c:pt>
                <c:pt idx="30">
                  <c:v>40543</c:v>
                </c:pt>
                <c:pt idx="31">
                  <c:v>40512</c:v>
                </c:pt>
                <c:pt idx="32">
                  <c:v>40482</c:v>
                </c:pt>
                <c:pt idx="33">
                  <c:v>40451</c:v>
                </c:pt>
                <c:pt idx="34">
                  <c:v>40421</c:v>
                </c:pt>
                <c:pt idx="35">
                  <c:v>40390</c:v>
                </c:pt>
                <c:pt idx="36">
                  <c:v>40359</c:v>
                </c:pt>
                <c:pt idx="37">
                  <c:v>40329</c:v>
                </c:pt>
                <c:pt idx="38">
                  <c:v>40298</c:v>
                </c:pt>
                <c:pt idx="39">
                  <c:v>40268</c:v>
                </c:pt>
                <c:pt idx="40">
                  <c:v>40237</c:v>
                </c:pt>
                <c:pt idx="41">
                  <c:v>40209</c:v>
                </c:pt>
                <c:pt idx="42">
                  <c:v>40178</c:v>
                </c:pt>
                <c:pt idx="43">
                  <c:v>40147</c:v>
                </c:pt>
                <c:pt idx="44">
                  <c:v>40117</c:v>
                </c:pt>
                <c:pt idx="45">
                  <c:v>40086</c:v>
                </c:pt>
                <c:pt idx="46">
                  <c:v>40056</c:v>
                </c:pt>
                <c:pt idx="47">
                  <c:v>40025</c:v>
                </c:pt>
                <c:pt idx="48">
                  <c:v>39994</c:v>
                </c:pt>
                <c:pt idx="49">
                  <c:v>39964</c:v>
                </c:pt>
                <c:pt idx="50">
                  <c:v>39933</c:v>
                </c:pt>
                <c:pt idx="51">
                  <c:v>39903</c:v>
                </c:pt>
                <c:pt idx="52">
                  <c:v>39872</c:v>
                </c:pt>
                <c:pt idx="53">
                  <c:v>39844</c:v>
                </c:pt>
                <c:pt idx="54">
                  <c:v>39813</c:v>
                </c:pt>
                <c:pt idx="55">
                  <c:v>39782</c:v>
                </c:pt>
                <c:pt idx="56">
                  <c:v>39752</c:v>
                </c:pt>
                <c:pt idx="57">
                  <c:v>39721</c:v>
                </c:pt>
                <c:pt idx="58">
                  <c:v>39691</c:v>
                </c:pt>
                <c:pt idx="59">
                  <c:v>39660</c:v>
                </c:pt>
                <c:pt idx="60">
                  <c:v>39629</c:v>
                </c:pt>
                <c:pt idx="61">
                  <c:v>39599</c:v>
                </c:pt>
                <c:pt idx="62">
                  <c:v>39568</c:v>
                </c:pt>
                <c:pt idx="63">
                  <c:v>39538</c:v>
                </c:pt>
                <c:pt idx="64">
                  <c:v>39507</c:v>
                </c:pt>
                <c:pt idx="65">
                  <c:v>39478</c:v>
                </c:pt>
                <c:pt idx="66">
                  <c:v>39447</c:v>
                </c:pt>
                <c:pt idx="67">
                  <c:v>39416</c:v>
                </c:pt>
                <c:pt idx="68">
                  <c:v>39386</c:v>
                </c:pt>
                <c:pt idx="69">
                  <c:v>39355</c:v>
                </c:pt>
                <c:pt idx="70">
                  <c:v>39325</c:v>
                </c:pt>
                <c:pt idx="71">
                  <c:v>39294</c:v>
                </c:pt>
                <c:pt idx="72">
                  <c:v>39263</c:v>
                </c:pt>
                <c:pt idx="73">
                  <c:v>39233</c:v>
                </c:pt>
                <c:pt idx="74">
                  <c:v>39202</c:v>
                </c:pt>
                <c:pt idx="75">
                  <c:v>39172</c:v>
                </c:pt>
                <c:pt idx="76">
                  <c:v>39141</c:v>
                </c:pt>
                <c:pt idx="77">
                  <c:v>39113</c:v>
                </c:pt>
                <c:pt idx="78">
                  <c:v>39082</c:v>
                </c:pt>
                <c:pt idx="79">
                  <c:v>39051</c:v>
                </c:pt>
                <c:pt idx="80">
                  <c:v>39021</c:v>
                </c:pt>
                <c:pt idx="81">
                  <c:v>38990</c:v>
                </c:pt>
                <c:pt idx="82">
                  <c:v>38960</c:v>
                </c:pt>
                <c:pt idx="83">
                  <c:v>38929</c:v>
                </c:pt>
                <c:pt idx="84">
                  <c:v>38898</c:v>
                </c:pt>
                <c:pt idx="85">
                  <c:v>38868</c:v>
                </c:pt>
                <c:pt idx="86">
                  <c:v>38837</c:v>
                </c:pt>
                <c:pt idx="87">
                  <c:v>38807</c:v>
                </c:pt>
                <c:pt idx="88">
                  <c:v>38776</c:v>
                </c:pt>
                <c:pt idx="89">
                  <c:v>38748</c:v>
                </c:pt>
                <c:pt idx="90">
                  <c:v>38717</c:v>
                </c:pt>
                <c:pt idx="91">
                  <c:v>38686</c:v>
                </c:pt>
                <c:pt idx="92">
                  <c:v>38656</c:v>
                </c:pt>
                <c:pt idx="93">
                  <c:v>38625</c:v>
                </c:pt>
                <c:pt idx="94">
                  <c:v>38595</c:v>
                </c:pt>
                <c:pt idx="95">
                  <c:v>38564</c:v>
                </c:pt>
                <c:pt idx="96">
                  <c:v>38533</c:v>
                </c:pt>
                <c:pt idx="97">
                  <c:v>38503</c:v>
                </c:pt>
                <c:pt idx="98">
                  <c:v>38472</c:v>
                </c:pt>
                <c:pt idx="99">
                  <c:v>38442</c:v>
                </c:pt>
                <c:pt idx="100">
                  <c:v>38411</c:v>
                </c:pt>
                <c:pt idx="101">
                  <c:v>38383</c:v>
                </c:pt>
                <c:pt idx="102">
                  <c:v>38352</c:v>
                </c:pt>
                <c:pt idx="103">
                  <c:v>38321</c:v>
                </c:pt>
                <c:pt idx="104">
                  <c:v>38291</c:v>
                </c:pt>
                <c:pt idx="105">
                  <c:v>38260</c:v>
                </c:pt>
                <c:pt idx="106">
                  <c:v>38230</c:v>
                </c:pt>
                <c:pt idx="107">
                  <c:v>38199</c:v>
                </c:pt>
                <c:pt idx="108">
                  <c:v>38168</c:v>
                </c:pt>
                <c:pt idx="109">
                  <c:v>38138</c:v>
                </c:pt>
                <c:pt idx="110">
                  <c:v>38107</c:v>
                </c:pt>
                <c:pt idx="111">
                  <c:v>38077</c:v>
                </c:pt>
                <c:pt idx="112">
                  <c:v>38046</c:v>
                </c:pt>
                <c:pt idx="113">
                  <c:v>38017</c:v>
                </c:pt>
                <c:pt idx="114">
                  <c:v>37986</c:v>
                </c:pt>
                <c:pt idx="115">
                  <c:v>37955</c:v>
                </c:pt>
                <c:pt idx="116">
                  <c:v>37925</c:v>
                </c:pt>
                <c:pt idx="117">
                  <c:v>37894</c:v>
                </c:pt>
                <c:pt idx="118">
                  <c:v>37864</c:v>
                </c:pt>
                <c:pt idx="119">
                  <c:v>37833</c:v>
                </c:pt>
                <c:pt idx="120">
                  <c:v>37802</c:v>
                </c:pt>
              </c:numCache>
            </c:numRef>
          </c:cat>
          <c:val>
            <c:numRef>
              <c:f>'price sales'!$C$2:$C$122</c:f>
              <c:numCache>
                <c:formatCode>General</c:formatCode>
                <c:ptCount val="121"/>
                <c:pt idx="0">
                  <c:v>1.5261</c:v>
                </c:pt>
                <c:pt idx="1">
                  <c:v>1.5</c:v>
                </c:pt>
                <c:pt idx="2">
                  <c:v>1.4136999999999988</c:v>
                </c:pt>
                <c:pt idx="3">
                  <c:v>1.3583000000000001</c:v>
                </c:pt>
                <c:pt idx="4">
                  <c:v>1.2837999999999994</c:v>
                </c:pt>
                <c:pt idx="5">
                  <c:v>1.3192999999999993</c:v>
                </c:pt>
                <c:pt idx="6">
                  <c:v>1.216</c:v>
                </c:pt>
                <c:pt idx="7">
                  <c:v>1.2477999999999994</c:v>
                </c:pt>
                <c:pt idx="8">
                  <c:v>1.2508999999999992</c:v>
                </c:pt>
                <c:pt idx="9">
                  <c:v>1.2446999999999993</c:v>
                </c:pt>
                <c:pt idx="10">
                  <c:v>1.3593999999999993</c:v>
                </c:pt>
                <c:pt idx="11">
                  <c:v>1.1863999999999999</c:v>
                </c:pt>
                <c:pt idx="12">
                  <c:v>1.1972</c:v>
                </c:pt>
                <c:pt idx="13">
                  <c:v>1.2020999999999993</c:v>
                </c:pt>
                <c:pt idx="14">
                  <c:v>1.2020999999999993</c:v>
                </c:pt>
                <c:pt idx="15">
                  <c:v>1.3531</c:v>
                </c:pt>
                <c:pt idx="16">
                  <c:v>1.4060999999999992</c:v>
                </c:pt>
                <c:pt idx="17">
                  <c:v>1.4598999999999991</c:v>
                </c:pt>
                <c:pt idx="18">
                  <c:v>1.4337999999999989</c:v>
                </c:pt>
                <c:pt idx="19">
                  <c:v>1.4537999999999991</c:v>
                </c:pt>
                <c:pt idx="20">
                  <c:v>1.5883</c:v>
                </c:pt>
                <c:pt idx="21">
                  <c:v>1.3465</c:v>
                </c:pt>
                <c:pt idx="22">
                  <c:v>1.4456999999999991</c:v>
                </c:pt>
                <c:pt idx="23">
                  <c:v>1.5196999999999994</c:v>
                </c:pt>
                <c:pt idx="24">
                  <c:v>1.4381999999999993</c:v>
                </c:pt>
                <c:pt idx="25">
                  <c:v>1.6939</c:v>
                </c:pt>
                <c:pt idx="26">
                  <c:v>1.7118999999999991</c:v>
                </c:pt>
                <c:pt idx="27">
                  <c:v>2.0474000000000001</c:v>
                </c:pt>
                <c:pt idx="28">
                  <c:v>2.0139</c:v>
                </c:pt>
                <c:pt idx="29">
                  <c:v>1.8796999999999993</c:v>
                </c:pt>
                <c:pt idx="30">
                  <c:v>2.2214</c:v>
                </c:pt>
                <c:pt idx="31">
                  <c:v>2.2048999999999999</c:v>
                </c:pt>
                <c:pt idx="32">
                  <c:v>2.1765999999999988</c:v>
                </c:pt>
                <c:pt idx="33">
                  <c:v>2.1876000000000002</c:v>
                </c:pt>
                <c:pt idx="34">
                  <c:v>2.1926999999999985</c:v>
                </c:pt>
                <c:pt idx="35">
                  <c:v>2.5085999999999999</c:v>
                </c:pt>
                <c:pt idx="36">
                  <c:v>2.4335999999999998</c:v>
                </c:pt>
                <c:pt idx="37">
                  <c:v>2.4211</c:v>
                </c:pt>
                <c:pt idx="38">
                  <c:v>2.6665999999999999</c:v>
                </c:pt>
                <c:pt idx="39">
                  <c:v>2.5278</c:v>
                </c:pt>
                <c:pt idx="40">
                  <c:v>2.6463999999999999</c:v>
                </c:pt>
                <c:pt idx="41">
                  <c:v>2.4834999999999998</c:v>
                </c:pt>
                <c:pt idx="42">
                  <c:v>2.3794999999999988</c:v>
                </c:pt>
                <c:pt idx="43">
                  <c:v>2.4466999999999985</c:v>
                </c:pt>
                <c:pt idx="44">
                  <c:v>2.0219</c:v>
                </c:pt>
                <c:pt idx="45">
                  <c:v>2.133</c:v>
                </c:pt>
                <c:pt idx="46">
                  <c:v>2.1770999999999998</c:v>
                </c:pt>
                <c:pt idx="47">
                  <c:v>2.0045999999999999</c:v>
                </c:pt>
                <c:pt idx="48">
                  <c:v>1.9176</c:v>
                </c:pt>
                <c:pt idx="49">
                  <c:v>1.9359999999999993</c:v>
                </c:pt>
                <c:pt idx="50">
                  <c:v>1.6598999999999993</c:v>
                </c:pt>
                <c:pt idx="51">
                  <c:v>1.7902</c:v>
                </c:pt>
                <c:pt idx="52">
                  <c:v>1.3418999999999994</c:v>
                </c:pt>
                <c:pt idx="53">
                  <c:v>1.3474999999999993</c:v>
                </c:pt>
                <c:pt idx="54">
                  <c:v>1.5328999999999993</c:v>
                </c:pt>
                <c:pt idx="55">
                  <c:v>1.5801000000000001</c:v>
                </c:pt>
                <c:pt idx="56">
                  <c:v>1.9348000000000001</c:v>
                </c:pt>
                <c:pt idx="57">
                  <c:v>2.1004999999999998</c:v>
                </c:pt>
                <c:pt idx="58">
                  <c:v>2.2057000000000002</c:v>
                </c:pt>
                <c:pt idx="59">
                  <c:v>2.2219000000000002</c:v>
                </c:pt>
                <c:pt idx="60">
                  <c:v>2.0972</c:v>
                </c:pt>
                <c:pt idx="61">
                  <c:v>2.214</c:v>
                </c:pt>
                <c:pt idx="62">
                  <c:v>2.347</c:v>
                </c:pt>
                <c:pt idx="63">
                  <c:v>2.4745999999999997</c:v>
                </c:pt>
                <c:pt idx="64">
                  <c:v>2.6095999999999999</c:v>
                </c:pt>
                <c:pt idx="65">
                  <c:v>2.2086000000000001</c:v>
                </c:pt>
                <c:pt idx="66">
                  <c:v>2.1761999999999997</c:v>
                </c:pt>
                <c:pt idx="67">
                  <c:v>2.3981999999999997</c:v>
                </c:pt>
                <c:pt idx="68">
                  <c:v>2.3129999999999988</c:v>
                </c:pt>
                <c:pt idx="69">
                  <c:v>2.2947000000000002</c:v>
                </c:pt>
                <c:pt idx="70">
                  <c:v>2.3106999999999989</c:v>
                </c:pt>
                <c:pt idx="71">
                  <c:v>2.2879000000000014</c:v>
                </c:pt>
                <c:pt idx="72">
                  <c:v>2.4388999999999985</c:v>
                </c:pt>
                <c:pt idx="73">
                  <c:v>2.9594999999999985</c:v>
                </c:pt>
                <c:pt idx="74">
                  <c:v>2.8749999999999987</c:v>
                </c:pt>
                <c:pt idx="75">
                  <c:v>2.7549999999999999</c:v>
                </c:pt>
                <c:pt idx="76">
                  <c:v>2.7578999999999998</c:v>
                </c:pt>
                <c:pt idx="77">
                  <c:v>2.7890999999999999</c:v>
                </c:pt>
                <c:pt idx="78">
                  <c:v>2.8273000000000001</c:v>
                </c:pt>
                <c:pt idx="79">
                  <c:v>2.7648000000000001</c:v>
                </c:pt>
                <c:pt idx="80">
                  <c:v>2.8913999999999986</c:v>
                </c:pt>
                <c:pt idx="81">
                  <c:v>2.8497999999999997</c:v>
                </c:pt>
                <c:pt idx="82">
                  <c:v>2.9973000000000001</c:v>
                </c:pt>
                <c:pt idx="83">
                  <c:v>2.8306999999999989</c:v>
                </c:pt>
                <c:pt idx="84">
                  <c:v>2.9295999999999998</c:v>
                </c:pt>
                <c:pt idx="85">
                  <c:v>3.0960999999999985</c:v>
                </c:pt>
                <c:pt idx="86">
                  <c:v>3.0076999999999998</c:v>
                </c:pt>
                <c:pt idx="87">
                  <c:v>2.8865999999999987</c:v>
                </c:pt>
                <c:pt idx="88">
                  <c:v>2.5535000000000001</c:v>
                </c:pt>
                <c:pt idx="89">
                  <c:v>2.5021999999999998</c:v>
                </c:pt>
                <c:pt idx="90">
                  <c:v>2.6339000000000001</c:v>
                </c:pt>
                <c:pt idx="91">
                  <c:v>2.4239999999999999</c:v>
                </c:pt>
                <c:pt idx="92">
                  <c:v>2.2876000000000012</c:v>
                </c:pt>
                <c:pt idx="93">
                  <c:v>2.3601000000000001</c:v>
                </c:pt>
                <c:pt idx="94">
                  <c:v>2.2930000000000001</c:v>
                </c:pt>
                <c:pt idx="95">
                  <c:v>2.2311999999999999</c:v>
                </c:pt>
                <c:pt idx="96">
                  <c:v>2.1406000000000001</c:v>
                </c:pt>
                <c:pt idx="97">
                  <c:v>2.0318999999999985</c:v>
                </c:pt>
                <c:pt idx="98">
                  <c:v>2.0038</c:v>
                </c:pt>
                <c:pt idx="99">
                  <c:v>2.1941999999999999</c:v>
                </c:pt>
                <c:pt idx="100">
                  <c:v>2.3148999999999988</c:v>
                </c:pt>
                <c:pt idx="101">
                  <c:v>2.3039000000000001</c:v>
                </c:pt>
                <c:pt idx="102">
                  <c:v>2.2383999999999999</c:v>
                </c:pt>
                <c:pt idx="103">
                  <c:v>2.2143999999999999</c:v>
                </c:pt>
                <c:pt idx="104">
                  <c:v>2.2882000000000002</c:v>
                </c:pt>
                <c:pt idx="105">
                  <c:v>2.1913</c:v>
                </c:pt>
                <c:pt idx="106">
                  <c:v>2.1537000000000002</c:v>
                </c:pt>
                <c:pt idx="107">
                  <c:v>2.2791999999999999</c:v>
                </c:pt>
                <c:pt idx="108">
                  <c:v>2.3304999999999985</c:v>
                </c:pt>
                <c:pt idx="109">
                  <c:v>2.2189999999999999</c:v>
                </c:pt>
                <c:pt idx="110">
                  <c:v>2.5151999999999997</c:v>
                </c:pt>
                <c:pt idx="111">
                  <c:v>2.8207999999999998</c:v>
                </c:pt>
                <c:pt idx="112">
                  <c:v>2.6450999999999998</c:v>
                </c:pt>
                <c:pt idx="113">
                  <c:v>2.5983000000000001</c:v>
                </c:pt>
                <c:pt idx="114">
                  <c:v>2.4805000000000001</c:v>
                </c:pt>
                <c:pt idx="115">
                  <c:v>2.1812999999999998</c:v>
                </c:pt>
                <c:pt idx="116">
                  <c:v>2.1187999999999998</c:v>
                </c:pt>
                <c:pt idx="117">
                  <c:v>1.9331</c:v>
                </c:pt>
                <c:pt idx="118">
                  <c:v>1.9484999999999999</c:v>
                </c:pt>
                <c:pt idx="119">
                  <c:v>1.8926000000000001</c:v>
                </c:pt>
                <c:pt idx="120">
                  <c:v>1.9401999999999999</c:v>
                </c:pt>
              </c:numCache>
            </c:numRef>
          </c:val>
        </c:ser>
        <c:ser>
          <c:idx val="0"/>
          <c:order val="2"/>
          <c:tx>
            <c:strRef>
              <c:f>'price sales'!$D$1</c:f>
              <c:strCache>
                <c:ptCount val="1"/>
                <c:pt idx="0">
                  <c:v>10 Year avg P/S</c:v>
                </c:pt>
              </c:strCache>
            </c:strRef>
          </c:tx>
          <c:marker>
            <c:symbol val="none"/>
          </c:marker>
          <c:val>
            <c:numRef>
              <c:f>'price sales'!$D$2:$D$122</c:f>
              <c:numCache>
                <c:formatCode>General</c:formatCode>
                <c:ptCount val="121"/>
                <c:pt idx="0">
                  <c:v>2.11</c:v>
                </c:pt>
                <c:pt idx="1">
                  <c:v>2.11</c:v>
                </c:pt>
                <c:pt idx="2">
                  <c:v>2.11</c:v>
                </c:pt>
                <c:pt idx="3">
                  <c:v>2.11</c:v>
                </c:pt>
                <c:pt idx="4">
                  <c:v>2.11</c:v>
                </c:pt>
                <c:pt idx="5">
                  <c:v>2.11</c:v>
                </c:pt>
                <c:pt idx="6">
                  <c:v>2.11</c:v>
                </c:pt>
                <c:pt idx="7">
                  <c:v>2.11</c:v>
                </c:pt>
                <c:pt idx="8">
                  <c:v>2.11</c:v>
                </c:pt>
                <c:pt idx="9">
                  <c:v>2.11</c:v>
                </c:pt>
                <c:pt idx="10">
                  <c:v>2.11</c:v>
                </c:pt>
                <c:pt idx="11">
                  <c:v>2.11</c:v>
                </c:pt>
                <c:pt idx="12">
                  <c:v>2.11</c:v>
                </c:pt>
                <c:pt idx="13">
                  <c:v>2.11</c:v>
                </c:pt>
                <c:pt idx="14">
                  <c:v>2.11</c:v>
                </c:pt>
                <c:pt idx="15">
                  <c:v>2.11</c:v>
                </c:pt>
                <c:pt idx="16">
                  <c:v>2.11</c:v>
                </c:pt>
                <c:pt idx="17">
                  <c:v>2.11</c:v>
                </c:pt>
                <c:pt idx="18">
                  <c:v>2.11</c:v>
                </c:pt>
                <c:pt idx="19">
                  <c:v>2.11</c:v>
                </c:pt>
                <c:pt idx="20">
                  <c:v>2.11</c:v>
                </c:pt>
                <c:pt idx="21">
                  <c:v>2.11</c:v>
                </c:pt>
                <c:pt idx="22">
                  <c:v>2.11</c:v>
                </c:pt>
                <c:pt idx="23">
                  <c:v>2.11</c:v>
                </c:pt>
                <c:pt idx="24">
                  <c:v>2.11</c:v>
                </c:pt>
                <c:pt idx="25">
                  <c:v>2.11</c:v>
                </c:pt>
                <c:pt idx="26">
                  <c:v>2.11</c:v>
                </c:pt>
                <c:pt idx="27">
                  <c:v>2.11</c:v>
                </c:pt>
                <c:pt idx="28">
                  <c:v>2.11</c:v>
                </c:pt>
                <c:pt idx="29">
                  <c:v>2.11</c:v>
                </c:pt>
                <c:pt idx="30">
                  <c:v>2.11</c:v>
                </c:pt>
                <c:pt idx="31">
                  <c:v>2.11</c:v>
                </c:pt>
                <c:pt idx="32">
                  <c:v>2.11</c:v>
                </c:pt>
                <c:pt idx="33">
                  <c:v>2.11</c:v>
                </c:pt>
                <c:pt idx="34">
                  <c:v>2.11</c:v>
                </c:pt>
                <c:pt idx="35">
                  <c:v>2.11</c:v>
                </c:pt>
                <c:pt idx="36">
                  <c:v>2.11</c:v>
                </c:pt>
                <c:pt idx="37">
                  <c:v>2.11</c:v>
                </c:pt>
                <c:pt idx="38">
                  <c:v>2.11</c:v>
                </c:pt>
                <c:pt idx="39">
                  <c:v>2.11</c:v>
                </c:pt>
                <c:pt idx="40">
                  <c:v>2.11</c:v>
                </c:pt>
                <c:pt idx="41">
                  <c:v>2.11</c:v>
                </c:pt>
                <c:pt idx="42">
                  <c:v>2.11</c:v>
                </c:pt>
                <c:pt idx="43">
                  <c:v>2.11</c:v>
                </c:pt>
                <c:pt idx="44">
                  <c:v>2.11</c:v>
                </c:pt>
                <c:pt idx="45">
                  <c:v>2.11</c:v>
                </c:pt>
                <c:pt idx="46">
                  <c:v>2.11</c:v>
                </c:pt>
                <c:pt idx="47">
                  <c:v>2.11</c:v>
                </c:pt>
                <c:pt idx="48">
                  <c:v>2.11</c:v>
                </c:pt>
                <c:pt idx="49">
                  <c:v>2.11</c:v>
                </c:pt>
                <c:pt idx="50">
                  <c:v>2.11</c:v>
                </c:pt>
                <c:pt idx="51">
                  <c:v>2.11</c:v>
                </c:pt>
                <c:pt idx="52">
                  <c:v>2.11</c:v>
                </c:pt>
                <c:pt idx="53">
                  <c:v>2.11</c:v>
                </c:pt>
                <c:pt idx="54">
                  <c:v>2.11</c:v>
                </c:pt>
                <c:pt idx="55">
                  <c:v>2.11</c:v>
                </c:pt>
                <c:pt idx="56">
                  <c:v>2.11</c:v>
                </c:pt>
                <c:pt idx="57">
                  <c:v>2.11</c:v>
                </c:pt>
                <c:pt idx="58">
                  <c:v>2.11</c:v>
                </c:pt>
                <c:pt idx="59">
                  <c:v>2.11</c:v>
                </c:pt>
                <c:pt idx="60">
                  <c:v>2.11</c:v>
                </c:pt>
                <c:pt idx="61">
                  <c:v>2.11</c:v>
                </c:pt>
                <c:pt idx="62">
                  <c:v>2.11</c:v>
                </c:pt>
                <c:pt idx="63">
                  <c:v>2.11</c:v>
                </c:pt>
                <c:pt idx="64">
                  <c:v>2.11</c:v>
                </c:pt>
                <c:pt idx="65">
                  <c:v>2.11</c:v>
                </c:pt>
                <c:pt idx="66">
                  <c:v>2.11</c:v>
                </c:pt>
                <c:pt idx="67">
                  <c:v>2.11</c:v>
                </c:pt>
                <c:pt idx="68">
                  <c:v>2.11</c:v>
                </c:pt>
                <c:pt idx="69">
                  <c:v>2.11</c:v>
                </c:pt>
                <c:pt idx="70">
                  <c:v>2.11</c:v>
                </c:pt>
                <c:pt idx="71">
                  <c:v>2.11</c:v>
                </c:pt>
                <c:pt idx="72">
                  <c:v>2.11</c:v>
                </c:pt>
                <c:pt idx="73">
                  <c:v>2.11</c:v>
                </c:pt>
                <c:pt idx="74">
                  <c:v>2.11</c:v>
                </c:pt>
                <c:pt idx="75">
                  <c:v>2.11</c:v>
                </c:pt>
                <c:pt idx="76">
                  <c:v>2.11</c:v>
                </c:pt>
                <c:pt idx="77">
                  <c:v>2.11</c:v>
                </c:pt>
                <c:pt idx="78">
                  <c:v>2.11</c:v>
                </c:pt>
                <c:pt idx="79">
                  <c:v>2.11</c:v>
                </c:pt>
                <c:pt idx="80">
                  <c:v>2.11</c:v>
                </c:pt>
                <c:pt idx="81">
                  <c:v>2.11</c:v>
                </c:pt>
                <c:pt idx="82">
                  <c:v>2.11</c:v>
                </c:pt>
                <c:pt idx="83">
                  <c:v>2.11</c:v>
                </c:pt>
                <c:pt idx="84">
                  <c:v>2.11</c:v>
                </c:pt>
                <c:pt idx="85">
                  <c:v>2.11</c:v>
                </c:pt>
                <c:pt idx="86">
                  <c:v>2.11</c:v>
                </c:pt>
                <c:pt idx="87">
                  <c:v>2.11</c:v>
                </c:pt>
                <c:pt idx="88">
                  <c:v>2.11</c:v>
                </c:pt>
                <c:pt idx="89">
                  <c:v>2.11</c:v>
                </c:pt>
                <c:pt idx="90">
                  <c:v>2.11</c:v>
                </c:pt>
                <c:pt idx="91">
                  <c:v>2.11</c:v>
                </c:pt>
                <c:pt idx="92">
                  <c:v>2.11</c:v>
                </c:pt>
                <c:pt idx="93">
                  <c:v>2.11</c:v>
                </c:pt>
                <c:pt idx="94">
                  <c:v>2.11</c:v>
                </c:pt>
                <c:pt idx="95">
                  <c:v>2.11</c:v>
                </c:pt>
                <c:pt idx="96">
                  <c:v>2.11</c:v>
                </c:pt>
                <c:pt idx="97">
                  <c:v>2.11</c:v>
                </c:pt>
                <c:pt idx="98">
                  <c:v>2.11</c:v>
                </c:pt>
                <c:pt idx="99">
                  <c:v>2.11</c:v>
                </c:pt>
                <c:pt idx="100">
                  <c:v>2.11</c:v>
                </c:pt>
                <c:pt idx="101">
                  <c:v>2.11</c:v>
                </c:pt>
                <c:pt idx="102">
                  <c:v>2.11</c:v>
                </c:pt>
                <c:pt idx="103">
                  <c:v>2.11</c:v>
                </c:pt>
                <c:pt idx="104">
                  <c:v>2.11</c:v>
                </c:pt>
                <c:pt idx="105">
                  <c:v>2.11</c:v>
                </c:pt>
                <c:pt idx="106">
                  <c:v>2.11</c:v>
                </c:pt>
                <c:pt idx="107">
                  <c:v>2.11</c:v>
                </c:pt>
                <c:pt idx="108">
                  <c:v>2.11</c:v>
                </c:pt>
                <c:pt idx="109">
                  <c:v>2.11</c:v>
                </c:pt>
                <c:pt idx="110">
                  <c:v>2.11</c:v>
                </c:pt>
                <c:pt idx="111">
                  <c:v>2.11</c:v>
                </c:pt>
                <c:pt idx="112">
                  <c:v>2.11</c:v>
                </c:pt>
                <c:pt idx="113">
                  <c:v>2.11</c:v>
                </c:pt>
                <c:pt idx="114">
                  <c:v>2.11</c:v>
                </c:pt>
                <c:pt idx="115">
                  <c:v>2.11</c:v>
                </c:pt>
                <c:pt idx="116">
                  <c:v>2.11</c:v>
                </c:pt>
                <c:pt idx="117">
                  <c:v>2.11</c:v>
                </c:pt>
                <c:pt idx="118">
                  <c:v>2.11</c:v>
                </c:pt>
                <c:pt idx="119">
                  <c:v>2.11</c:v>
                </c:pt>
                <c:pt idx="120">
                  <c:v>2.11</c:v>
                </c:pt>
              </c:numCache>
            </c:numRef>
          </c:val>
        </c:ser>
        <c:marker val="1"/>
        <c:axId val="190097664"/>
        <c:axId val="190095744"/>
      </c:lineChart>
      <c:dateAx>
        <c:axId val="190087936"/>
        <c:scaling>
          <c:orientation val="minMax"/>
        </c:scaling>
        <c:axPos val="b"/>
        <c:numFmt formatCode="yyyy" sourceLinked="0"/>
        <c:majorTickMark val="none"/>
        <c:tickLblPos val="nextTo"/>
        <c:crossAx val="190089472"/>
        <c:crosses val="autoZero"/>
        <c:auto val="1"/>
        <c:lblOffset val="100"/>
        <c:baseTimeUnit val="months"/>
      </c:dateAx>
      <c:valAx>
        <c:axId val="190089472"/>
        <c:scaling>
          <c:orientation val="minMax"/>
        </c:scaling>
        <c:axPos val="l"/>
        <c:title>
          <c:tx>
            <c:rich>
              <a:bodyPr rot="-5400000" vert="horz"/>
              <a:lstStyle/>
              <a:p>
                <a:pPr>
                  <a:defRPr/>
                </a:pPr>
                <a:r>
                  <a:rPr lang="en-US"/>
                  <a:t>Revenue </a:t>
                </a:r>
              </a:p>
            </c:rich>
          </c:tx>
          <c:layout/>
        </c:title>
        <c:numFmt formatCode="General" sourceLinked="1"/>
        <c:tickLblPos val="nextTo"/>
        <c:crossAx val="190087936"/>
        <c:crosses val="autoZero"/>
        <c:crossBetween val="midCat"/>
      </c:valAx>
      <c:valAx>
        <c:axId val="190095744"/>
        <c:scaling>
          <c:orientation val="minMax"/>
        </c:scaling>
        <c:axPos val="r"/>
        <c:title>
          <c:tx>
            <c:rich>
              <a:bodyPr rot="-5400000" vert="horz"/>
              <a:lstStyle/>
              <a:p>
                <a:pPr>
                  <a:defRPr/>
                </a:pPr>
                <a:r>
                  <a:rPr lang="en-US"/>
                  <a:t>Price/Sales</a:t>
                </a:r>
              </a:p>
            </c:rich>
          </c:tx>
          <c:layout/>
        </c:title>
        <c:numFmt formatCode="General" sourceLinked="1"/>
        <c:tickLblPos val="nextTo"/>
        <c:crossAx val="190097664"/>
        <c:crosses val="max"/>
        <c:crossBetween val="between"/>
      </c:valAx>
      <c:dateAx>
        <c:axId val="190097664"/>
        <c:scaling>
          <c:orientation val="minMax"/>
        </c:scaling>
        <c:delete val="1"/>
        <c:axPos val="b"/>
        <c:numFmt formatCode="m/d/yyyy" sourceLinked="1"/>
        <c:tickLblPos val="none"/>
        <c:crossAx val="190095744"/>
        <c:crosses val="autoZero"/>
        <c:auto val="1"/>
        <c:lblOffset val="100"/>
      </c:dateAx>
    </c:plotArea>
    <c:legend>
      <c:legendPos val="b"/>
      <c:layout/>
    </c:legend>
    <c:plotVisOnly val="1"/>
    <c:dispBlanksAs val="gap"/>
  </c:chart>
  <c:externalData r:id="rId1"/>
  <c:userShapes r:id="rId2"/>
</c:chartSpace>
</file>

<file path=ppt/drawings/_rels/drawing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drawings/drawing1.xml><?xml version="1.0" encoding="utf-8"?>
<c:userShapes xmlns:c="http://schemas.openxmlformats.org/drawingml/2006/chart">
  <cdr:relSizeAnchor xmlns:cdr="http://schemas.openxmlformats.org/drawingml/2006/chartDrawing">
    <cdr:from>
      <cdr:x>0.57273</cdr:x>
      <cdr:y>0.56</cdr:y>
    </cdr:from>
    <cdr:to>
      <cdr:x>0.69246</cdr:x>
      <cdr:y>0.94554</cdr:y>
    </cdr:to>
    <cdr:pic>
      <cdr:nvPicPr>
        <cdr:cNvPr id="6" name="Picture 5" descr="nickelodeon-logo"/>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srcRect xmlns:a="http://schemas.openxmlformats.org/drawingml/2006/main"/>
        <a:stretch xmlns:a="http://schemas.openxmlformats.org/drawingml/2006/main">
          <a:fillRect/>
        </a:stretch>
      </cdr:blipFill>
      <cdr:spPr bwMode="auto">
        <a:xfrm xmlns:a="http://schemas.openxmlformats.org/drawingml/2006/main">
          <a:off x="4800600" y="1066800"/>
          <a:ext cx="1003567" cy="734458"/>
        </a:xfrm>
        <a:prstGeom xmlns:a="http://schemas.openxmlformats.org/drawingml/2006/main" prst="rect">
          <a:avLst/>
        </a:prstGeom>
        <a:noFill xmlns:a="http://schemas.openxmlformats.org/drawingml/2006/main"/>
      </cdr:spPr>
    </cdr:pic>
  </cdr:relSizeAnchor>
  <cdr:relSizeAnchor xmlns:cdr="http://schemas.openxmlformats.org/drawingml/2006/chartDrawing">
    <cdr:from>
      <cdr:x>0.02727</cdr:x>
      <cdr:y>0.56</cdr:y>
    </cdr:from>
    <cdr:to>
      <cdr:x>0.18758</cdr:x>
      <cdr:y>0.90789</cdr:y>
    </cdr:to>
    <cdr:pic>
      <cdr:nvPicPr>
        <cdr:cNvPr id="2" name="Picture 1" descr="ANd9GcSKP6iSxHoHE8zdI45TtBfU99IJ3jC5kwH1EeNg9LK_uYzS7WV1"/>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a:srcRect xmlns:a="http://schemas.openxmlformats.org/drawingml/2006/main"/>
        <a:stretch xmlns:a="http://schemas.openxmlformats.org/drawingml/2006/main">
          <a:fillRect/>
        </a:stretch>
      </cdr:blipFill>
      <cdr:spPr bwMode="auto">
        <a:xfrm xmlns:a="http://schemas.openxmlformats.org/drawingml/2006/main">
          <a:off x="228600" y="1066800"/>
          <a:ext cx="1343724" cy="662734"/>
        </a:xfrm>
        <a:prstGeom xmlns:a="http://schemas.openxmlformats.org/drawingml/2006/main" prst="rect">
          <a:avLst/>
        </a:prstGeom>
        <a:noFill xmlns:a="http://schemas.openxmlformats.org/drawingml/2006/main"/>
      </cdr:spPr>
    </cdr:pic>
  </cdr:relSizeAnchor>
  <cdr:relSizeAnchor xmlns:cdr="http://schemas.openxmlformats.org/drawingml/2006/chartDrawing">
    <cdr:from>
      <cdr:x>0.19101</cdr:x>
      <cdr:y>0.65004</cdr:y>
    </cdr:from>
    <cdr:to>
      <cdr:x>0.30899</cdr:x>
      <cdr:y>0.87026</cdr:y>
    </cdr:to>
    <cdr:pic>
      <cdr:nvPicPr>
        <cdr:cNvPr id="3" name="Picture 2" descr="ANd9GcRDdOAK8oK6675_FyZTiSt4mvoCvriMIdFaSqulHJiRfI4VAJ-Z7A"/>
        <cdr:cNvPicPr>
          <a:picLocks xmlns:a="http://schemas.openxmlformats.org/drawingml/2006/main" noChangeAspect="1" noChangeArrowheads="1"/>
        </cdr:cNvPicPr>
      </cdr:nvPicPr>
      <cdr:blipFill>
        <a:blip xmlns:a="http://schemas.openxmlformats.org/drawingml/2006/main" xmlns:r="http://schemas.openxmlformats.org/officeDocument/2006/relationships" r:embed="rId3"/>
        <a:srcRect xmlns:a="http://schemas.openxmlformats.org/drawingml/2006/main"/>
        <a:stretch xmlns:a="http://schemas.openxmlformats.org/drawingml/2006/main">
          <a:fillRect/>
        </a:stretch>
      </cdr:blipFill>
      <cdr:spPr bwMode="auto">
        <a:xfrm xmlns:a="http://schemas.openxmlformats.org/drawingml/2006/main">
          <a:off x="1727200" y="1370424"/>
          <a:ext cx="1066800" cy="464256"/>
        </a:xfrm>
        <a:prstGeom xmlns:a="http://schemas.openxmlformats.org/drawingml/2006/main" prst="rect">
          <a:avLst/>
        </a:prstGeom>
        <a:noFill xmlns:a="http://schemas.openxmlformats.org/drawingml/2006/main"/>
      </cdr:spPr>
    </cdr:pic>
  </cdr:relSizeAnchor>
  <cdr:relSizeAnchor xmlns:cdr="http://schemas.openxmlformats.org/drawingml/2006/chartDrawing">
    <cdr:from>
      <cdr:x>0.33427</cdr:x>
      <cdr:y>0.6506</cdr:y>
    </cdr:from>
    <cdr:to>
      <cdr:x>0.42506</cdr:x>
      <cdr:y>0.85617</cdr:y>
    </cdr:to>
    <cdr:pic>
      <cdr:nvPicPr>
        <cdr:cNvPr id="4" name="Picture 3" descr="usanetworklogo"/>
        <cdr:cNvPicPr>
          <a:picLocks xmlns:a="http://schemas.openxmlformats.org/drawingml/2006/main" noChangeAspect="1" noChangeArrowheads="1"/>
        </cdr:cNvPicPr>
      </cdr:nvPicPr>
      <cdr:blipFill>
        <a:blip xmlns:a="http://schemas.openxmlformats.org/drawingml/2006/main" xmlns:r="http://schemas.openxmlformats.org/officeDocument/2006/relationships" r:embed="rId4"/>
        <a:srcRect xmlns:a="http://schemas.openxmlformats.org/drawingml/2006/main"/>
        <a:stretch xmlns:a="http://schemas.openxmlformats.org/drawingml/2006/main">
          <a:fillRect/>
        </a:stretch>
      </cdr:blipFill>
      <cdr:spPr bwMode="auto">
        <a:xfrm xmlns:a="http://schemas.openxmlformats.org/drawingml/2006/main">
          <a:off x="3022600" y="1371600"/>
          <a:ext cx="820971" cy="433388"/>
        </a:xfrm>
        <a:prstGeom xmlns:a="http://schemas.openxmlformats.org/drawingml/2006/main" prst="rect">
          <a:avLst/>
        </a:prstGeom>
        <a:noFill xmlns:a="http://schemas.openxmlformats.org/drawingml/2006/main"/>
      </cdr:spPr>
    </cdr:pic>
  </cdr:relSizeAnchor>
  <cdr:relSizeAnchor xmlns:cdr="http://schemas.openxmlformats.org/drawingml/2006/chartDrawing">
    <cdr:from>
      <cdr:x>0.45455</cdr:x>
      <cdr:y>0.6</cdr:y>
    </cdr:from>
    <cdr:to>
      <cdr:x>0.54724</cdr:x>
      <cdr:y>0.9238</cdr:y>
    </cdr:to>
    <cdr:pic>
      <cdr:nvPicPr>
        <cdr:cNvPr id="5" name="Picture 4" descr="200px-DisneyChannel2010"/>
        <cdr:cNvPicPr>
          <a:picLocks xmlns:a="http://schemas.openxmlformats.org/drawingml/2006/main" noChangeAspect="1" noChangeArrowheads="1"/>
        </cdr:cNvPicPr>
      </cdr:nvPicPr>
      <cdr:blipFill>
        <a:blip xmlns:a="http://schemas.openxmlformats.org/drawingml/2006/main" xmlns:r="http://schemas.openxmlformats.org/officeDocument/2006/relationships" r:embed="rId5"/>
        <a:srcRect xmlns:a="http://schemas.openxmlformats.org/drawingml/2006/main"/>
        <a:stretch xmlns:a="http://schemas.openxmlformats.org/drawingml/2006/main">
          <a:fillRect/>
        </a:stretch>
      </cdr:blipFill>
      <cdr:spPr bwMode="auto">
        <a:xfrm xmlns:a="http://schemas.openxmlformats.org/drawingml/2006/main">
          <a:off x="3810000" y="1143000"/>
          <a:ext cx="776984" cy="616830"/>
        </a:xfrm>
        <a:prstGeom xmlns:a="http://schemas.openxmlformats.org/drawingml/2006/main" prst="rect">
          <a:avLst/>
        </a:prstGeom>
        <a:noFill xmlns:a="http://schemas.openxmlformats.org/drawingml/2006/main"/>
      </cdr:spPr>
    </cdr:pic>
  </cdr:relSizeAnchor>
  <cdr:relSizeAnchor xmlns:cdr="http://schemas.openxmlformats.org/drawingml/2006/chartDrawing">
    <cdr:from>
      <cdr:x>0.82727</cdr:x>
      <cdr:y>0.64</cdr:y>
    </cdr:from>
    <cdr:to>
      <cdr:x>0.97289</cdr:x>
      <cdr:y>0.84708</cdr:y>
    </cdr:to>
    <cdr:pic>
      <cdr:nvPicPr>
        <cdr:cNvPr id="7" name="Picture 6" descr="ANd9GcRRNxr2Wv_LXfx0ANBjdDLUGyfGdjif97cu07BP8_Ou1_FTgj-PJ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6"/>
        <a:srcRect xmlns:a="http://schemas.openxmlformats.org/drawingml/2006/main"/>
        <a:stretch xmlns:a="http://schemas.openxmlformats.org/drawingml/2006/main">
          <a:fillRect/>
        </a:stretch>
      </cdr:blipFill>
      <cdr:spPr bwMode="auto">
        <a:xfrm xmlns:a="http://schemas.openxmlformats.org/drawingml/2006/main">
          <a:off x="6934200" y="1219200"/>
          <a:ext cx="1220581" cy="394485"/>
        </a:xfrm>
        <a:prstGeom xmlns:a="http://schemas.openxmlformats.org/drawingml/2006/main" prst="rect">
          <a:avLst/>
        </a:prstGeom>
        <a:noFill xmlns:a="http://schemas.openxmlformats.org/drawingml/2006/main"/>
      </cdr:spPr>
    </cdr:pic>
  </cdr:relSizeAnchor>
  <cdr:relSizeAnchor xmlns:cdr="http://schemas.openxmlformats.org/drawingml/2006/chartDrawing">
    <cdr:from>
      <cdr:x>0.72727</cdr:x>
      <cdr:y>0.56</cdr:y>
    </cdr:from>
    <cdr:to>
      <cdr:x>0.80151</cdr:x>
      <cdr:y>0.87325</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7"/>
        <a:stretch xmlns:a="http://schemas.openxmlformats.org/drawingml/2006/main">
          <a:fillRect/>
        </a:stretch>
      </cdr:blipFill>
      <cdr:spPr>
        <a:xfrm xmlns:a="http://schemas.openxmlformats.org/drawingml/2006/main">
          <a:off x="6096000" y="1066800"/>
          <a:ext cx="622232" cy="59674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0.18333</cdr:x>
      <cdr:y>0.02778</cdr:y>
    </cdr:from>
    <cdr:to>
      <cdr:x>0.5875</cdr:x>
      <cdr:y>0.11806</cdr:y>
    </cdr:to>
    <cdr:sp macro="" textlink="">
      <cdr:nvSpPr>
        <cdr:cNvPr id="4" name="TextBox 3"/>
        <cdr:cNvSpPr txBox="1"/>
      </cdr:nvSpPr>
      <cdr:spPr>
        <a:xfrm xmlns:a="http://schemas.openxmlformats.org/drawingml/2006/main">
          <a:off x="838200" y="76200"/>
          <a:ext cx="1847865" cy="2476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10 Year</a:t>
          </a:r>
          <a:r>
            <a:rPr lang="en-US" sz="1100" baseline="0"/>
            <a:t> Avg P/S = 2.11x</a:t>
          </a:r>
          <a:endParaRPr lang="en-US" sz="1100"/>
        </a:p>
      </cdr:txBody>
    </cdr:sp>
  </cdr:relSizeAnchor>
  <cdr:relSizeAnchor xmlns:cdr="http://schemas.openxmlformats.org/drawingml/2006/chartDrawing">
    <cdr:from>
      <cdr:x>0.56042</cdr:x>
      <cdr:y>0.85417</cdr:y>
    </cdr:from>
    <cdr:to>
      <cdr:x>0.58958</cdr:x>
      <cdr:y>0.87083</cdr:y>
    </cdr:to>
    <cdr:sp macro="" textlink="">
      <cdr:nvSpPr>
        <cdr:cNvPr id="5" name="TextBox 4"/>
        <cdr:cNvSpPr txBox="1"/>
      </cdr:nvSpPr>
      <cdr:spPr>
        <a:xfrm xmlns:a="http://schemas.openxmlformats.org/drawingml/2006/main">
          <a:off x="2562225" y="2343150"/>
          <a:ext cx="133350"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E	</a:t>
          </a:r>
        </a:p>
      </cdr:txBody>
    </cdr:sp>
  </cdr:relSizeAnchor>
  <cdr:relSizeAnchor xmlns:cdr="http://schemas.openxmlformats.org/drawingml/2006/chartDrawing">
    <cdr:from>
      <cdr:x>0.86111</cdr:x>
      <cdr:y>0.58974</cdr:y>
    </cdr:from>
    <cdr:to>
      <cdr:x>0.91805</cdr:x>
      <cdr:y>0.81464</cdr:y>
    </cdr:to>
    <cdr:sp macro="" textlink="">
      <cdr:nvSpPr>
        <cdr:cNvPr id="6" name="TextBox 5"/>
        <cdr:cNvSpPr txBox="1"/>
      </cdr:nvSpPr>
      <cdr:spPr>
        <a:xfrm xmlns:a="http://schemas.openxmlformats.org/drawingml/2006/main" rot="16200000">
          <a:off x="4546434" y="1930566"/>
          <a:ext cx="668334" cy="3124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 </a:t>
          </a:r>
          <a:r>
            <a:rPr lang="en-US" sz="1000" dirty="0" smtClean="0"/>
            <a:t>E</a:t>
          </a:r>
          <a:endParaRPr lang="en-US" sz="1000" dirty="0"/>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8D472F-7DBE-4378-A949-37E5A68909C8}" type="datetimeFigureOut">
              <a:rPr lang="en-US" smtClean="0"/>
              <a:pPr/>
              <a:t>6/24/2013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5DBB64-C5B8-4355-B83F-9E0FA22D60BD}" type="slidenum">
              <a:rPr lang="en-US" smtClean="0"/>
              <a:pPr/>
              <a:t>‹#›</a:t>
            </a:fld>
            <a:endParaRPr lang="en-US"/>
          </a:p>
        </p:txBody>
      </p:sp>
      <p:pic>
        <p:nvPicPr>
          <p:cNvPr id="7" name="Picture 4" descr="http://contrarianedge.com/wp-content/uploads/logo-high-res2.jpg"/>
          <p:cNvPicPr>
            <a:picLocks noChangeAspect="1" noChangeArrowheads="1"/>
          </p:cNvPicPr>
          <p:nvPr userDrawn="1"/>
        </p:nvPicPr>
        <p:blipFill>
          <a:blip r:embed="rId2" cstate="print"/>
          <a:srcRect/>
          <a:stretch>
            <a:fillRect/>
          </a:stretch>
        </p:blipFill>
        <p:spPr bwMode="auto">
          <a:xfrm>
            <a:off x="0" y="-14783"/>
            <a:ext cx="685800" cy="31958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8D472F-7DBE-4378-A949-37E5A68909C8}" type="datetimeFigureOut">
              <a:rPr lang="en-US" smtClean="0"/>
              <a:pPr/>
              <a:t>6/24/2013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5DBB64-C5B8-4355-B83F-9E0FA22D60BD}" type="slidenum">
              <a:rPr lang="en-US" smtClean="0"/>
              <a:pPr/>
              <a:t>‹#›</a:t>
            </a:fld>
            <a:endParaRPr lang="en-US"/>
          </a:p>
        </p:txBody>
      </p:sp>
      <p:pic>
        <p:nvPicPr>
          <p:cNvPr id="7" name="Picture 4" descr="http://contrarianedge.com/wp-content/uploads/logo-high-res2.jpg"/>
          <p:cNvPicPr>
            <a:picLocks noChangeAspect="1" noChangeArrowheads="1"/>
          </p:cNvPicPr>
          <p:nvPr userDrawn="1"/>
        </p:nvPicPr>
        <p:blipFill>
          <a:blip r:embed="rId2" cstate="print"/>
          <a:srcRect/>
          <a:stretch>
            <a:fillRect/>
          </a:stretch>
        </p:blipFill>
        <p:spPr bwMode="auto">
          <a:xfrm>
            <a:off x="0" y="-14783"/>
            <a:ext cx="685800" cy="319583"/>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8D472F-7DBE-4378-A949-37E5A68909C8}" type="datetimeFigureOut">
              <a:rPr lang="en-US" smtClean="0"/>
              <a:pPr/>
              <a:t>6/24/2013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5DBB64-C5B8-4355-B83F-9E0FA22D60BD}" type="slidenum">
              <a:rPr lang="en-US" smtClean="0"/>
              <a:pPr/>
              <a:t>‹#›</a:t>
            </a:fld>
            <a:endParaRPr lang="en-US"/>
          </a:p>
        </p:txBody>
      </p:sp>
      <p:pic>
        <p:nvPicPr>
          <p:cNvPr id="7" name="Picture 4" descr="http://contrarianedge.com/wp-content/uploads/logo-high-res2.jpg"/>
          <p:cNvPicPr>
            <a:picLocks noChangeAspect="1" noChangeArrowheads="1"/>
          </p:cNvPicPr>
          <p:nvPr userDrawn="1"/>
        </p:nvPicPr>
        <p:blipFill>
          <a:blip r:embed="rId2" cstate="print"/>
          <a:srcRect/>
          <a:stretch>
            <a:fillRect/>
          </a:stretch>
        </p:blipFill>
        <p:spPr bwMode="auto">
          <a:xfrm>
            <a:off x="0" y="-14783"/>
            <a:ext cx="685800" cy="319583"/>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lgn="l">
              <a:buNone/>
              <a:defRPr/>
            </a:lvl1pPr>
          </a:lstStyle>
          <a:p>
            <a:pPr lvl="0"/>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8D472F-7DBE-4378-A949-37E5A68909C8}" type="datetimeFigureOut">
              <a:rPr lang="en-US" smtClean="0"/>
              <a:pPr/>
              <a:t>6/24/2013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5DBB64-C5B8-4355-B83F-9E0FA22D60BD}" type="slidenum">
              <a:rPr lang="en-US" smtClean="0"/>
              <a:pPr/>
              <a:t>‹#›</a:t>
            </a:fld>
            <a:endParaRPr lang="en-US"/>
          </a:p>
        </p:txBody>
      </p:sp>
      <p:pic>
        <p:nvPicPr>
          <p:cNvPr id="7" name="Picture 4" descr="http://contrarianedge.com/wp-content/uploads/logo-high-res2.jpg"/>
          <p:cNvPicPr>
            <a:picLocks noChangeAspect="1" noChangeArrowheads="1"/>
          </p:cNvPicPr>
          <p:nvPr userDrawn="1"/>
        </p:nvPicPr>
        <p:blipFill>
          <a:blip r:embed="rId2" cstate="print"/>
          <a:srcRect/>
          <a:stretch>
            <a:fillRect/>
          </a:stretch>
        </p:blipFill>
        <p:spPr bwMode="auto">
          <a:xfrm>
            <a:off x="0" y="-14783"/>
            <a:ext cx="685800" cy="319583"/>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8D472F-7DBE-4378-A949-37E5A68909C8}" type="datetimeFigureOut">
              <a:rPr lang="en-US" smtClean="0"/>
              <a:pPr/>
              <a:t>6/24/2013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5DBB64-C5B8-4355-B83F-9E0FA22D60BD}" type="slidenum">
              <a:rPr lang="en-US" smtClean="0"/>
              <a:pPr/>
              <a:t>‹#›</a:t>
            </a:fld>
            <a:endParaRPr lang="en-US"/>
          </a:p>
        </p:txBody>
      </p:sp>
      <p:pic>
        <p:nvPicPr>
          <p:cNvPr id="7" name="Picture 4" descr="http://contrarianedge.com/wp-content/uploads/logo-high-res2.jpg"/>
          <p:cNvPicPr>
            <a:picLocks noChangeAspect="1" noChangeArrowheads="1"/>
          </p:cNvPicPr>
          <p:nvPr userDrawn="1"/>
        </p:nvPicPr>
        <p:blipFill>
          <a:blip r:embed="rId2" cstate="print"/>
          <a:srcRect/>
          <a:stretch>
            <a:fillRect/>
          </a:stretch>
        </p:blipFill>
        <p:spPr bwMode="auto">
          <a:xfrm>
            <a:off x="0" y="-14783"/>
            <a:ext cx="685800" cy="319583"/>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8D472F-7DBE-4378-A949-37E5A68909C8}" type="datetimeFigureOut">
              <a:rPr lang="en-US" smtClean="0"/>
              <a:pPr/>
              <a:t>6/24/2013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5DBB64-C5B8-4355-B83F-9E0FA22D60BD}" type="slidenum">
              <a:rPr lang="en-US" smtClean="0"/>
              <a:pPr/>
              <a:t>‹#›</a:t>
            </a:fld>
            <a:endParaRPr lang="en-US"/>
          </a:p>
        </p:txBody>
      </p:sp>
      <p:pic>
        <p:nvPicPr>
          <p:cNvPr id="8" name="Picture 4" descr="http://contrarianedge.com/wp-content/uploads/logo-high-res2.jpg"/>
          <p:cNvPicPr>
            <a:picLocks noChangeAspect="1" noChangeArrowheads="1"/>
          </p:cNvPicPr>
          <p:nvPr userDrawn="1"/>
        </p:nvPicPr>
        <p:blipFill>
          <a:blip r:embed="rId2" cstate="print"/>
          <a:srcRect/>
          <a:stretch>
            <a:fillRect/>
          </a:stretch>
        </p:blipFill>
        <p:spPr bwMode="auto">
          <a:xfrm>
            <a:off x="0" y="-14783"/>
            <a:ext cx="685800" cy="319583"/>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D8D472F-7DBE-4378-A949-37E5A68909C8}" type="datetimeFigureOut">
              <a:rPr lang="en-US" smtClean="0"/>
              <a:pPr/>
              <a:t>6/24/2013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A5DBB64-C5B8-4355-B83F-9E0FA22D60BD}" type="slidenum">
              <a:rPr lang="en-US" smtClean="0"/>
              <a:pPr/>
              <a:t>‹#›</a:t>
            </a:fld>
            <a:endParaRPr lang="en-US"/>
          </a:p>
        </p:txBody>
      </p:sp>
      <p:pic>
        <p:nvPicPr>
          <p:cNvPr id="10" name="Picture 4" descr="http://contrarianedge.com/wp-content/uploads/logo-high-res2.jpg"/>
          <p:cNvPicPr>
            <a:picLocks noChangeAspect="1" noChangeArrowheads="1"/>
          </p:cNvPicPr>
          <p:nvPr userDrawn="1"/>
        </p:nvPicPr>
        <p:blipFill>
          <a:blip r:embed="rId2" cstate="print"/>
          <a:srcRect/>
          <a:stretch>
            <a:fillRect/>
          </a:stretch>
        </p:blipFill>
        <p:spPr bwMode="auto">
          <a:xfrm>
            <a:off x="0" y="-14783"/>
            <a:ext cx="685800" cy="319583"/>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D8D472F-7DBE-4378-A949-37E5A68909C8}" type="datetimeFigureOut">
              <a:rPr lang="en-US" smtClean="0"/>
              <a:pPr/>
              <a:t>6/24/2013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A5DBB64-C5B8-4355-B83F-9E0FA22D60BD}" type="slidenum">
              <a:rPr lang="en-US" smtClean="0"/>
              <a:pPr/>
              <a:t>‹#›</a:t>
            </a:fld>
            <a:endParaRPr lang="en-US"/>
          </a:p>
        </p:txBody>
      </p:sp>
      <p:pic>
        <p:nvPicPr>
          <p:cNvPr id="6" name="Picture 4" descr="http://contrarianedge.com/wp-content/uploads/logo-high-res2.jpg"/>
          <p:cNvPicPr>
            <a:picLocks noChangeAspect="1" noChangeArrowheads="1"/>
          </p:cNvPicPr>
          <p:nvPr userDrawn="1"/>
        </p:nvPicPr>
        <p:blipFill>
          <a:blip r:embed="rId2" cstate="print"/>
          <a:srcRect/>
          <a:stretch>
            <a:fillRect/>
          </a:stretch>
        </p:blipFill>
        <p:spPr bwMode="auto">
          <a:xfrm>
            <a:off x="0" y="-14783"/>
            <a:ext cx="685800" cy="319583"/>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D8D472F-7DBE-4378-A949-37E5A68909C8}" type="datetimeFigureOut">
              <a:rPr lang="en-US" smtClean="0"/>
              <a:pPr/>
              <a:t>6/24/2013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5DBB64-C5B8-4355-B83F-9E0FA22D60BD}" type="slidenum">
              <a:rPr lang="en-US" smtClean="0"/>
              <a:pPr/>
              <a:t>‹#›</a:t>
            </a:fld>
            <a:endParaRPr lang="en-US"/>
          </a:p>
        </p:txBody>
      </p:sp>
      <p:pic>
        <p:nvPicPr>
          <p:cNvPr id="5" name="Picture 4" descr="http://contrarianedge.com/wp-content/uploads/logo-high-res2.jpg"/>
          <p:cNvPicPr>
            <a:picLocks noChangeAspect="1" noChangeArrowheads="1"/>
          </p:cNvPicPr>
          <p:nvPr userDrawn="1"/>
        </p:nvPicPr>
        <p:blipFill>
          <a:blip r:embed="rId2" cstate="print"/>
          <a:srcRect/>
          <a:stretch>
            <a:fillRect/>
          </a:stretch>
        </p:blipFill>
        <p:spPr bwMode="auto">
          <a:xfrm>
            <a:off x="0" y="-14783"/>
            <a:ext cx="685800" cy="319583"/>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8D472F-7DBE-4378-A949-37E5A68909C8}" type="datetimeFigureOut">
              <a:rPr lang="en-US" smtClean="0"/>
              <a:pPr/>
              <a:t>6/24/2013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5DBB64-C5B8-4355-B83F-9E0FA22D60BD}" type="slidenum">
              <a:rPr lang="en-US" smtClean="0"/>
              <a:pPr/>
              <a:t>‹#›</a:t>
            </a:fld>
            <a:endParaRPr lang="en-US"/>
          </a:p>
        </p:txBody>
      </p:sp>
      <p:pic>
        <p:nvPicPr>
          <p:cNvPr id="8" name="Picture 4" descr="http://contrarianedge.com/wp-content/uploads/logo-high-res2.jpg"/>
          <p:cNvPicPr>
            <a:picLocks noChangeAspect="1" noChangeArrowheads="1"/>
          </p:cNvPicPr>
          <p:nvPr userDrawn="1"/>
        </p:nvPicPr>
        <p:blipFill>
          <a:blip r:embed="rId2" cstate="print"/>
          <a:srcRect/>
          <a:stretch>
            <a:fillRect/>
          </a:stretch>
        </p:blipFill>
        <p:spPr bwMode="auto">
          <a:xfrm>
            <a:off x="0" y="-14783"/>
            <a:ext cx="685800" cy="319583"/>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8D472F-7DBE-4378-A949-37E5A68909C8}" type="datetimeFigureOut">
              <a:rPr lang="en-US" smtClean="0"/>
              <a:pPr/>
              <a:t>6/24/2013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5DBB64-C5B8-4355-B83F-9E0FA22D60BD}" type="slidenum">
              <a:rPr lang="en-US" smtClean="0"/>
              <a:pPr/>
              <a:t>‹#›</a:t>
            </a:fld>
            <a:endParaRPr lang="en-US"/>
          </a:p>
        </p:txBody>
      </p:sp>
      <p:pic>
        <p:nvPicPr>
          <p:cNvPr id="8" name="Picture 4" descr="http://contrarianedge.com/wp-content/uploads/logo-high-res2.jpg"/>
          <p:cNvPicPr>
            <a:picLocks noChangeAspect="1" noChangeArrowheads="1"/>
          </p:cNvPicPr>
          <p:nvPr userDrawn="1"/>
        </p:nvPicPr>
        <p:blipFill>
          <a:blip r:embed="rId2" cstate="print"/>
          <a:srcRect/>
          <a:stretch>
            <a:fillRect/>
          </a:stretch>
        </p:blipFill>
        <p:spPr bwMode="auto">
          <a:xfrm>
            <a:off x="0" y="-14783"/>
            <a:ext cx="685800" cy="319583"/>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http://www.globalproblems-globalsolutions.org/images/content/pagebuilder/WWE_Scratch_Logo.jpg"/>
          <p:cNvPicPr>
            <a:picLocks noChangeAspect="1" noChangeArrowheads="1"/>
          </p:cNvPicPr>
          <p:nvPr userDrawn="1"/>
        </p:nvPicPr>
        <p:blipFill>
          <a:blip r:embed="rId13" cstate="print">
            <a:lum bright="93000"/>
          </a:blip>
          <a:srcRect/>
          <a:stretch>
            <a:fillRect/>
          </a:stretch>
        </p:blipFill>
        <p:spPr bwMode="auto">
          <a:xfrm>
            <a:off x="2438400" y="1276964"/>
            <a:ext cx="4256296" cy="4666636"/>
          </a:xfrm>
          <a:prstGeom prst="rect">
            <a:avLst/>
          </a:prstGeom>
          <a:noFill/>
        </p:spPr>
      </p:pic>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096000"/>
            <a:ext cx="91440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4" name="Picture 4" descr="https://si0.twimg.com/profile_images/87901244/wwe_logo-1.jpg"/>
          <p:cNvPicPr>
            <a:picLocks noChangeAspect="1" noChangeArrowheads="1"/>
          </p:cNvPicPr>
          <p:nvPr userDrawn="1"/>
        </p:nvPicPr>
        <p:blipFill>
          <a:blip r:embed="rId14" cstate="print"/>
          <a:srcRect/>
          <a:stretch>
            <a:fillRect/>
          </a:stretch>
        </p:blipFill>
        <p:spPr bwMode="auto">
          <a:xfrm>
            <a:off x="8077200" y="6096000"/>
            <a:ext cx="1066800" cy="762000"/>
          </a:xfrm>
          <a:prstGeom prst="rect">
            <a:avLst/>
          </a:prstGeom>
          <a:noFill/>
        </p:spPr>
      </p:pic>
      <p:sp>
        <p:nvSpPr>
          <p:cNvPr id="12" name="Rectangle 11"/>
          <p:cNvSpPr/>
          <p:nvPr userDrawn="1"/>
        </p:nvSpPr>
        <p:spPr>
          <a:xfrm>
            <a:off x="0" y="1143000"/>
            <a:ext cx="91440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ontrarianedge.com/wp-content/uploads/logo-high-res2.jpg"/>
          <p:cNvPicPr>
            <a:picLocks noChangeAspect="1" noChangeArrowheads="1"/>
          </p:cNvPicPr>
          <p:nvPr/>
        </p:nvPicPr>
        <p:blipFill>
          <a:blip r:embed="rId2" cstate="print"/>
          <a:srcRect/>
          <a:stretch>
            <a:fillRect/>
          </a:stretch>
        </p:blipFill>
        <p:spPr bwMode="auto">
          <a:xfrm>
            <a:off x="3581400" y="5126888"/>
            <a:ext cx="1752600" cy="816712"/>
          </a:xfrm>
          <a:prstGeom prst="rect">
            <a:avLst/>
          </a:prstGeom>
          <a:noFill/>
        </p:spPr>
      </p:pic>
      <p:sp>
        <p:nvSpPr>
          <p:cNvPr id="2" name="Title 1"/>
          <p:cNvSpPr>
            <a:spLocks noGrp="1"/>
          </p:cNvSpPr>
          <p:nvPr>
            <p:ph type="title"/>
          </p:nvPr>
        </p:nvSpPr>
        <p:spPr/>
        <p:txBody>
          <a:bodyPr/>
          <a:lstStyle/>
          <a:p>
            <a:endParaRPr lang="en-US" dirty="0"/>
          </a:p>
        </p:txBody>
      </p:sp>
      <p:pic>
        <p:nvPicPr>
          <p:cNvPr id="1026" name="Picture 2" descr="http://www.themmanews.com/wp-content/uploads/2010/11/WWE.jpg"/>
          <p:cNvPicPr>
            <a:picLocks noChangeAspect="1" noChangeArrowheads="1"/>
          </p:cNvPicPr>
          <p:nvPr/>
        </p:nvPicPr>
        <p:blipFill>
          <a:blip r:embed="rId3" cstate="print"/>
          <a:srcRect/>
          <a:stretch>
            <a:fillRect/>
          </a:stretch>
        </p:blipFill>
        <p:spPr bwMode="auto">
          <a:xfrm>
            <a:off x="0" y="1"/>
            <a:ext cx="9144000" cy="5257800"/>
          </a:xfrm>
          <a:prstGeom prst="rect">
            <a:avLst/>
          </a:prstGeom>
          <a:noFill/>
        </p:spPr>
      </p:pic>
      <p:sp>
        <p:nvSpPr>
          <p:cNvPr id="7" name="TextBox 6"/>
          <p:cNvSpPr txBox="1"/>
          <p:nvPr/>
        </p:nvSpPr>
        <p:spPr>
          <a:xfrm>
            <a:off x="3810000" y="5864423"/>
            <a:ext cx="1371600" cy="307777"/>
          </a:xfrm>
          <a:prstGeom prst="rect">
            <a:avLst/>
          </a:prstGeom>
          <a:noFill/>
        </p:spPr>
        <p:txBody>
          <a:bodyPr wrap="square" rtlCol="0">
            <a:spAutoFit/>
          </a:bodyPr>
          <a:lstStyle/>
          <a:p>
            <a:pPr algn="ctr"/>
            <a:r>
              <a:rPr lang="en-US" sz="1400" dirty="0" smtClean="0">
                <a:solidFill>
                  <a:schemeClr val="tx2"/>
                </a:solidFill>
              </a:rPr>
              <a:t>20</a:t>
            </a:r>
            <a:r>
              <a:rPr lang="en-US" sz="1400" dirty="0" smtClean="0">
                <a:solidFill>
                  <a:schemeClr val="accent3"/>
                </a:solidFill>
              </a:rPr>
              <a:t>13</a:t>
            </a:r>
            <a:endParaRPr lang="en-US" sz="1400" dirty="0">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Core Business Worth?</a:t>
            </a:r>
            <a:endParaRPr lang="en-US" dirty="0"/>
          </a:p>
        </p:txBody>
      </p:sp>
      <p:sp>
        <p:nvSpPr>
          <p:cNvPr id="7" name="TextBox 6"/>
          <p:cNvSpPr txBox="1"/>
          <p:nvPr/>
        </p:nvSpPr>
        <p:spPr>
          <a:xfrm>
            <a:off x="152400" y="3657600"/>
            <a:ext cx="4419600" cy="2862322"/>
          </a:xfrm>
          <a:prstGeom prst="rect">
            <a:avLst/>
          </a:prstGeom>
          <a:noFill/>
        </p:spPr>
        <p:txBody>
          <a:bodyPr wrap="square" rtlCol="0">
            <a:spAutoFit/>
          </a:bodyPr>
          <a:lstStyle/>
          <a:p>
            <a:r>
              <a:rPr lang="en-US" dirty="0" smtClean="0"/>
              <a:t>Average multiple may be too low due to:  </a:t>
            </a:r>
          </a:p>
          <a:p>
            <a:pPr>
              <a:buFont typeface="Arial" pitchFamily="34" charset="0"/>
              <a:buChar char="•"/>
            </a:pPr>
            <a:r>
              <a:rPr lang="en-US" sz="1600" dirty="0" smtClean="0"/>
              <a:t> Dominant Consumer Brand</a:t>
            </a:r>
          </a:p>
          <a:p>
            <a:pPr>
              <a:buFont typeface="Arial" pitchFamily="34" charset="0"/>
              <a:buChar char="•"/>
            </a:pPr>
            <a:r>
              <a:rPr lang="en-US" sz="1600" dirty="0" smtClean="0"/>
              <a:t> Rising Value of Content</a:t>
            </a:r>
          </a:p>
          <a:p>
            <a:pPr>
              <a:buFont typeface="Arial" pitchFamily="34" charset="0"/>
              <a:buChar char="•"/>
            </a:pPr>
            <a:r>
              <a:rPr lang="en-US" sz="1600" dirty="0" smtClean="0"/>
              <a:t> Ability to Raise Prices</a:t>
            </a:r>
          </a:p>
          <a:p>
            <a:pPr>
              <a:buFont typeface="Arial" pitchFamily="34" charset="0"/>
              <a:buChar char="•"/>
            </a:pPr>
            <a:r>
              <a:rPr lang="en-US" sz="1600" dirty="0" smtClean="0"/>
              <a:t> $0 Debt</a:t>
            </a:r>
          </a:p>
          <a:p>
            <a:pPr>
              <a:buFont typeface="Arial" pitchFamily="34" charset="0"/>
              <a:buChar char="•"/>
            </a:pPr>
            <a:r>
              <a:rPr lang="en-US" sz="1600" dirty="0" smtClean="0"/>
              <a:t> Low Maintenance </a:t>
            </a:r>
            <a:r>
              <a:rPr lang="en-US" sz="1600" dirty="0" err="1" smtClean="0"/>
              <a:t>CapEx</a:t>
            </a:r>
            <a:r>
              <a:rPr lang="en-US" sz="1600" dirty="0" smtClean="0"/>
              <a:t> ($9-$13M ‘08-’12)</a:t>
            </a:r>
          </a:p>
          <a:p>
            <a:pPr>
              <a:buFont typeface="Arial" pitchFamily="34" charset="0"/>
              <a:buChar char="•"/>
            </a:pPr>
            <a:r>
              <a:rPr lang="en-US" sz="1600" dirty="0" smtClean="0"/>
              <a:t> Relatively Recession Resistant</a:t>
            </a:r>
          </a:p>
          <a:p>
            <a:pPr>
              <a:buFont typeface="Arial" pitchFamily="34" charset="0"/>
              <a:buChar char="•"/>
            </a:pPr>
            <a:r>
              <a:rPr lang="en-US" sz="1600" dirty="0" smtClean="0"/>
              <a:t> High Dividend(Average 70% FCF Payout ‘08-’12)</a:t>
            </a:r>
          </a:p>
          <a:p>
            <a:pPr>
              <a:buFont typeface="Arial" pitchFamily="34" charset="0"/>
              <a:buChar char="•"/>
            </a:pPr>
            <a:r>
              <a:rPr lang="en-US" sz="1600" dirty="0" smtClean="0"/>
              <a:t> International Growth</a:t>
            </a:r>
          </a:p>
          <a:p>
            <a:endParaRPr lang="en-US" sz="1600" dirty="0" smtClean="0"/>
          </a:p>
          <a:p>
            <a:endParaRPr lang="en-US" dirty="0" smtClean="0"/>
          </a:p>
        </p:txBody>
      </p:sp>
      <p:graphicFrame>
        <p:nvGraphicFramePr>
          <p:cNvPr id="8" name="Table 7"/>
          <p:cNvGraphicFramePr>
            <a:graphicFrameLocks noGrp="1"/>
          </p:cNvGraphicFramePr>
          <p:nvPr/>
        </p:nvGraphicFramePr>
        <p:xfrm>
          <a:off x="152400" y="1249680"/>
          <a:ext cx="4419600" cy="2255520"/>
        </p:xfrm>
        <a:graphic>
          <a:graphicData uri="http://schemas.openxmlformats.org/drawingml/2006/table">
            <a:tbl>
              <a:tblPr/>
              <a:tblGrid>
                <a:gridCol w="157374"/>
                <a:gridCol w="2583565"/>
                <a:gridCol w="1652432"/>
                <a:gridCol w="26229"/>
              </a:tblGrid>
              <a:tr h="250224">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Calibri"/>
                        </a:rPr>
                        <a:t>Normalized EPS / Share</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solidFill>
                            <a:srgbClr val="000000"/>
                          </a:solidFill>
                          <a:latin typeface="Calibri"/>
                        </a:rPr>
                        <a:t>~.65 - .70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0224">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dirty="0" smtClean="0">
                          <a:solidFill>
                            <a:srgbClr val="000000"/>
                          </a:solidFill>
                          <a:latin typeface="Calibri"/>
                        </a:rPr>
                        <a:t>Cash</a:t>
                      </a:r>
                      <a:r>
                        <a:rPr lang="en-US" sz="1800" b="0" i="0" u="none" strike="noStrike" baseline="0" dirty="0" smtClean="0">
                          <a:solidFill>
                            <a:srgbClr val="000000"/>
                          </a:solidFill>
                          <a:latin typeface="Calibri"/>
                        </a:rPr>
                        <a:t> Adjusted </a:t>
                      </a:r>
                      <a:r>
                        <a:rPr lang="en-US" sz="1800" b="0" i="0" u="none" strike="noStrike" dirty="0" smtClean="0">
                          <a:solidFill>
                            <a:srgbClr val="000000"/>
                          </a:solidFill>
                          <a:latin typeface="Calibri"/>
                        </a:rPr>
                        <a:t>Average </a:t>
                      </a:r>
                      <a:r>
                        <a:rPr lang="en-US" sz="1800" b="0" i="0" u="none" strike="noStrike" dirty="0">
                          <a:solidFill>
                            <a:srgbClr val="000000"/>
                          </a:solidFill>
                          <a:latin typeface="Calibri"/>
                        </a:rPr>
                        <a:t>P/E</a:t>
                      </a:r>
                    </a:p>
                  </a:txBody>
                  <a:tcPr marL="0" marR="0" marT="0"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17.6x</a:t>
                      </a:r>
                      <a:endParaRPr lang="en-US"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0224">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a:solidFill>
                            <a:srgbClr val="000000"/>
                          </a:solidFill>
                          <a:latin typeface="Calibri"/>
                        </a:rPr>
                        <a:t>Range</a:t>
                      </a:r>
                    </a:p>
                  </a:txBody>
                  <a:tcPr marL="0" marR="0" marT="0"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~$11.44 </a:t>
                      </a:r>
                      <a:r>
                        <a:rPr lang="en-US" sz="1800" b="0" i="0" u="none" strike="noStrike" dirty="0">
                          <a:solidFill>
                            <a:srgbClr val="000000"/>
                          </a:solidFill>
                          <a:latin typeface="Calibri"/>
                        </a:rPr>
                        <a:t>- </a:t>
                      </a:r>
                      <a:r>
                        <a:rPr lang="en-US" sz="1800" b="0" i="0" u="none" strike="noStrike" dirty="0" smtClean="0">
                          <a:solidFill>
                            <a:srgbClr val="000000"/>
                          </a:solidFill>
                          <a:latin typeface="Calibri"/>
                        </a:rPr>
                        <a:t>$12.32</a:t>
                      </a:r>
                      <a:endParaRPr lang="en-US"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0224">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dirty="0">
                          <a:solidFill>
                            <a:srgbClr val="000000"/>
                          </a:solidFill>
                          <a:latin typeface="Calibri"/>
                        </a:rPr>
                        <a:t>Cash / </a:t>
                      </a:r>
                      <a:r>
                        <a:rPr lang="en-US" sz="1800" b="0" i="0" u="none" strike="noStrike" dirty="0" smtClean="0">
                          <a:solidFill>
                            <a:srgbClr val="000000"/>
                          </a:solidFill>
                          <a:latin typeface="Calibri"/>
                        </a:rPr>
                        <a:t>Share @ 75%</a:t>
                      </a:r>
                      <a:r>
                        <a:rPr lang="en-US" sz="1400" b="0" i="0" u="none" strike="noStrike" dirty="0" smtClean="0">
                          <a:solidFill>
                            <a:srgbClr val="000000"/>
                          </a:solidFill>
                          <a:latin typeface="Calibri"/>
                        </a:rPr>
                        <a:t>*</a:t>
                      </a:r>
                      <a:endParaRPr lang="en-US" sz="1800" b="0"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a:t>
                      </a:r>
                      <a:r>
                        <a:rPr lang="en-US" sz="1800" b="0" i="0" u="none" strike="noStrike" dirty="0" smtClean="0">
                          <a:solidFill>
                            <a:srgbClr val="000000"/>
                          </a:solidFill>
                          <a:latin typeface="Calibri"/>
                        </a:rPr>
                        <a:t>1.31 </a:t>
                      </a:r>
                      <a:endParaRPr lang="en-US" sz="1800" b="0"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0224">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dirty="0">
                          <a:solidFill>
                            <a:srgbClr val="000000"/>
                          </a:solidFill>
                          <a:latin typeface="Calibri"/>
                        </a:rPr>
                        <a:t>Intrinsic Value Estimate</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latin typeface="Calibri"/>
                        </a:rPr>
                        <a:t>~$</a:t>
                      </a:r>
                      <a:r>
                        <a:rPr lang="en-US" sz="1800" b="0" i="0" u="none" strike="noStrike" dirty="0" smtClean="0">
                          <a:solidFill>
                            <a:srgbClr val="000000"/>
                          </a:solidFill>
                          <a:latin typeface="Calibri"/>
                        </a:rPr>
                        <a:t>12.75- 13.63</a:t>
                      </a:r>
                      <a:endParaRPr lang="en-US" sz="18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52915">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0224">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dirty="0">
                          <a:solidFill>
                            <a:srgbClr val="000000"/>
                          </a:solidFill>
                          <a:latin typeface="Calibri"/>
                        </a:rPr>
                        <a:t>Current Price</a:t>
                      </a:r>
                    </a:p>
                  </a:txBody>
                  <a:tcPr marL="0" marR="0" marT="0" marB="0" anchor="b">
                    <a:lnL>
                      <a:noFill/>
                    </a:lnL>
                    <a:lnR>
                      <a:noFill/>
                    </a:lnR>
                    <a:lnT>
                      <a:noFill/>
                    </a:lnT>
                    <a:lnB>
                      <a:noFill/>
                    </a:lnB>
                  </a:tcPr>
                </a:tc>
                <a:tc>
                  <a:txBody>
                    <a:bodyPr/>
                    <a:lstStyle/>
                    <a:p>
                      <a:pPr algn="r" fontAlgn="b"/>
                      <a:r>
                        <a:rPr lang="en-US" sz="1800" b="0" i="0" u="none" strike="noStrike">
                          <a:solidFill>
                            <a:srgbClr val="000000"/>
                          </a:solidFill>
                          <a:latin typeface="Calibri"/>
                        </a:rPr>
                        <a:t>$9.90</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52915">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6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0224">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Implied Upside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smtClean="0">
                          <a:solidFill>
                            <a:srgbClr val="00B050"/>
                          </a:solidFill>
                          <a:latin typeface="Calibri"/>
                        </a:rPr>
                        <a:t>29</a:t>
                      </a:r>
                      <a:r>
                        <a:rPr lang="en-US" sz="1800" b="1" i="0" u="none" strike="noStrike" baseline="0" dirty="0" smtClean="0">
                          <a:solidFill>
                            <a:srgbClr val="00B050"/>
                          </a:solidFill>
                          <a:latin typeface="Calibri"/>
                        </a:rPr>
                        <a:t>% </a:t>
                      </a:r>
                      <a:r>
                        <a:rPr lang="en-US" sz="1800" b="1" i="0" u="none" strike="noStrike" dirty="0" smtClean="0">
                          <a:solidFill>
                            <a:srgbClr val="00B050"/>
                          </a:solidFill>
                          <a:latin typeface="Calibri"/>
                        </a:rPr>
                        <a:t>- 38%</a:t>
                      </a:r>
                      <a:endParaRPr lang="en-US" sz="1800" b="1" i="0" u="none" strike="noStrike" dirty="0">
                        <a:solidFill>
                          <a:srgbClr val="00B05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9" name="Chart 8"/>
          <p:cNvGraphicFramePr/>
          <p:nvPr/>
        </p:nvGraphicFramePr>
        <p:xfrm>
          <a:off x="4495800" y="4267200"/>
          <a:ext cx="4648200" cy="182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5397500" y="1247775"/>
          <a:ext cx="3213100" cy="2867025"/>
        </p:xfrm>
        <a:graphic>
          <a:graphicData uri="http://schemas.openxmlformats.org/drawingml/2006/table">
            <a:tbl>
              <a:tblPr/>
              <a:tblGrid>
                <a:gridCol w="63500"/>
                <a:gridCol w="609600"/>
                <a:gridCol w="1054100"/>
                <a:gridCol w="711200"/>
                <a:gridCol w="711200"/>
                <a:gridCol w="63500"/>
              </a:tblGrid>
              <a:tr h="247650">
                <a:tc>
                  <a:txBody>
                    <a:bodyPr/>
                    <a:lstStyle/>
                    <a:p>
                      <a:pPr algn="ctr" fontAlgn="b"/>
                      <a:r>
                        <a:rPr lang="en-US" sz="1100" b="1" i="0" u="none" strike="noStrike" dirty="0">
                          <a:solidFill>
                            <a:srgbClr val="FFFFFF"/>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n-US" sz="1400" b="1" i="0" u="none" strike="noStrike">
                          <a:solidFill>
                            <a:srgbClr val="FFFFFF"/>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n-US" sz="1400" b="1" i="0" u="none" strike="noStrike">
                          <a:solidFill>
                            <a:srgbClr val="FFFFFF"/>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r" fontAlgn="b"/>
                      <a:r>
                        <a:rPr lang="en-US" sz="1400" b="1" i="0" u="none" strike="noStrike" dirty="0">
                          <a:solidFill>
                            <a:srgbClr val="FFFFFF"/>
                          </a:solidFill>
                          <a:latin typeface="Calibri"/>
                        </a:rPr>
                        <a:t>2012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r" fontAlgn="b"/>
                      <a:r>
                        <a:rPr lang="en-US" sz="1400" b="1" i="0" u="none" strike="noStrike" dirty="0">
                          <a:solidFill>
                            <a:srgbClr val="FFFFFF"/>
                          </a:solidFill>
                          <a:latin typeface="Calibri"/>
                        </a:rPr>
                        <a:t>2011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n-US" sz="1100" b="1" i="0" u="none" strike="noStrike">
                          <a:solidFill>
                            <a:srgbClr val="FFFFFF"/>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r>
              <a:tr h="238125">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a:solidFill>
                            <a:srgbClr val="000000"/>
                          </a:solidFill>
                          <a:latin typeface="Calibri"/>
                        </a:rPr>
                        <a:t>Adjusted Revs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400" b="0" i="0" u="none" strike="noStrike" dirty="0">
                          <a:solidFill>
                            <a:srgbClr val="000000"/>
                          </a:solidFill>
                          <a:latin typeface="Calibri"/>
                        </a:rPr>
                        <a:t>476,113</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463,021</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38125">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a:solidFill>
                            <a:srgbClr val="000000"/>
                          </a:solidFill>
                          <a:latin typeface="Calibri"/>
                        </a:rPr>
                        <a:t>Adjusted Cost of Revs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400" b="0" i="0" u="none" strike="noStrike">
                          <a:solidFill>
                            <a:srgbClr val="000000"/>
                          </a:solidFill>
                          <a:latin typeface="Calibri"/>
                        </a:rPr>
                        <a:t>275,654</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latin typeface="Calibri"/>
                        </a:rPr>
                        <a:t>275,441</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38125">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a:solidFill>
                            <a:srgbClr val="000000"/>
                          </a:solidFill>
                          <a:latin typeface="Calibri"/>
                        </a:rPr>
                        <a:t>Adjusted SG&amp;A</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400" b="0" i="0" u="none" strike="noStrike">
                          <a:solidFill>
                            <a:srgbClr val="000000"/>
                          </a:solidFill>
                          <a:latin typeface="Calibri"/>
                        </a:rPr>
                        <a:t>124,641</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latin typeface="Calibri"/>
                        </a:rPr>
                        <a:t>105,239</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38125">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a:solidFill>
                            <a:srgbClr val="000000"/>
                          </a:solidFill>
                          <a:latin typeface="Calibri"/>
                        </a:rPr>
                        <a:t>Adjusted D&amp;A</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400" b="0" i="0" u="none" strike="noStrike">
                          <a:solidFill>
                            <a:srgbClr val="000000"/>
                          </a:solidFill>
                          <a:latin typeface="Calibri"/>
                        </a:rPr>
                        <a:t>15,024</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latin typeface="Calibri"/>
                        </a:rPr>
                        <a:t>14,980</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38125">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a:solidFill>
                            <a:srgbClr val="000000"/>
                          </a:solidFill>
                          <a:latin typeface="Calibri"/>
                        </a:rPr>
                        <a:t>Adjusted EBIT</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400" b="0" i="0" u="none" strike="noStrike">
                          <a:solidFill>
                            <a:srgbClr val="000000"/>
                          </a:solidFill>
                          <a:latin typeface="Calibri"/>
                        </a:rPr>
                        <a:t>60,794</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latin typeface="Calibri"/>
                        </a:rPr>
                        <a:t>82,341</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38125">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a:solidFill>
                            <a:srgbClr val="000000"/>
                          </a:solidFill>
                          <a:latin typeface="Calibri"/>
                        </a:rPr>
                        <a:t>Adjusted EBT</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400" b="0" i="0" u="none" strike="noStrike">
                          <a:solidFill>
                            <a:srgbClr val="000000"/>
                          </a:solidFill>
                          <a:latin typeface="Calibri"/>
                        </a:rPr>
                        <a:t>60,283</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latin typeface="Calibri"/>
                        </a:rPr>
                        <a:t>82,203</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38125">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a:solidFill>
                            <a:srgbClr val="000000"/>
                          </a:solidFill>
                          <a:latin typeface="Calibri"/>
                        </a:rPr>
                        <a:t>Adjusted Taxes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400" b="0" i="0" u="none" strike="noStrike">
                          <a:solidFill>
                            <a:srgbClr val="000000"/>
                          </a:solidFill>
                          <a:latin typeface="Calibri"/>
                        </a:rPr>
                        <a:t>15,891</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latin typeface="Calibri"/>
                        </a:rPr>
                        <a:t>26,856</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38125">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a:solidFill>
                            <a:srgbClr val="000000"/>
                          </a:solidFill>
                          <a:latin typeface="Calibri"/>
                        </a:rPr>
                        <a:t>Adjusted NI</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b"/>
                      <a:r>
                        <a:rPr lang="en-US" sz="1400" b="0" i="0" u="none" strike="noStrike">
                          <a:solidFill>
                            <a:srgbClr val="000000"/>
                          </a:solidFill>
                          <a:latin typeface="Calibri"/>
                        </a:rPr>
                        <a:t>44,392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latin typeface="Calibri"/>
                        </a:rPr>
                        <a:t>55,347</a:t>
                      </a:r>
                      <a:endParaRPr lang="en-US" sz="1400" b="0"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38125">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1400" b="0" i="0" u="none" strike="noStrike">
                          <a:solidFill>
                            <a:srgbClr val="000000"/>
                          </a:solidFill>
                          <a:latin typeface="Calibri"/>
                        </a:rPr>
                        <a:t>Adjusted EPS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b"/>
                      <a:r>
                        <a:rPr lang="en-US" sz="1400" b="0" i="0" u="none" strike="noStrike">
                          <a:solidFill>
                            <a:srgbClr val="000000"/>
                          </a:solidFill>
                          <a:latin typeface="Calibri"/>
                        </a:rPr>
                        <a:t>0.60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Calibri"/>
                        </a:rPr>
                        <a:t>0.75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38125">
                <a:tc gridSpan="6">
                  <a:txBody>
                    <a:bodyPr/>
                    <a:lstStyle/>
                    <a:p>
                      <a:pPr algn="ctr" fontAlgn="b"/>
                      <a:r>
                        <a:rPr lang="en-US" sz="1400" b="0" i="1" u="none" strike="noStrike">
                          <a:solidFill>
                            <a:srgbClr val="000000"/>
                          </a:solidFill>
                          <a:latin typeface="Calibri"/>
                        </a:rPr>
                        <a:t>Vs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8125">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400" b="0" i="0" u="none" strike="noStrike" dirty="0" smtClean="0">
                          <a:solidFill>
                            <a:srgbClr val="000000"/>
                          </a:solidFill>
                          <a:latin typeface="Calibri"/>
                        </a:rPr>
                        <a:t>GAAP EPS</a:t>
                      </a:r>
                      <a:endParaRPr lang="en-US" sz="14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b"/>
                      <a:r>
                        <a:rPr lang="en-US" sz="1400" b="0" i="0" u="none" strike="noStrike">
                          <a:solidFill>
                            <a:srgbClr val="000000"/>
                          </a:solidFill>
                          <a:latin typeface="Calibri"/>
                        </a:rPr>
                        <a:t>0.42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Calibri"/>
                        </a:rPr>
                        <a:t>0.33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0" y="6172200"/>
            <a:ext cx="3200400" cy="707886"/>
          </a:xfrm>
          <a:prstGeom prst="rect">
            <a:avLst/>
          </a:prstGeom>
          <a:noFill/>
        </p:spPr>
        <p:txBody>
          <a:bodyPr wrap="square" rtlCol="0">
            <a:spAutoFit/>
          </a:bodyPr>
          <a:lstStyle/>
          <a:p>
            <a:r>
              <a:rPr lang="en-US" sz="1000" dirty="0" smtClean="0">
                <a:solidFill>
                  <a:schemeClr val="bg1"/>
                </a:solidFill>
              </a:rPr>
              <a:t>“Average P/E” = 2003-2010 based on annual hi/low price</a:t>
            </a:r>
          </a:p>
          <a:p>
            <a:r>
              <a:rPr lang="en-US" sz="1000" dirty="0" smtClean="0">
                <a:solidFill>
                  <a:schemeClr val="bg1"/>
                </a:solidFill>
              </a:rPr>
              <a:t>* Cash / share is shrinking</a:t>
            </a:r>
          </a:p>
          <a:p>
            <a:r>
              <a:rPr lang="en-US" sz="1000" dirty="0" smtClean="0">
                <a:solidFill>
                  <a:schemeClr val="bg1"/>
                </a:solidFill>
              </a:rPr>
              <a:t>“Adjusted” = Backing out the effects of losses and investments tied to WWE Studios and a WWE Network</a:t>
            </a:r>
            <a:endParaRPr lang="en-US" sz="10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Core Business Worth?</a:t>
            </a:r>
            <a:endParaRPr lang="en-US" dirty="0"/>
          </a:p>
        </p:txBody>
      </p:sp>
      <p:sp>
        <p:nvSpPr>
          <p:cNvPr id="5" name="TextBox 4"/>
          <p:cNvSpPr txBox="1"/>
          <p:nvPr/>
        </p:nvSpPr>
        <p:spPr>
          <a:xfrm>
            <a:off x="152400" y="6324600"/>
            <a:ext cx="3657600" cy="246221"/>
          </a:xfrm>
          <a:prstGeom prst="rect">
            <a:avLst/>
          </a:prstGeom>
          <a:noFill/>
        </p:spPr>
        <p:txBody>
          <a:bodyPr wrap="square" rtlCol="0">
            <a:spAutoFit/>
          </a:bodyPr>
          <a:lstStyle/>
          <a:p>
            <a:r>
              <a:rPr lang="en-US" sz="1000" dirty="0" smtClean="0">
                <a:solidFill>
                  <a:schemeClr val="bg1"/>
                </a:solidFill>
              </a:rPr>
              <a:t>Paraphrased from </a:t>
            </a:r>
            <a:r>
              <a:rPr lang="en-US" sz="1000" i="1" dirty="0" smtClean="0">
                <a:solidFill>
                  <a:schemeClr val="bg1"/>
                </a:solidFill>
              </a:rPr>
              <a:t>Super Stocks</a:t>
            </a:r>
            <a:r>
              <a:rPr lang="en-US" sz="1000" dirty="0" smtClean="0">
                <a:solidFill>
                  <a:schemeClr val="bg1"/>
                </a:solidFill>
              </a:rPr>
              <a:t>, Kenneth Fisher, 2007</a:t>
            </a:r>
            <a:endParaRPr lang="en-US" sz="1000" dirty="0">
              <a:solidFill>
                <a:schemeClr val="bg1"/>
              </a:solidFill>
            </a:endParaRPr>
          </a:p>
        </p:txBody>
      </p:sp>
      <p:graphicFrame>
        <p:nvGraphicFramePr>
          <p:cNvPr id="7" name="Chart 6"/>
          <p:cNvGraphicFramePr/>
          <p:nvPr/>
        </p:nvGraphicFramePr>
        <p:xfrm>
          <a:off x="4191000" y="2667000"/>
          <a:ext cx="49530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57200" y="1570672"/>
            <a:ext cx="8153400" cy="1200329"/>
          </a:xfrm>
          <a:prstGeom prst="rect">
            <a:avLst/>
          </a:prstGeom>
          <a:noFill/>
        </p:spPr>
        <p:txBody>
          <a:bodyPr wrap="square" rtlCol="0">
            <a:spAutoFit/>
          </a:bodyPr>
          <a:lstStyle/>
          <a:p>
            <a:r>
              <a:rPr lang="en-US" i="1" dirty="0" smtClean="0"/>
              <a:t>[Consistent revenue and a lower than average price to sales can be a sign that management is sacrificing short term profit margins in order to invest for the future.] </a:t>
            </a:r>
            <a:endParaRPr lang="en-US" dirty="0" smtClean="0"/>
          </a:p>
          <a:p>
            <a:r>
              <a:rPr lang="en-US" dirty="0" smtClean="0"/>
              <a:t>~ Kenneth Fisher, </a:t>
            </a:r>
            <a:r>
              <a:rPr lang="en-US" i="1" dirty="0" smtClean="0"/>
              <a:t>Super Stocks</a:t>
            </a:r>
          </a:p>
          <a:p>
            <a:endParaRPr lang="en-US" dirty="0"/>
          </a:p>
        </p:txBody>
      </p:sp>
      <p:graphicFrame>
        <p:nvGraphicFramePr>
          <p:cNvPr id="13" name="Table 12"/>
          <p:cNvGraphicFramePr>
            <a:graphicFrameLocks noGrp="1"/>
          </p:cNvGraphicFramePr>
          <p:nvPr/>
        </p:nvGraphicFramePr>
        <p:xfrm>
          <a:off x="304800" y="2819398"/>
          <a:ext cx="3848100" cy="2982158"/>
        </p:xfrm>
        <a:graphic>
          <a:graphicData uri="http://schemas.openxmlformats.org/drawingml/2006/table">
            <a:tbl>
              <a:tblPr/>
              <a:tblGrid>
                <a:gridCol w="146595"/>
                <a:gridCol w="2406589"/>
                <a:gridCol w="1160538"/>
                <a:gridCol w="134378"/>
              </a:tblGrid>
              <a:tr h="309684">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latin typeface="Calibri"/>
                        </a:rPr>
                        <a:t>2012 Revenue </a:t>
                      </a:r>
                      <a:r>
                        <a:rPr lang="en-US" sz="1800" b="0" i="0" u="none" strike="noStrike" dirty="0" smtClean="0">
                          <a:solidFill>
                            <a:srgbClr val="000000"/>
                          </a:solidFill>
                          <a:latin typeface="Calibri"/>
                        </a:rPr>
                        <a:t>Net of Film Business(000</a:t>
                      </a:r>
                      <a:r>
                        <a:rPr lang="en-US" sz="1800" b="0" i="0" u="none" strike="noStrike" dirty="0">
                          <a:solidFill>
                            <a:srgbClr val="000000"/>
                          </a:solidFill>
                          <a:latin typeface="Calibri"/>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latin typeface="Calibri"/>
                        </a:rPr>
                        <a:t>$</a:t>
                      </a:r>
                      <a:r>
                        <a:rPr lang="en-US" sz="1800" b="0" i="0" u="none" strike="noStrike" dirty="0" smtClean="0">
                          <a:solidFill>
                            <a:srgbClr val="000000"/>
                          </a:solidFill>
                          <a:latin typeface="Calibri"/>
                        </a:rPr>
                        <a:t>476,113</a:t>
                      </a:r>
                      <a:endParaRPr lang="en-US" sz="18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09684">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dirty="0">
                          <a:solidFill>
                            <a:srgbClr val="000000"/>
                          </a:solidFill>
                          <a:latin typeface="Calibri"/>
                        </a:rPr>
                        <a:t>Fully Diluted Shares (000)</a:t>
                      </a: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74,981</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09684">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latin typeface="Calibri"/>
                        </a:rPr>
                        <a:t>Rev/Share</a:t>
                      </a: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a:t>
                      </a:r>
                      <a:r>
                        <a:rPr lang="en-US" sz="1800" b="0" i="0" u="none" strike="noStrike" dirty="0" smtClean="0">
                          <a:solidFill>
                            <a:srgbClr val="000000"/>
                          </a:solidFill>
                          <a:latin typeface="Calibri"/>
                        </a:rPr>
                        <a:t>6.35</a:t>
                      </a:r>
                      <a:endParaRPr lang="en-US"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09684">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latin typeface="Calibri"/>
                        </a:rPr>
                        <a:t>10 Year Average P/S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Calibri"/>
                        </a:rPr>
                        <a:t>2.11x</a:t>
                      </a:r>
                      <a:endParaRPr lang="en-US" sz="1800" b="0"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09684">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latin typeface="Calibri"/>
                        </a:rPr>
                        <a:t>Intrinsic Value Estimate</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latin typeface="Calibri"/>
                        </a:rPr>
                        <a:t>$</a:t>
                      </a:r>
                      <a:r>
                        <a:rPr lang="en-US" sz="1800" b="0" i="0" u="none" strike="noStrike" dirty="0" smtClean="0">
                          <a:solidFill>
                            <a:srgbClr val="000000"/>
                          </a:solidFill>
                          <a:latin typeface="Calibri"/>
                        </a:rPr>
                        <a:t>13.40</a:t>
                      </a:r>
                      <a:endParaRPr lang="en-US" sz="18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7707">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09684">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latin typeface="Calibri"/>
                        </a:rPr>
                        <a:t>Current Price</a:t>
                      </a:r>
                    </a:p>
                  </a:txBody>
                  <a:tcPr marL="0" marR="0" marT="0" marB="0" anchor="b">
                    <a:lnL>
                      <a:noFill/>
                    </a:lnL>
                    <a:lnR>
                      <a:noFill/>
                    </a:lnR>
                    <a:lnT>
                      <a:noFill/>
                    </a:lnT>
                    <a:lnB>
                      <a:noFill/>
                    </a:lnB>
                  </a:tcPr>
                </a:tc>
                <a:tc>
                  <a:txBody>
                    <a:bodyPr/>
                    <a:lstStyle/>
                    <a:p>
                      <a:pPr algn="r" fontAlgn="b"/>
                      <a:r>
                        <a:rPr lang="en-US" sz="1800" b="0" i="0" u="none" strike="noStrike" dirty="0">
                          <a:solidFill>
                            <a:schemeClr val="tx1"/>
                          </a:solidFill>
                          <a:latin typeface="Calibri"/>
                        </a:rPr>
                        <a:t>$9.90</a:t>
                      </a:r>
                    </a:p>
                  </a:txBody>
                  <a:tcPr marL="0" marR="0" marT="0" marB="0" anchor="b">
                    <a:lnL>
                      <a:noFill/>
                    </a:lnL>
                    <a:lnR>
                      <a:noFill/>
                    </a:lnR>
                    <a:lnT>
                      <a:noFill/>
                    </a:lnT>
                    <a:lnB>
                      <a:noFill/>
                    </a:lnB>
                  </a:tcPr>
                </a:tc>
                <a:tc>
                  <a:txBody>
                    <a:bodyPr/>
                    <a:lstStyle/>
                    <a:p>
                      <a:pPr algn="l" fontAlgn="b"/>
                      <a:r>
                        <a:rPr lang="en-US" sz="1100" b="0" i="0" u="none" strike="noStrike" dirty="0">
                          <a:solidFill>
                            <a:schemeClr val="tx1"/>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7707">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09684">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Implied Upside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smtClean="0">
                          <a:solidFill>
                            <a:srgbClr val="00B050"/>
                          </a:solidFill>
                          <a:latin typeface="Calibri"/>
                        </a:rPr>
                        <a:t>35.5%</a:t>
                      </a:r>
                      <a:endParaRPr lang="en-US" sz="1800" b="1" i="0" u="none" strike="noStrike" dirty="0">
                        <a:solidFill>
                          <a:srgbClr val="00B05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457200" y="1219200"/>
            <a:ext cx="7086600" cy="381000"/>
          </a:xfrm>
          <a:prstGeom prst="rect">
            <a:avLst/>
          </a:prstGeom>
          <a:noFill/>
        </p:spPr>
        <p:txBody>
          <a:bodyPr wrap="square" rtlCol="0">
            <a:spAutoFit/>
          </a:bodyPr>
          <a:lstStyle/>
          <a:p>
            <a:r>
              <a:rPr lang="en-US" dirty="0" smtClean="0"/>
              <a:t>Another Way to Look at Valuation….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Businesses</a:t>
            </a:r>
            <a:endParaRPr lang="en-US" dirty="0"/>
          </a:p>
        </p:txBody>
      </p:sp>
      <p:pic>
        <p:nvPicPr>
          <p:cNvPr id="40962" name="Picture 2" descr="http://www.globalproblems-globalsolutions.org/images/content/pagebuilder/WWE_Scratch_Logo.jpg"/>
          <p:cNvPicPr>
            <a:picLocks noChangeAspect="1" noChangeArrowheads="1"/>
          </p:cNvPicPr>
          <p:nvPr/>
        </p:nvPicPr>
        <p:blipFill>
          <a:blip r:embed="rId2" cstate="print">
            <a:lum/>
          </a:blip>
          <a:srcRect/>
          <a:stretch>
            <a:fillRect/>
          </a:stretch>
        </p:blipFill>
        <p:spPr bwMode="auto">
          <a:xfrm>
            <a:off x="2505075" y="1295400"/>
            <a:ext cx="4124325" cy="452194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Owner Operator - The Strength to Invest for the Future</a:t>
            </a:r>
            <a:endParaRPr lang="en-US" sz="2800" dirty="0"/>
          </a:p>
        </p:txBody>
      </p:sp>
      <p:sp>
        <p:nvSpPr>
          <p:cNvPr id="4" name="TextBox 3"/>
          <p:cNvSpPr txBox="1"/>
          <p:nvPr/>
        </p:nvSpPr>
        <p:spPr>
          <a:xfrm>
            <a:off x="0" y="6400800"/>
            <a:ext cx="3810000" cy="523220"/>
          </a:xfrm>
          <a:prstGeom prst="rect">
            <a:avLst/>
          </a:prstGeom>
          <a:noFill/>
        </p:spPr>
        <p:txBody>
          <a:bodyPr wrap="square" rtlCol="0">
            <a:spAutoFit/>
          </a:bodyPr>
          <a:lstStyle/>
          <a:p>
            <a:r>
              <a:rPr lang="en-US" sz="1000" dirty="0" smtClean="0">
                <a:solidFill>
                  <a:schemeClr val="bg1"/>
                </a:solidFill>
              </a:rPr>
              <a:t>Chris Mayer’s Presentation from the Value Investing Congress 5/6/13</a:t>
            </a:r>
          </a:p>
          <a:p>
            <a:endParaRPr lang="en-US" dirty="0"/>
          </a:p>
        </p:txBody>
      </p:sp>
      <p:sp>
        <p:nvSpPr>
          <p:cNvPr id="5" name="TextBox 4"/>
          <p:cNvSpPr txBox="1"/>
          <p:nvPr/>
        </p:nvSpPr>
        <p:spPr>
          <a:xfrm>
            <a:off x="457200" y="1219200"/>
            <a:ext cx="8229600" cy="4524315"/>
          </a:xfrm>
          <a:prstGeom prst="rect">
            <a:avLst/>
          </a:prstGeom>
          <a:noFill/>
        </p:spPr>
        <p:txBody>
          <a:bodyPr wrap="square" rtlCol="0">
            <a:spAutoFit/>
          </a:bodyPr>
          <a:lstStyle/>
          <a:p>
            <a:r>
              <a:rPr lang="en-US" dirty="0" smtClean="0"/>
              <a:t>“Entrepreneurial instinct equates with sizable equity ownership.”</a:t>
            </a:r>
          </a:p>
          <a:p>
            <a:r>
              <a:rPr lang="en-US" dirty="0" smtClean="0"/>
              <a:t>– Martin </a:t>
            </a:r>
            <a:r>
              <a:rPr lang="en-US" dirty="0" err="1" smtClean="0"/>
              <a:t>Sosnoff</a:t>
            </a:r>
            <a:r>
              <a:rPr lang="en-US" dirty="0" smtClean="0"/>
              <a:t>, </a:t>
            </a:r>
            <a:r>
              <a:rPr lang="en-US" i="1" dirty="0" smtClean="0"/>
              <a:t>Silent Investor, Silent Loser</a:t>
            </a:r>
          </a:p>
          <a:p>
            <a:endParaRPr lang="en-US" dirty="0" smtClean="0"/>
          </a:p>
          <a:p>
            <a:r>
              <a:rPr lang="en-US" dirty="0" smtClean="0"/>
              <a:t>“Owner-operators put money to work in times of trouble </a:t>
            </a:r>
            <a:r>
              <a:rPr lang="en-US" dirty="0" err="1" smtClean="0"/>
              <a:t>vs</a:t>
            </a:r>
            <a:r>
              <a:rPr lang="en-US" dirty="0" smtClean="0"/>
              <a:t> agent-operators.”</a:t>
            </a:r>
          </a:p>
          <a:p>
            <a:r>
              <a:rPr lang="en-US" dirty="0" smtClean="0"/>
              <a:t>– See The Outsiders by William Thorndike</a:t>
            </a:r>
          </a:p>
          <a:p>
            <a:endParaRPr lang="en-US" dirty="0" smtClean="0"/>
          </a:p>
          <a:p>
            <a:r>
              <a:rPr lang="en-US" dirty="0" smtClean="0"/>
              <a:t>The </a:t>
            </a:r>
            <a:r>
              <a:rPr lang="en-US" i="1" dirty="0" smtClean="0"/>
              <a:t>Journal cites a 2003 study of the companies in </a:t>
            </a:r>
            <a:r>
              <a:rPr lang="en-US" dirty="0" smtClean="0"/>
              <a:t>the S&amp;P500. Family firms as being more profitable than non-family controlled firms. (“In Search of Family Ties”)</a:t>
            </a:r>
          </a:p>
          <a:p>
            <a:endParaRPr lang="en-US" dirty="0" smtClean="0"/>
          </a:p>
          <a:p>
            <a:r>
              <a:rPr lang="en-US" dirty="0" smtClean="0"/>
              <a:t>McVey and </a:t>
            </a:r>
            <a:r>
              <a:rPr lang="en-US" dirty="0" err="1" smtClean="0"/>
              <a:t>Draho</a:t>
            </a:r>
            <a:r>
              <a:rPr lang="en-US" dirty="0" smtClean="0"/>
              <a:t> (2005) — Looked at companies controlled by families and found they avoided quarterly earnings guidance, focused on long-term value creation and outperformed their peers.</a:t>
            </a:r>
          </a:p>
          <a:p>
            <a:endParaRPr lang="en-US" dirty="0" smtClean="0"/>
          </a:p>
          <a:p>
            <a:r>
              <a:rPr lang="en-US" dirty="0" err="1" smtClean="0"/>
              <a:t>Lilienfield-Toal</a:t>
            </a:r>
            <a:r>
              <a:rPr lang="en-US" dirty="0" smtClean="0"/>
              <a:t> and </a:t>
            </a:r>
            <a:r>
              <a:rPr lang="en-US" dirty="0" err="1" smtClean="0"/>
              <a:t>Ruenzi</a:t>
            </a:r>
            <a:r>
              <a:rPr lang="en-US" dirty="0" smtClean="0"/>
              <a:t> (2009) - Firms in which the CEO voluntarily holds a non-trivial fraction of the company’s stock outperform the market significantly after controlling for traditional risk factors.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Non Core Business: WWE Studios</a:t>
            </a:r>
            <a:endParaRPr lang="en-US" sz="2800" dirty="0"/>
          </a:p>
        </p:txBody>
      </p:sp>
      <p:graphicFrame>
        <p:nvGraphicFramePr>
          <p:cNvPr id="11" name="Table 10"/>
          <p:cNvGraphicFramePr>
            <a:graphicFrameLocks noGrp="1"/>
          </p:cNvGraphicFramePr>
          <p:nvPr/>
        </p:nvGraphicFramePr>
        <p:xfrm>
          <a:off x="457201" y="2971800"/>
          <a:ext cx="8229600" cy="2839643"/>
        </p:xfrm>
        <a:graphic>
          <a:graphicData uri="http://schemas.openxmlformats.org/drawingml/2006/table">
            <a:tbl>
              <a:tblPr/>
              <a:tblGrid>
                <a:gridCol w="1976519"/>
                <a:gridCol w="321385"/>
                <a:gridCol w="771325"/>
                <a:gridCol w="273177"/>
                <a:gridCol w="1446232"/>
                <a:gridCol w="34281"/>
                <a:gridCol w="289246"/>
                <a:gridCol w="1060571"/>
                <a:gridCol w="96415"/>
                <a:gridCol w="321385"/>
                <a:gridCol w="1542649"/>
                <a:gridCol w="96415"/>
              </a:tblGrid>
              <a:tr h="383977">
                <a:tc>
                  <a:txBody>
                    <a:bodyPr/>
                    <a:lstStyle/>
                    <a:p>
                      <a:pPr algn="ctr" fontAlgn="b"/>
                      <a:r>
                        <a:rPr lang="en-US" sz="1100" b="1" i="0" u="none" strike="noStrike" dirty="0">
                          <a:solidFill>
                            <a:srgbClr val="000000"/>
                          </a:solidFill>
                          <a:latin typeface="Inherit"/>
                        </a:rPr>
                        <a:t>Title</a:t>
                      </a:r>
                      <a:r>
                        <a:rPr lang="en-US" sz="1100" b="0" i="0" u="none" strike="noStrike" dirty="0">
                          <a:solidFill>
                            <a:srgbClr val="000000"/>
                          </a:solidFill>
                          <a:latin typeface="Inherit"/>
                        </a:rPr>
                        <a:t>  </a:t>
                      </a:r>
                      <a:endParaRPr lang="en-US" sz="1100" b="1" i="0" u="none" strike="noStrike" dirty="0">
                        <a:solidFill>
                          <a:srgbClr val="000000"/>
                        </a:solidFill>
                        <a:latin typeface="Inherit"/>
                      </a:endParaRPr>
                    </a:p>
                  </a:txBody>
                  <a:tcPr marL="0" marR="0" marT="17859" marB="17859"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a:txBody>
                    <a:bodyPr/>
                    <a:lstStyle/>
                    <a:p>
                      <a:pPr algn="ctr" fontAlgn="b"/>
                      <a:r>
                        <a:rPr lang="en-US" sz="1100" b="1" i="0" u="none" strike="noStrike">
                          <a:solidFill>
                            <a:srgbClr val="000000"/>
                          </a:solidFill>
                          <a:latin typeface="Inherit"/>
                        </a:rPr>
                        <a:t>Release Date</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gridSpan="2">
                  <a:txBody>
                    <a:bodyPr/>
                    <a:lstStyle/>
                    <a:p>
                      <a:pPr algn="ctr" fontAlgn="b"/>
                      <a:r>
                        <a:rPr lang="en-US" sz="1100" b="1" i="0" u="none" strike="noStrike">
                          <a:solidFill>
                            <a:srgbClr val="000000"/>
                          </a:solidFill>
                          <a:latin typeface="Inherit"/>
                        </a:rPr>
                        <a:t>Production</a:t>
                      </a:r>
                      <a:br>
                        <a:rPr lang="en-US" sz="1100" b="1" i="0" u="none" strike="noStrike">
                          <a:solidFill>
                            <a:srgbClr val="000000"/>
                          </a:solidFill>
                          <a:latin typeface="Inherit"/>
                        </a:rPr>
                      </a:br>
                      <a:r>
                        <a:rPr lang="en-US" sz="1100" b="1" i="0" u="none" strike="noStrike">
                          <a:solidFill>
                            <a:srgbClr val="000000"/>
                          </a:solidFill>
                          <a:latin typeface="Inherit"/>
                        </a:rPr>
                        <a:t> Costs*</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1100" b="1" i="0" u="none" strike="noStrike">
                        <a:solidFill>
                          <a:srgbClr val="000000"/>
                        </a:solidFill>
                        <a:latin typeface="Inherit"/>
                      </a:endParaRPr>
                    </a:p>
                  </a:txBody>
                  <a:tcPr marL="0" marR="0" marT="0" marB="0" anchor="b">
                    <a:lnL>
                      <a:noFill/>
                    </a:lnL>
                    <a:lnR>
                      <a:noFill/>
                    </a:lnR>
                    <a:lnT>
                      <a:noFill/>
                    </a:lnT>
                    <a:lnB>
                      <a:noFill/>
                    </a:lnB>
                  </a:tcPr>
                </a:tc>
                <a:tc gridSpan="2">
                  <a:txBody>
                    <a:bodyPr/>
                    <a:lstStyle/>
                    <a:p>
                      <a:pPr algn="ctr" fontAlgn="b"/>
                      <a:r>
                        <a:rPr lang="en-US" sz="1100" b="1" i="0" u="none" strike="noStrike">
                          <a:solidFill>
                            <a:srgbClr val="000000"/>
                          </a:solidFill>
                          <a:latin typeface="Inherit"/>
                        </a:rPr>
                        <a:t>Revenue</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gridSpan="2">
                  <a:txBody>
                    <a:bodyPr/>
                    <a:lstStyle/>
                    <a:p>
                      <a:pPr algn="ctr" fontAlgn="b"/>
                      <a:r>
                        <a:rPr lang="en-US" sz="1100" b="1" i="0" u="none" strike="noStrike" dirty="0">
                          <a:solidFill>
                            <a:srgbClr val="000000"/>
                          </a:solidFill>
                          <a:latin typeface="Inherit"/>
                        </a:rPr>
                        <a:t>Profit (Loss)</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07169">
                <a:tc gridSpan="3">
                  <a:txBody>
                    <a:bodyPr/>
                    <a:lstStyle/>
                    <a:p>
                      <a:pPr algn="l" fontAlgn="b"/>
                      <a:r>
                        <a:rPr lang="en-US" sz="1100" b="1" i="0" u="none" strike="noStrike">
                          <a:solidFill>
                            <a:srgbClr val="000000"/>
                          </a:solidFill>
                          <a:latin typeface="Inherit"/>
                        </a:rPr>
                        <a:t>Self - Distributed films</a:t>
                      </a:r>
                    </a:p>
                  </a:txBody>
                  <a:tcPr marL="0" marR="0" marT="17859" marB="17859"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gridSpan="2">
                  <a:txBody>
                    <a:bodyPr/>
                    <a:lstStyle/>
                    <a:p>
                      <a:pPr algn="l" fontAlgn="b"/>
                      <a:r>
                        <a:rPr lang="en-US" sz="1100" b="0" i="0" u="none" strike="noStrike">
                          <a:solidFill>
                            <a:srgbClr val="000000"/>
                          </a:solidFill>
                          <a:latin typeface="Inherit"/>
                        </a:rPr>
                        <a:t> </a:t>
                      </a:r>
                    </a:p>
                  </a:txBody>
                  <a:tcPr marL="0" marR="0" marT="17859" marB="17859"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Inherit"/>
                      </a:endParaRPr>
                    </a:p>
                  </a:txBody>
                  <a:tcPr marL="0" marR="0" marT="0" marB="0" anchor="b">
                    <a:lnL>
                      <a:noFill/>
                    </a:lnL>
                    <a:lnR>
                      <a:noFill/>
                    </a:lnR>
                    <a:lnT>
                      <a:noFill/>
                    </a:lnT>
                    <a:lnB>
                      <a:noFill/>
                    </a:lnB>
                  </a:tcPr>
                </a:tc>
                <a:tc gridSpan="2">
                  <a:txBody>
                    <a:bodyPr/>
                    <a:lstStyle/>
                    <a:p>
                      <a:pPr algn="l" fontAlgn="b"/>
                      <a:r>
                        <a:rPr lang="en-US" sz="1100" b="0" i="0" u="none" strike="noStrike">
                          <a:solidFill>
                            <a:srgbClr val="000000"/>
                          </a:solidFill>
                          <a:latin typeface="Inherit"/>
                        </a:rPr>
                        <a:t> </a:t>
                      </a:r>
                    </a:p>
                  </a:txBody>
                  <a:tcPr marL="0" marR="0" marT="17859" marB="17859"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gridSpan="2">
                  <a:txBody>
                    <a:bodyPr/>
                    <a:lstStyle/>
                    <a:p>
                      <a:pPr algn="l" fontAlgn="b"/>
                      <a:r>
                        <a:rPr lang="en-US" sz="1100" b="0" i="0" u="none" strike="noStrike">
                          <a:solidFill>
                            <a:srgbClr val="000000"/>
                          </a:solidFill>
                          <a:latin typeface="Inherit"/>
                        </a:rPr>
                        <a:t> </a:t>
                      </a:r>
                    </a:p>
                  </a:txBody>
                  <a:tcPr marL="0" marR="0" marT="17859" marB="17859"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207169">
                <a:tc>
                  <a:txBody>
                    <a:bodyPr/>
                    <a:lstStyle/>
                    <a:p>
                      <a:pPr algn="l" fontAlgn="b"/>
                      <a:r>
                        <a:rPr lang="en-US" sz="1100" b="0" i="1" u="none" strike="noStrike">
                          <a:solidFill>
                            <a:srgbClr val="000000"/>
                          </a:solidFill>
                          <a:latin typeface="Inherit"/>
                        </a:rPr>
                        <a:t>Barricade</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000000"/>
                          </a:solidFill>
                          <a:latin typeface="Inherit"/>
                        </a:rPr>
                        <a:t>Sep-12</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000000"/>
                          </a:solidFill>
                          <a:latin typeface="Inherit"/>
                        </a:rPr>
                        <a:t>$4 </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17859" marB="17859"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000000"/>
                          </a:solidFill>
                          <a:latin typeface="Inherit"/>
                        </a:rPr>
                        <a:t>0.8</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FF0000"/>
                          </a:solidFill>
                          <a:latin typeface="Inherit"/>
                        </a:rPr>
                        <a:t>(3.5)</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r>
              <a:tr h="207169">
                <a:tc>
                  <a:txBody>
                    <a:bodyPr/>
                    <a:lstStyle/>
                    <a:p>
                      <a:pPr algn="l" fontAlgn="b"/>
                      <a:r>
                        <a:rPr lang="en-US" sz="1100" b="0" i="1" u="none" strike="noStrike">
                          <a:solidFill>
                            <a:srgbClr val="000000"/>
                          </a:solidFill>
                          <a:latin typeface="Inherit"/>
                        </a:rPr>
                        <a:t>No Holds Barred</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a:txBody>
                    <a:bodyPr/>
                    <a:lstStyle/>
                    <a:p>
                      <a:pPr algn="ctr" fontAlgn="b"/>
                      <a:r>
                        <a:rPr lang="en-US" sz="1100" b="0" i="0" u="none" strike="noStrike">
                          <a:solidFill>
                            <a:srgbClr val="000000"/>
                          </a:solidFill>
                          <a:latin typeface="Inherit"/>
                        </a:rPr>
                        <a:t>Jul-12</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a:txBody>
                    <a:bodyPr/>
                    <a:lstStyle/>
                    <a:p>
                      <a:pPr algn="ctr" fontAlgn="b"/>
                      <a:r>
                        <a:rPr lang="en-US" sz="1100" b="0" i="0" u="none" strike="noStrike">
                          <a:solidFill>
                            <a:srgbClr val="000000"/>
                          </a:solidFill>
                          <a:latin typeface="Inherit"/>
                        </a:rPr>
                        <a:t>—</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latin typeface="Inherit"/>
                        </a:rPr>
                        <a:t>0.4</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a:txBody>
                    <a:bodyPr/>
                    <a:lstStyle/>
                    <a:p>
                      <a:pPr algn="ctr" fontAlgn="b"/>
                      <a:r>
                        <a:rPr lang="en-US" sz="1100" b="0" i="0" u="none" strike="noStrike">
                          <a:solidFill>
                            <a:srgbClr val="000000"/>
                          </a:solidFill>
                          <a:latin typeface="Inherit"/>
                        </a:rPr>
                        <a:t>0.1 </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0" marB="0" anchor="b">
                    <a:lnL>
                      <a:noFill/>
                    </a:lnL>
                    <a:lnR>
                      <a:noFill/>
                    </a:lnR>
                    <a:lnT>
                      <a:noFill/>
                    </a:lnT>
                    <a:lnB>
                      <a:noFill/>
                    </a:lnB>
                  </a:tcPr>
                </a:tc>
              </a:tr>
              <a:tr h="207169">
                <a:tc>
                  <a:txBody>
                    <a:bodyPr/>
                    <a:lstStyle/>
                    <a:p>
                      <a:pPr algn="l" fontAlgn="b"/>
                      <a:r>
                        <a:rPr lang="en-US" sz="1100" b="0" i="1" u="none" strike="noStrike">
                          <a:solidFill>
                            <a:srgbClr val="000000"/>
                          </a:solidFill>
                          <a:latin typeface="Inherit"/>
                        </a:rPr>
                        <a:t>Bending the Rules</a:t>
                      </a:r>
                    </a:p>
                  </a:txBody>
                  <a:tcPr marL="0" marR="0" marT="17859" marB="17859"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000000"/>
                          </a:solidFill>
                          <a:latin typeface="Inherit"/>
                        </a:rPr>
                        <a:t>Mar-12</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000000"/>
                          </a:solidFill>
                          <a:latin typeface="Inherit"/>
                        </a:rPr>
                        <a:t>5.5</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000000"/>
                          </a:solidFill>
                          <a:latin typeface="Inherit"/>
                        </a:rPr>
                        <a:t>0.9</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dirty="0">
                          <a:solidFill>
                            <a:srgbClr val="FF0000"/>
                          </a:solidFill>
                          <a:latin typeface="Inherit"/>
                        </a:rPr>
                        <a:t>(4.7)</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r>
              <a:tr h="207169">
                <a:tc>
                  <a:txBody>
                    <a:bodyPr/>
                    <a:lstStyle/>
                    <a:p>
                      <a:pPr algn="l" fontAlgn="b"/>
                      <a:r>
                        <a:rPr lang="en-US" sz="1100" b="0" i="1" u="none" strike="noStrike">
                          <a:solidFill>
                            <a:srgbClr val="000000"/>
                          </a:solidFill>
                          <a:latin typeface="Inherit"/>
                        </a:rPr>
                        <a:t>The Reunion</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a:txBody>
                    <a:bodyPr/>
                    <a:lstStyle/>
                    <a:p>
                      <a:pPr algn="ctr" fontAlgn="b"/>
                      <a:r>
                        <a:rPr lang="en-US" sz="1100" b="0" i="0" u="none" strike="noStrike">
                          <a:solidFill>
                            <a:srgbClr val="000000"/>
                          </a:solidFill>
                          <a:latin typeface="Inherit"/>
                        </a:rPr>
                        <a:t>Oct-11</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a:txBody>
                    <a:bodyPr/>
                    <a:lstStyle/>
                    <a:p>
                      <a:pPr algn="ctr" fontAlgn="b"/>
                      <a:r>
                        <a:rPr lang="en-US" sz="1100" b="0" i="0" u="none" strike="noStrike">
                          <a:solidFill>
                            <a:srgbClr val="000000"/>
                          </a:solidFill>
                          <a:latin typeface="Inherit"/>
                        </a:rPr>
                        <a:t>6.9</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latin typeface="Inherit"/>
                        </a:rPr>
                        <a:t>2.1</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a:txBody>
                    <a:bodyPr/>
                    <a:lstStyle/>
                    <a:p>
                      <a:pPr algn="ctr" fontAlgn="b"/>
                      <a:r>
                        <a:rPr lang="en-US" sz="1100" b="0" i="0" u="none" strike="noStrike">
                          <a:solidFill>
                            <a:srgbClr val="FF0000"/>
                          </a:solidFill>
                          <a:latin typeface="Inherit"/>
                        </a:rPr>
                        <a:t>(4.7)</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0" marB="0" anchor="b">
                    <a:lnL>
                      <a:noFill/>
                    </a:lnL>
                    <a:lnR>
                      <a:noFill/>
                    </a:lnR>
                    <a:lnT>
                      <a:noFill/>
                    </a:lnT>
                    <a:lnB>
                      <a:noFill/>
                    </a:lnB>
                  </a:tcPr>
                </a:tc>
              </a:tr>
              <a:tr h="207169">
                <a:tc>
                  <a:txBody>
                    <a:bodyPr/>
                    <a:lstStyle/>
                    <a:p>
                      <a:pPr algn="l" fontAlgn="b"/>
                      <a:r>
                        <a:rPr lang="en-US" sz="1100" b="0" i="1" u="none" strike="noStrike">
                          <a:solidFill>
                            <a:srgbClr val="000000"/>
                          </a:solidFill>
                          <a:latin typeface="Inherit"/>
                        </a:rPr>
                        <a:t>Inside Out</a:t>
                      </a:r>
                    </a:p>
                  </a:txBody>
                  <a:tcPr marL="0" marR="0" marT="17859" marB="17859"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000000"/>
                          </a:solidFill>
                          <a:latin typeface="Inherit"/>
                        </a:rPr>
                        <a:t>Sep-11</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000000"/>
                          </a:solidFill>
                          <a:latin typeface="Inherit"/>
                        </a:rPr>
                        <a:t>5.1</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000000"/>
                          </a:solidFill>
                          <a:latin typeface="Inherit"/>
                        </a:rPr>
                        <a:t>1.6</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FF0000"/>
                          </a:solidFill>
                          <a:latin typeface="Inherit"/>
                        </a:rPr>
                        <a:t>(3.8)</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r>
              <a:tr h="207169">
                <a:tc>
                  <a:txBody>
                    <a:bodyPr/>
                    <a:lstStyle/>
                    <a:p>
                      <a:pPr algn="l" fontAlgn="b"/>
                      <a:r>
                        <a:rPr lang="en-US" sz="1100" b="0" i="1" u="none" strike="noStrike">
                          <a:solidFill>
                            <a:srgbClr val="000000"/>
                          </a:solidFill>
                          <a:latin typeface="Inherit"/>
                        </a:rPr>
                        <a:t>That's What I Am</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a:txBody>
                    <a:bodyPr/>
                    <a:lstStyle/>
                    <a:p>
                      <a:pPr algn="ctr" fontAlgn="b"/>
                      <a:r>
                        <a:rPr lang="en-US" sz="1100" b="0" i="0" u="none" strike="noStrike">
                          <a:solidFill>
                            <a:srgbClr val="000000"/>
                          </a:solidFill>
                          <a:latin typeface="Inherit"/>
                        </a:rPr>
                        <a:t>Apr-11</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a:txBody>
                    <a:bodyPr/>
                    <a:lstStyle/>
                    <a:p>
                      <a:pPr algn="ctr" fontAlgn="b"/>
                      <a:r>
                        <a:rPr lang="en-US" sz="1100" b="0" i="0" u="none" strike="noStrike">
                          <a:solidFill>
                            <a:srgbClr val="000000"/>
                          </a:solidFill>
                          <a:latin typeface="Inherit"/>
                        </a:rPr>
                        <a:t>4.7</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latin typeface="Inherit"/>
                        </a:rPr>
                        <a:t>0.9</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a:txBody>
                    <a:bodyPr/>
                    <a:lstStyle/>
                    <a:p>
                      <a:pPr algn="ctr" fontAlgn="b"/>
                      <a:r>
                        <a:rPr lang="en-US" sz="1100" b="0" i="0" u="none" strike="noStrike">
                          <a:solidFill>
                            <a:srgbClr val="FF0000"/>
                          </a:solidFill>
                          <a:latin typeface="Inherit"/>
                        </a:rPr>
                        <a:t>(5.0)</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0" marB="0" anchor="b">
                    <a:lnL>
                      <a:noFill/>
                    </a:lnL>
                    <a:lnR>
                      <a:noFill/>
                    </a:lnR>
                    <a:lnT>
                      <a:noFill/>
                    </a:lnT>
                    <a:lnB>
                      <a:noFill/>
                    </a:lnB>
                  </a:tcPr>
                </a:tc>
              </a:tr>
              <a:tr h="207169">
                <a:tc>
                  <a:txBody>
                    <a:bodyPr/>
                    <a:lstStyle/>
                    <a:p>
                      <a:pPr algn="l" fontAlgn="b"/>
                      <a:r>
                        <a:rPr lang="en-US" sz="1100" b="0" i="1" u="none" strike="noStrike">
                          <a:solidFill>
                            <a:srgbClr val="000000"/>
                          </a:solidFill>
                          <a:latin typeface="Inherit"/>
                        </a:rPr>
                        <a:t>The Chaperone</a:t>
                      </a:r>
                    </a:p>
                  </a:txBody>
                  <a:tcPr marL="0" marR="0" marT="17859" marB="17859"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000000"/>
                          </a:solidFill>
                          <a:latin typeface="Inherit"/>
                        </a:rPr>
                        <a:t>Mar-11</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000000"/>
                          </a:solidFill>
                          <a:latin typeface="Inherit"/>
                        </a:rPr>
                        <a:t>5.8</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000000"/>
                          </a:solidFill>
                          <a:latin typeface="Inherit"/>
                        </a:rPr>
                        <a:t>4.2</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FF0000"/>
                          </a:solidFill>
                          <a:latin typeface="Inherit"/>
                        </a:rPr>
                        <a:t>(3.8)</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r>
              <a:tr h="207169">
                <a:tc>
                  <a:txBody>
                    <a:bodyPr/>
                    <a:lstStyle/>
                    <a:p>
                      <a:pPr algn="l" fontAlgn="b"/>
                      <a:r>
                        <a:rPr lang="en-US" sz="1100" b="0" i="1" u="none" strike="noStrike">
                          <a:solidFill>
                            <a:srgbClr val="000000"/>
                          </a:solidFill>
                          <a:latin typeface="Inherit"/>
                        </a:rPr>
                        <a:t>Knucklehead</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a:txBody>
                    <a:bodyPr/>
                    <a:lstStyle/>
                    <a:p>
                      <a:pPr algn="ctr" fontAlgn="b"/>
                      <a:r>
                        <a:rPr lang="en-US" sz="1100" b="0" i="0" u="none" strike="noStrike">
                          <a:solidFill>
                            <a:srgbClr val="000000"/>
                          </a:solidFill>
                          <a:latin typeface="Inherit"/>
                        </a:rPr>
                        <a:t>Oct-10</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a:txBody>
                    <a:bodyPr/>
                    <a:lstStyle/>
                    <a:p>
                      <a:pPr algn="ctr" fontAlgn="b"/>
                      <a:r>
                        <a:rPr lang="en-US" sz="1100" b="0" i="0" u="none" strike="noStrike">
                          <a:solidFill>
                            <a:srgbClr val="000000"/>
                          </a:solidFill>
                          <a:latin typeface="Inherit"/>
                        </a:rPr>
                        <a:t>6.4</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latin typeface="Inherit"/>
                        </a:rPr>
                        <a:t>4.3</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a:txBody>
                    <a:bodyPr/>
                    <a:lstStyle/>
                    <a:p>
                      <a:pPr algn="ctr" fontAlgn="b"/>
                      <a:r>
                        <a:rPr lang="en-US" sz="1100" b="0" i="0" u="none" strike="noStrike">
                          <a:solidFill>
                            <a:srgbClr val="FF0000"/>
                          </a:solidFill>
                          <a:latin typeface="Inherit"/>
                        </a:rPr>
                        <a:t>(4.1)</a:t>
                      </a:r>
                    </a:p>
                  </a:txBody>
                  <a:tcPr marL="0" marR="0" marT="17859" marB="17859" anchor="b">
                    <a:lnL>
                      <a:noFill/>
                    </a:lnL>
                    <a:lnR>
                      <a:noFill/>
                    </a:lnR>
                    <a:lnT>
                      <a:noFill/>
                    </a:lnT>
                    <a:lnB>
                      <a:noFill/>
                    </a:lnB>
                  </a:tcPr>
                </a:tc>
                <a:tc>
                  <a:txBody>
                    <a:bodyPr/>
                    <a:lstStyle/>
                    <a:p>
                      <a:pPr algn="l" fontAlgn="b"/>
                      <a:endParaRPr lang="en-US" sz="1100" b="0" i="0" u="none" strike="noStrike">
                        <a:solidFill>
                          <a:srgbClr val="000000"/>
                        </a:solidFill>
                        <a:latin typeface="Inherit"/>
                      </a:endParaRPr>
                    </a:p>
                  </a:txBody>
                  <a:tcPr marL="0" marR="0" marT="0" marB="0" anchor="b">
                    <a:lnL>
                      <a:noFill/>
                    </a:lnL>
                    <a:lnR>
                      <a:noFill/>
                    </a:lnR>
                    <a:lnT>
                      <a:noFill/>
                    </a:lnT>
                    <a:lnB>
                      <a:noFill/>
                    </a:lnB>
                  </a:tcPr>
                </a:tc>
              </a:tr>
              <a:tr h="207169">
                <a:tc>
                  <a:txBody>
                    <a:bodyPr/>
                    <a:lstStyle/>
                    <a:p>
                      <a:pPr algn="l" fontAlgn="b"/>
                      <a:r>
                        <a:rPr lang="en-US" sz="1100" b="0" i="1" u="none" strike="noStrike">
                          <a:solidFill>
                            <a:srgbClr val="000000"/>
                          </a:solidFill>
                          <a:latin typeface="Inherit"/>
                        </a:rPr>
                        <a:t>Legendary</a:t>
                      </a:r>
                    </a:p>
                  </a:txBody>
                  <a:tcPr marL="0" marR="0" marT="17859" marB="17859"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000000"/>
                          </a:solidFill>
                          <a:latin typeface="Inherit"/>
                        </a:rPr>
                        <a:t>Sep-10</a:t>
                      </a:r>
                    </a:p>
                  </a:txBody>
                  <a:tcPr marL="0" marR="0" marT="0" marB="0" anchor="b">
                    <a:lnL>
                      <a:noFill/>
                    </a:lnL>
                    <a:lnR>
                      <a:noFill/>
                    </a:lnR>
                    <a:lnT>
                      <a:noFill/>
                    </a:lnT>
                    <a:lnB>
                      <a:noFill/>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000000"/>
                          </a:solidFill>
                          <a:latin typeface="Inherit"/>
                        </a:rPr>
                        <a:t>5.3</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100" b="0" i="0" u="none" strike="noStrike">
                          <a:solidFill>
                            <a:srgbClr val="000000"/>
                          </a:solidFill>
                          <a:latin typeface="Inherit"/>
                        </a:rPr>
                        <a:t>6.6</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a:noFill/>
                    </a:lnB>
                    <a:solidFill>
                      <a:srgbClr val="95B3D7"/>
                    </a:solidFill>
                  </a:tcPr>
                </a:tc>
                <a:tc>
                  <a:txBody>
                    <a:bodyPr/>
                    <a:lstStyle/>
                    <a:p>
                      <a:pPr algn="ctr" fontAlgn="b"/>
                      <a:r>
                        <a:rPr lang="en-US" sz="1100" b="0" i="0" u="none" strike="noStrike">
                          <a:solidFill>
                            <a:srgbClr val="FF0000"/>
                          </a:solidFill>
                          <a:latin typeface="Inherit"/>
                        </a:rPr>
                        <a:t>(2.1)</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95B3D7"/>
                    </a:solidFill>
                  </a:tcPr>
                </a:tc>
              </a:tr>
              <a:tr h="187523">
                <a:tc rowSpan="2">
                  <a:txBody>
                    <a:bodyPr/>
                    <a:lstStyle/>
                    <a:p>
                      <a:pPr algn="l" fontAlgn="b"/>
                      <a:endParaRPr lang="en-US" sz="1100" b="0" i="0" u="none" strike="noStrike" dirty="0">
                        <a:solidFill>
                          <a:srgbClr val="000000"/>
                        </a:solidFill>
                        <a:latin typeface="Inherit"/>
                      </a:endParaRPr>
                    </a:p>
                  </a:txBody>
                  <a:tcPr marL="0" marR="0" marT="17859" marB="17859" anchor="b">
                    <a:lnL>
                      <a:noFill/>
                    </a:lnL>
                    <a:lnR>
                      <a:noFill/>
                    </a:lnR>
                    <a:lnT>
                      <a:noFill/>
                    </a:lnT>
                    <a:lnB>
                      <a:noFill/>
                    </a:lnB>
                  </a:tcPr>
                </a:tc>
                <a:tc rowSpan="2">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rowSpan="2">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rowSpan="2">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rowSpan="2">
                  <a:txBody>
                    <a:bodyPr/>
                    <a:lstStyle/>
                    <a:p>
                      <a:pPr algn="ctr" fontAlgn="b"/>
                      <a:r>
                        <a:rPr lang="en-US" sz="1100" b="0" i="0" u="none" strike="noStrike">
                          <a:solidFill>
                            <a:srgbClr val="000000"/>
                          </a:solidFill>
                          <a:latin typeface="Inherit"/>
                        </a:rPr>
                        <a:t>43.7</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b"/>
                      <a:r>
                        <a:rPr lang="en-US" sz="1100" b="0" i="0" u="none" strike="noStrike">
                          <a:solidFill>
                            <a:srgbClr val="000000"/>
                          </a:solidFill>
                          <a:latin typeface="Inherit"/>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Inherit"/>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fontAlgn="b"/>
                      <a:r>
                        <a:rPr lang="en-US" sz="1100" b="0" i="0" u="none" strike="noStrike">
                          <a:solidFill>
                            <a:srgbClr val="000000"/>
                          </a:solidFill>
                          <a:latin typeface="Inherit"/>
                        </a:rPr>
                        <a:t>21.8</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b"/>
                      <a:r>
                        <a:rPr lang="en-US" sz="1100" b="0" i="0" u="none" strike="noStrike">
                          <a:solidFill>
                            <a:srgbClr val="000000"/>
                          </a:solidFill>
                          <a:latin typeface="Inherit"/>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b"/>
                      <a:endParaRPr lang="en-US" sz="1100" b="0" i="0" u="none" strike="noStrike">
                        <a:solidFill>
                          <a:srgbClr val="000000"/>
                        </a:solidFill>
                        <a:latin typeface="Inherit"/>
                      </a:endParaRPr>
                    </a:p>
                  </a:txBody>
                  <a:tcPr marL="0" marR="0" marT="17859" marB="17859" anchor="b">
                    <a:lnL>
                      <a:noFill/>
                    </a:lnL>
                    <a:lnR>
                      <a:noFill/>
                    </a:lnR>
                    <a:lnT>
                      <a:noFill/>
                    </a:lnT>
                    <a:lnB>
                      <a:noFill/>
                    </a:lnB>
                  </a:tcPr>
                </a:tc>
                <a:tc rowSpan="2">
                  <a:txBody>
                    <a:bodyPr/>
                    <a:lstStyle/>
                    <a:p>
                      <a:pPr algn="ctr" fontAlgn="b"/>
                      <a:r>
                        <a:rPr lang="en-US" sz="2100" b="0" i="0" u="none" strike="noStrike">
                          <a:solidFill>
                            <a:srgbClr val="FF0000"/>
                          </a:solidFill>
                          <a:latin typeface="Inherit"/>
                        </a:rPr>
                        <a:t>(31.6)</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b"/>
                      <a:r>
                        <a:rPr lang="en-US" sz="1100" b="0" i="0" u="none" strike="noStrike">
                          <a:solidFill>
                            <a:srgbClr val="000000"/>
                          </a:solidFill>
                          <a:latin typeface="Inherit"/>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4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100" b="0" i="0" u="none" strike="noStrike" dirty="0">
                          <a:solidFill>
                            <a:srgbClr val="000000"/>
                          </a:solidFill>
                          <a:latin typeface="Inherit"/>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12" name="Rectangle 11"/>
          <p:cNvSpPr/>
          <p:nvPr/>
        </p:nvSpPr>
        <p:spPr>
          <a:xfrm>
            <a:off x="0" y="1143000"/>
            <a:ext cx="91440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0" y="6324600"/>
            <a:ext cx="2133600" cy="246221"/>
          </a:xfrm>
          <a:prstGeom prst="rect">
            <a:avLst/>
          </a:prstGeom>
          <a:noFill/>
        </p:spPr>
        <p:txBody>
          <a:bodyPr wrap="square" rtlCol="0">
            <a:spAutoFit/>
          </a:bodyPr>
          <a:lstStyle/>
          <a:p>
            <a:r>
              <a:rPr lang="en-US" sz="1000" dirty="0" smtClean="0">
                <a:solidFill>
                  <a:schemeClr val="bg1"/>
                </a:solidFill>
              </a:rPr>
              <a:t>Source: 2012 10K</a:t>
            </a:r>
            <a:endParaRPr lang="en-US" sz="1000" dirty="0">
              <a:solidFill>
                <a:schemeClr val="bg1"/>
              </a:solidFill>
            </a:endParaRPr>
          </a:p>
        </p:txBody>
      </p:sp>
      <p:sp>
        <p:nvSpPr>
          <p:cNvPr id="7" name="TextBox 6"/>
          <p:cNvSpPr txBox="1"/>
          <p:nvPr/>
        </p:nvSpPr>
        <p:spPr>
          <a:xfrm>
            <a:off x="381000" y="1219200"/>
            <a:ext cx="8305800" cy="2031325"/>
          </a:xfrm>
          <a:prstGeom prst="rect">
            <a:avLst/>
          </a:prstGeom>
          <a:noFill/>
        </p:spPr>
        <p:txBody>
          <a:bodyPr wrap="square" rtlCol="0">
            <a:spAutoFit/>
          </a:bodyPr>
          <a:lstStyle/>
          <a:p>
            <a:pPr>
              <a:buNone/>
            </a:pPr>
            <a:r>
              <a:rPr lang="en-US" dirty="0" smtClean="0"/>
              <a:t>The Earnings Power of the Core Business is Obscured By WWE Studios</a:t>
            </a:r>
          </a:p>
          <a:p>
            <a:endParaRPr lang="en-US" dirty="0" smtClean="0"/>
          </a:p>
          <a:p>
            <a:r>
              <a:rPr lang="en-US" dirty="0" smtClean="0"/>
              <a:t>Basic Strategy: Leverage recognizable WWE Superstars into films using free in programming promotion</a:t>
            </a:r>
          </a:p>
          <a:p>
            <a:endParaRPr lang="en-US" dirty="0" smtClean="0"/>
          </a:p>
          <a:p>
            <a:r>
              <a:rPr lang="en-US" dirty="0" smtClean="0"/>
              <a:t>Strategy makes sense on the surface, but it has been a consistent loser</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ejustwatched.files.wordpress.com/2013/02/101.jpg"/>
          <p:cNvPicPr>
            <a:picLocks noChangeAspect="1" noChangeArrowheads="1"/>
          </p:cNvPicPr>
          <p:nvPr/>
        </p:nvPicPr>
        <p:blipFill>
          <a:blip r:embed="rId2" cstate="print"/>
          <a:srcRect/>
          <a:stretch>
            <a:fillRect/>
          </a:stretch>
        </p:blipFill>
        <p:spPr bwMode="auto">
          <a:xfrm flipH="1" flipV="1">
            <a:off x="7223976" y="1162050"/>
            <a:ext cx="1920024" cy="2571750"/>
          </a:xfrm>
          <a:prstGeom prst="rect">
            <a:avLst/>
          </a:prstGeom>
          <a:noFill/>
        </p:spPr>
      </p:pic>
      <p:sp>
        <p:nvSpPr>
          <p:cNvPr id="2" name="Title 1"/>
          <p:cNvSpPr>
            <a:spLocks noGrp="1"/>
          </p:cNvSpPr>
          <p:nvPr>
            <p:ph type="title"/>
          </p:nvPr>
        </p:nvSpPr>
        <p:spPr/>
        <p:txBody>
          <a:bodyPr>
            <a:normAutofit/>
          </a:bodyPr>
          <a:lstStyle/>
          <a:p>
            <a:pPr algn="l"/>
            <a:r>
              <a:rPr lang="en-US" sz="2800" dirty="0" smtClean="0"/>
              <a:t>The Solution</a:t>
            </a:r>
            <a:endParaRPr lang="en-US" sz="2800" dirty="0"/>
          </a:p>
        </p:txBody>
      </p:sp>
      <p:pic>
        <p:nvPicPr>
          <p:cNvPr id="8196" name="Picture 4" descr="http://t2.gstatic.com/images?q=tbn:ANd9GcSpf3zOz_od8FHQzW1PtSkgKB85NPr4qiiKZrJqC9q_k9gXhE0Mag"/>
          <p:cNvPicPr>
            <a:picLocks noChangeAspect="1" noChangeArrowheads="1"/>
          </p:cNvPicPr>
          <p:nvPr/>
        </p:nvPicPr>
        <p:blipFill>
          <a:blip r:embed="rId3" cstate="print"/>
          <a:srcRect/>
          <a:stretch>
            <a:fillRect/>
          </a:stretch>
        </p:blipFill>
        <p:spPr bwMode="auto">
          <a:xfrm>
            <a:off x="228600" y="2286000"/>
            <a:ext cx="1313793" cy="1904999"/>
          </a:xfrm>
          <a:prstGeom prst="rect">
            <a:avLst/>
          </a:prstGeom>
          <a:noFill/>
        </p:spPr>
      </p:pic>
      <p:sp>
        <p:nvSpPr>
          <p:cNvPr id="6" name="TextBox 5"/>
          <p:cNvSpPr txBox="1"/>
          <p:nvPr/>
        </p:nvSpPr>
        <p:spPr>
          <a:xfrm>
            <a:off x="762000" y="1295400"/>
            <a:ext cx="6324600" cy="2308324"/>
          </a:xfrm>
          <a:prstGeom prst="rect">
            <a:avLst/>
          </a:prstGeom>
          <a:noFill/>
        </p:spPr>
        <p:txBody>
          <a:bodyPr wrap="square" rtlCol="0">
            <a:spAutoFit/>
          </a:bodyPr>
          <a:lstStyle/>
          <a:p>
            <a:r>
              <a:rPr lang="en-US" dirty="0" smtClean="0"/>
              <a:t>Old Strategy: Straight to </a:t>
            </a:r>
            <a:r>
              <a:rPr lang="en-US" dirty="0" err="1" smtClean="0"/>
              <a:t>Walmart</a:t>
            </a:r>
            <a:endParaRPr lang="en-US" dirty="0" smtClean="0"/>
          </a:p>
          <a:p>
            <a:r>
              <a:rPr lang="en-US" dirty="0" smtClean="0"/>
              <a:t>New Strategy: Partner with movie industry pros to make higher         quality films, with recognizable main stream stars and WWE stars in supporting roles.</a:t>
            </a:r>
          </a:p>
          <a:p>
            <a:pPr lvl="1">
              <a:buFont typeface="Arial" pitchFamily="34" charset="0"/>
              <a:buChar char="•"/>
            </a:pPr>
            <a:r>
              <a:rPr lang="en-US" dirty="0" smtClean="0"/>
              <a:t> “The Call” 2013 release starring Halle Berry</a:t>
            </a:r>
          </a:p>
          <a:p>
            <a:pPr lvl="1">
              <a:buFont typeface="Arial" pitchFamily="34" charset="0"/>
              <a:buChar char="•"/>
            </a:pPr>
            <a:r>
              <a:rPr lang="en-US" dirty="0" smtClean="0"/>
              <a:t> “Dead Man Down” 2013 release starring Colin Farrell</a:t>
            </a:r>
          </a:p>
          <a:p>
            <a:pPr lvl="1">
              <a:buFont typeface="Arial" pitchFamily="34" charset="0"/>
              <a:buChar char="•"/>
            </a:pPr>
            <a:r>
              <a:rPr lang="en-US" dirty="0" smtClean="0"/>
              <a:t> “Scooby Doo! Legend of </a:t>
            </a:r>
            <a:r>
              <a:rPr lang="en-US" dirty="0" err="1" smtClean="0"/>
              <a:t>Wrestlemania</a:t>
            </a:r>
            <a:r>
              <a:rPr lang="en-US" dirty="0" smtClean="0"/>
              <a:t>” – 2014 Release</a:t>
            </a:r>
          </a:p>
          <a:p>
            <a:pPr lvl="1">
              <a:buFont typeface="Arial" pitchFamily="34" charset="0"/>
              <a:buChar char="•"/>
            </a:pPr>
            <a:r>
              <a:rPr lang="en-US" dirty="0" smtClean="0"/>
              <a:t>  Untitled WWE &amp; Flintstones movie – 2015 Release</a:t>
            </a:r>
            <a:endParaRPr lang="en-US" dirty="0"/>
          </a:p>
        </p:txBody>
      </p:sp>
      <p:sp>
        <p:nvSpPr>
          <p:cNvPr id="7" name="Rectangle 6"/>
          <p:cNvSpPr/>
          <p:nvPr/>
        </p:nvSpPr>
        <p:spPr>
          <a:xfrm>
            <a:off x="0" y="1143000"/>
            <a:ext cx="91440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3581400"/>
            <a:ext cx="9144000" cy="523220"/>
          </a:xfrm>
          <a:prstGeom prst="rect">
            <a:avLst/>
          </a:prstGeom>
          <a:noFill/>
        </p:spPr>
        <p:txBody>
          <a:bodyPr wrap="square" rtlCol="0">
            <a:spAutoFit/>
          </a:bodyPr>
          <a:lstStyle/>
          <a:p>
            <a:pPr algn="ctr"/>
            <a:r>
              <a:rPr lang="en-US" sz="2800" dirty="0" smtClean="0"/>
              <a:t>If That Doesn’t Work?</a:t>
            </a:r>
            <a:endParaRPr lang="en-US" sz="2800" dirty="0"/>
          </a:p>
        </p:txBody>
      </p:sp>
      <p:sp>
        <p:nvSpPr>
          <p:cNvPr id="9" name="Rounded Rectangle 8"/>
          <p:cNvSpPr/>
          <p:nvPr/>
        </p:nvSpPr>
        <p:spPr>
          <a:xfrm>
            <a:off x="304800" y="4038600"/>
            <a:ext cx="8458200" cy="1981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 y="4016276"/>
            <a:ext cx="7696200" cy="2308324"/>
          </a:xfrm>
          <a:prstGeom prst="rect">
            <a:avLst/>
          </a:prstGeom>
          <a:noFill/>
        </p:spPr>
        <p:txBody>
          <a:bodyPr wrap="square" rtlCol="0">
            <a:spAutoFit/>
          </a:bodyPr>
          <a:lstStyle/>
          <a:p>
            <a:r>
              <a:rPr lang="en-US" dirty="0" smtClean="0"/>
              <a:t>“</a:t>
            </a:r>
            <a:r>
              <a:rPr lang="en-US" sz="1200" dirty="0" smtClean="0"/>
              <a:t>If the new strategy – new film strategy does not work, we probably, in all likelihood, would be out of the film business.”  </a:t>
            </a:r>
          </a:p>
          <a:p>
            <a:pPr>
              <a:buNone/>
            </a:pPr>
            <a:r>
              <a:rPr lang="en-US" sz="1200" dirty="0" smtClean="0"/>
              <a:t>~ Vince McMahon, CEO – 2/23/12 Q4 2011 conference call</a:t>
            </a:r>
          </a:p>
          <a:p>
            <a:pPr>
              <a:buNone/>
            </a:pPr>
            <a:endParaRPr lang="en-US" sz="1200" dirty="0" smtClean="0"/>
          </a:p>
          <a:p>
            <a:r>
              <a:rPr lang="en-US" sz="1200" dirty="0" smtClean="0"/>
              <a:t>“We're not going to put good money after bad”</a:t>
            </a:r>
          </a:p>
          <a:p>
            <a:pPr>
              <a:buNone/>
            </a:pPr>
            <a:r>
              <a:rPr lang="en-US" sz="1200" dirty="0" smtClean="0"/>
              <a:t> ~ Vince McMahon, CEO – 2/23/12 Q4 2011 conference call</a:t>
            </a:r>
          </a:p>
          <a:p>
            <a:pPr>
              <a:buNone/>
            </a:pPr>
            <a:endParaRPr lang="en-US" sz="1200" dirty="0" smtClean="0"/>
          </a:p>
          <a:p>
            <a:r>
              <a:rPr lang="en-US" sz="1200" dirty="0" smtClean="0"/>
              <a:t>“While we are confident that our revised approach to filmed entertainment will yield significant returns above our cost of capital, we have also established criteria that will guide our level of participation and potential exit from the business. The future investment will be predicated on the evaluation of our performance in 2013 in this business. “</a:t>
            </a:r>
          </a:p>
          <a:p>
            <a:pPr>
              <a:buNone/>
            </a:pPr>
            <a:r>
              <a:rPr lang="en-US" sz="1200" dirty="0" smtClean="0"/>
              <a:t>~ George Barrios, CFO - 2/28/13 Q4 2012 con call</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Ecw_logo_display_image"/>
          <p:cNvPicPr>
            <a:picLocks noChangeAspect="1" noChangeArrowheads="1"/>
          </p:cNvPicPr>
          <p:nvPr/>
        </p:nvPicPr>
        <p:blipFill>
          <a:blip r:embed="rId2" cstate="print"/>
          <a:srcRect/>
          <a:stretch>
            <a:fillRect/>
          </a:stretch>
        </p:blipFill>
        <p:spPr bwMode="auto">
          <a:xfrm>
            <a:off x="4724400" y="4495800"/>
            <a:ext cx="1219200" cy="909175"/>
          </a:xfrm>
          <a:prstGeom prst="rect">
            <a:avLst/>
          </a:prstGeom>
          <a:noFill/>
        </p:spPr>
      </p:pic>
      <p:pic>
        <p:nvPicPr>
          <p:cNvPr id="8208" name="Picture 16" descr="Ovw-logo_display_image"/>
          <p:cNvPicPr>
            <a:picLocks noChangeAspect="1" noChangeArrowheads="1"/>
          </p:cNvPicPr>
          <p:nvPr/>
        </p:nvPicPr>
        <p:blipFill>
          <a:blip r:embed="rId3" cstate="print"/>
          <a:srcRect/>
          <a:stretch>
            <a:fillRect/>
          </a:stretch>
        </p:blipFill>
        <p:spPr bwMode="auto">
          <a:xfrm>
            <a:off x="3352800" y="4572000"/>
            <a:ext cx="773430" cy="828675"/>
          </a:xfrm>
          <a:prstGeom prst="rect">
            <a:avLst/>
          </a:prstGeom>
          <a:noFill/>
        </p:spPr>
      </p:pic>
      <p:pic>
        <p:nvPicPr>
          <p:cNvPr id="8194" name="Picture 2" descr="Wcwlogo_display_image"/>
          <p:cNvPicPr>
            <a:picLocks noChangeAspect="1" noChangeArrowheads="1"/>
          </p:cNvPicPr>
          <p:nvPr/>
        </p:nvPicPr>
        <p:blipFill>
          <a:blip r:embed="rId4" cstate="print"/>
          <a:srcRect/>
          <a:stretch>
            <a:fillRect/>
          </a:stretch>
        </p:blipFill>
        <p:spPr bwMode="auto">
          <a:xfrm>
            <a:off x="381000" y="4648200"/>
            <a:ext cx="1852085" cy="762001"/>
          </a:xfrm>
          <a:prstGeom prst="rect">
            <a:avLst/>
          </a:prstGeom>
          <a:noFill/>
        </p:spPr>
      </p:pic>
      <p:pic>
        <p:nvPicPr>
          <p:cNvPr id="8198" name="Picture 6" descr="No, I don't know why WWE has re-colored the logo."/>
          <p:cNvPicPr>
            <a:picLocks noChangeAspect="1" noChangeArrowheads="1"/>
          </p:cNvPicPr>
          <p:nvPr/>
        </p:nvPicPr>
        <p:blipFill>
          <a:blip r:embed="rId5" cstate="print"/>
          <a:srcRect/>
          <a:stretch>
            <a:fillRect/>
          </a:stretch>
        </p:blipFill>
        <p:spPr bwMode="auto">
          <a:xfrm>
            <a:off x="7772400" y="4572000"/>
            <a:ext cx="609600" cy="843737"/>
          </a:xfrm>
          <a:prstGeom prst="rect">
            <a:avLst/>
          </a:prstGeom>
          <a:noFill/>
        </p:spPr>
      </p:pic>
      <p:sp>
        <p:nvSpPr>
          <p:cNvPr id="2" name="Title 1"/>
          <p:cNvSpPr>
            <a:spLocks noGrp="1"/>
          </p:cNvSpPr>
          <p:nvPr>
            <p:ph type="title"/>
          </p:nvPr>
        </p:nvSpPr>
        <p:spPr/>
        <p:txBody>
          <a:bodyPr>
            <a:normAutofit/>
          </a:bodyPr>
          <a:lstStyle/>
          <a:p>
            <a:pPr algn="l"/>
            <a:r>
              <a:rPr lang="en-US" sz="3200" dirty="0" smtClean="0"/>
              <a:t>Non Core Business: WWE Network</a:t>
            </a:r>
            <a:endParaRPr lang="en-US" sz="3200" dirty="0"/>
          </a:p>
        </p:txBody>
      </p:sp>
      <p:sp>
        <p:nvSpPr>
          <p:cNvPr id="3" name="Content Placeholder 2"/>
          <p:cNvSpPr>
            <a:spLocks noGrp="1"/>
          </p:cNvSpPr>
          <p:nvPr>
            <p:ph idx="1"/>
          </p:nvPr>
        </p:nvSpPr>
        <p:spPr>
          <a:xfrm>
            <a:off x="304800" y="1219200"/>
            <a:ext cx="8382000" cy="1447799"/>
          </a:xfrm>
        </p:spPr>
        <p:txBody>
          <a:bodyPr>
            <a:normAutofit/>
          </a:bodyPr>
          <a:lstStyle/>
          <a:p>
            <a:pPr>
              <a:buNone/>
            </a:pPr>
            <a:r>
              <a:rPr lang="en-US" sz="1800" dirty="0" smtClean="0"/>
              <a:t>Earning Power of the Core Business Obscured By Investment in a WWE Network</a:t>
            </a:r>
          </a:p>
          <a:p>
            <a:pPr>
              <a:buNone/>
            </a:pPr>
            <a:endParaRPr lang="en-US" sz="1800" dirty="0" smtClean="0"/>
          </a:p>
          <a:p>
            <a:pPr>
              <a:buNone/>
            </a:pPr>
            <a:r>
              <a:rPr lang="en-US" sz="1800" dirty="0" smtClean="0"/>
              <a:t>Basic Strategy: Leverage existing content library and production facilities to make low cost content for a cable channel</a:t>
            </a:r>
          </a:p>
          <a:p>
            <a:pPr lvl="1"/>
            <a:endParaRPr lang="en-US" dirty="0" smtClean="0"/>
          </a:p>
        </p:txBody>
      </p:sp>
      <p:sp>
        <p:nvSpPr>
          <p:cNvPr id="4" name="TextBox 3"/>
          <p:cNvSpPr txBox="1"/>
          <p:nvPr/>
        </p:nvSpPr>
        <p:spPr>
          <a:xfrm>
            <a:off x="304800" y="5562600"/>
            <a:ext cx="7924800" cy="738664"/>
          </a:xfrm>
          <a:prstGeom prst="rect">
            <a:avLst/>
          </a:prstGeom>
          <a:noFill/>
        </p:spPr>
        <p:txBody>
          <a:bodyPr wrap="square" rtlCol="0">
            <a:spAutoFit/>
          </a:bodyPr>
          <a:lstStyle/>
          <a:p>
            <a:pPr marL="0" lvl="1" algn="ctr"/>
            <a:r>
              <a:rPr lang="en-US" sz="2400" dirty="0" smtClean="0"/>
              <a:t>Hidden Asset is Worth… Less Than Nothing?</a:t>
            </a:r>
          </a:p>
          <a:p>
            <a:endParaRPr lang="en-US" dirty="0"/>
          </a:p>
        </p:txBody>
      </p:sp>
      <p:sp>
        <p:nvSpPr>
          <p:cNvPr id="5" name="Rectangle 4"/>
          <p:cNvSpPr/>
          <p:nvPr/>
        </p:nvSpPr>
        <p:spPr>
          <a:xfrm>
            <a:off x="381000" y="2514600"/>
            <a:ext cx="82296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2514600"/>
            <a:ext cx="8229600" cy="369332"/>
          </a:xfrm>
          <a:prstGeom prst="rect">
            <a:avLst/>
          </a:prstGeom>
          <a:solidFill>
            <a:schemeClr val="tx1"/>
          </a:solidFill>
        </p:spPr>
        <p:txBody>
          <a:bodyPr wrap="square" rtlCol="0">
            <a:spAutoFit/>
          </a:bodyPr>
          <a:lstStyle/>
          <a:p>
            <a:pPr algn="ctr"/>
            <a:r>
              <a:rPr lang="en-US" dirty="0" smtClean="0">
                <a:solidFill>
                  <a:schemeClr val="bg1"/>
                </a:solidFill>
              </a:rPr>
              <a:t>Hidden Asset</a:t>
            </a:r>
            <a:endParaRPr lang="en-US" dirty="0">
              <a:solidFill>
                <a:schemeClr val="bg1"/>
              </a:solidFill>
            </a:endParaRPr>
          </a:p>
        </p:txBody>
      </p:sp>
      <p:pic>
        <p:nvPicPr>
          <p:cNvPr id="8206" name="Picture 14" descr="Smwlogo_display_image"/>
          <p:cNvPicPr>
            <a:picLocks noChangeAspect="1" noChangeArrowheads="1"/>
          </p:cNvPicPr>
          <p:nvPr/>
        </p:nvPicPr>
        <p:blipFill>
          <a:blip r:embed="rId6" cstate="print"/>
          <a:srcRect/>
          <a:stretch>
            <a:fillRect/>
          </a:stretch>
        </p:blipFill>
        <p:spPr bwMode="auto">
          <a:xfrm>
            <a:off x="2362200" y="4572000"/>
            <a:ext cx="694531" cy="762000"/>
          </a:xfrm>
          <a:prstGeom prst="rect">
            <a:avLst/>
          </a:prstGeom>
          <a:noFill/>
        </p:spPr>
      </p:pic>
      <p:pic>
        <p:nvPicPr>
          <p:cNvPr id="8210" name="Picture 18" descr="Logo_uwf_display_image"/>
          <p:cNvPicPr>
            <a:picLocks noChangeAspect="1" noChangeArrowheads="1"/>
          </p:cNvPicPr>
          <p:nvPr/>
        </p:nvPicPr>
        <p:blipFill>
          <a:blip r:embed="rId7" cstate="print"/>
          <a:srcRect/>
          <a:stretch>
            <a:fillRect/>
          </a:stretch>
        </p:blipFill>
        <p:spPr bwMode="auto">
          <a:xfrm>
            <a:off x="6248400" y="4724400"/>
            <a:ext cx="1135674" cy="590551"/>
          </a:xfrm>
          <a:prstGeom prst="rect">
            <a:avLst/>
          </a:prstGeom>
          <a:noFill/>
        </p:spPr>
      </p:pic>
      <p:sp>
        <p:nvSpPr>
          <p:cNvPr id="16" name="TextBox 15"/>
          <p:cNvSpPr txBox="1"/>
          <p:nvPr/>
        </p:nvSpPr>
        <p:spPr>
          <a:xfrm>
            <a:off x="457200" y="2895600"/>
            <a:ext cx="8001000" cy="2062103"/>
          </a:xfrm>
          <a:prstGeom prst="rect">
            <a:avLst/>
          </a:prstGeom>
          <a:noFill/>
        </p:spPr>
        <p:txBody>
          <a:bodyPr wrap="square" rtlCol="0">
            <a:spAutoFit/>
          </a:bodyPr>
          <a:lstStyle/>
          <a:p>
            <a:r>
              <a:rPr lang="en-US" dirty="0" smtClean="0"/>
              <a:t>WWE Owns the Rights to Almost All Video Taped Professional Wrestling Ever Filmed</a:t>
            </a:r>
          </a:p>
          <a:p>
            <a:pPr>
              <a:buFont typeface="Arial" pitchFamily="34" charset="0"/>
              <a:buChar char="•"/>
            </a:pPr>
            <a:r>
              <a:rPr lang="en-US" dirty="0" smtClean="0"/>
              <a:t> More than 100,000 Hours</a:t>
            </a:r>
          </a:p>
          <a:p>
            <a:pPr>
              <a:buFont typeface="Arial" pitchFamily="34" charset="0"/>
              <a:buChar char="•"/>
            </a:pPr>
            <a:r>
              <a:rPr lang="en-US" dirty="0" smtClean="0"/>
              <a:t> ~30% digitally catalogued by </a:t>
            </a:r>
            <a:r>
              <a:rPr lang="en-US" dirty="0" err="1" smtClean="0"/>
              <a:t>SuperStar</a:t>
            </a:r>
            <a:r>
              <a:rPr lang="en-US" dirty="0" smtClean="0"/>
              <a:t>, technique, theme, etc</a:t>
            </a:r>
          </a:p>
          <a:p>
            <a:pPr>
              <a:buFont typeface="Arial" pitchFamily="34" charset="0"/>
              <a:buChar char="•"/>
            </a:pPr>
            <a:r>
              <a:rPr lang="en-US" dirty="0" smtClean="0"/>
              <a:t> Quick and cheap to create new shows</a:t>
            </a:r>
          </a:p>
          <a:p>
            <a:pPr lvl="1">
              <a:buFont typeface="Arial" pitchFamily="34" charset="0"/>
              <a:buChar char="•"/>
            </a:pPr>
            <a:r>
              <a:rPr lang="en-US" sz="1400" dirty="0" smtClean="0"/>
              <a:t>Example “Best of Body Slams” only requires searching the library for body slams</a:t>
            </a:r>
          </a:p>
          <a:p>
            <a:pPr>
              <a:buFont typeface="Arial" pitchFamily="34" charset="0"/>
              <a:buChar char="•"/>
            </a:pPr>
            <a:r>
              <a:rPr lang="en-US" sz="1400" dirty="0" smtClean="0"/>
              <a:t> </a:t>
            </a:r>
            <a:r>
              <a:rPr lang="en-US" sz="2400" dirty="0" smtClean="0"/>
              <a:t>Balance Sheet Value = $0</a:t>
            </a:r>
          </a:p>
          <a:p>
            <a:r>
              <a:rPr lang="en-US" dirty="0" smtClean="0"/>
              <a:t>	</a:t>
            </a:r>
            <a:endParaRPr lang="en-US" dirty="0"/>
          </a:p>
        </p:txBody>
      </p:sp>
      <p:sp>
        <p:nvSpPr>
          <p:cNvPr id="17" name="Rounded Rectangle 16"/>
          <p:cNvSpPr/>
          <p:nvPr/>
        </p:nvSpPr>
        <p:spPr>
          <a:xfrm>
            <a:off x="762000" y="5486400"/>
            <a:ext cx="73914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Non Core Business: WWE Network</a:t>
            </a:r>
            <a:endParaRPr lang="en-US" sz="3200" dirty="0"/>
          </a:p>
        </p:txBody>
      </p:sp>
      <p:sp>
        <p:nvSpPr>
          <p:cNvPr id="3" name="Content Placeholder 2"/>
          <p:cNvSpPr>
            <a:spLocks noGrp="1"/>
          </p:cNvSpPr>
          <p:nvPr>
            <p:ph idx="1"/>
          </p:nvPr>
        </p:nvSpPr>
        <p:spPr>
          <a:xfrm>
            <a:off x="4572000" y="4237037"/>
            <a:ext cx="3886200" cy="1173163"/>
          </a:xfrm>
        </p:spPr>
        <p:txBody>
          <a:bodyPr>
            <a:noAutofit/>
          </a:bodyPr>
          <a:lstStyle/>
          <a:p>
            <a:pPr>
              <a:buFont typeface="Arial" pitchFamily="34" charset="0"/>
              <a:buChar char="•"/>
            </a:pPr>
            <a:r>
              <a:rPr lang="en-US" sz="1400" dirty="0" smtClean="0"/>
              <a:t>Break Even Estimated at 1M Subscribers (Domestic)</a:t>
            </a:r>
          </a:p>
          <a:p>
            <a:pPr>
              <a:buFont typeface="Arial" pitchFamily="34" charset="0"/>
              <a:buChar char="•"/>
            </a:pPr>
            <a:r>
              <a:rPr lang="en-US" sz="1400" dirty="0" smtClean="0"/>
              <a:t>Middle of Management’s Range = 3M Subscribers</a:t>
            </a:r>
          </a:p>
          <a:p>
            <a:pPr>
              <a:buFont typeface="Arial" pitchFamily="34" charset="0"/>
              <a:buChar char="•"/>
            </a:pPr>
            <a:r>
              <a:rPr lang="en-US" sz="1400" dirty="0" smtClean="0"/>
              <a:t>$130 - $200M Revenue Estimate</a:t>
            </a:r>
          </a:p>
          <a:p>
            <a:pPr>
              <a:buFont typeface="Arial" pitchFamily="34" charset="0"/>
              <a:buChar char="•"/>
            </a:pPr>
            <a:r>
              <a:rPr lang="en-US" sz="1400" dirty="0" smtClean="0"/>
              <a:t>Incremental OIBDA $75 - $155M</a:t>
            </a:r>
          </a:p>
        </p:txBody>
      </p:sp>
      <p:sp>
        <p:nvSpPr>
          <p:cNvPr id="4" name="TextBox 3"/>
          <p:cNvSpPr txBox="1"/>
          <p:nvPr/>
        </p:nvSpPr>
        <p:spPr>
          <a:xfrm>
            <a:off x="2971800" y="1219200"/>
            <a:ext cx="3276600" cy="369332"/>
          </a:xfrm>
          <a:prstGeom prst="rect">
            <a:avLst/>
          </a:prstGeom>
          <a:noFill/>
        </p:spPr>
        <p:txBody>
          <a:bodyPr wrap="square" rtlCol="0">
            <a:spAutoFit/>
          </a:bodyPr>
          <a:lstStyle/>
          <a:p>
            <a:r>
              <a:rPr lang="en-US" dirty="0" smtClean="0"/>
              <a:t>Trouble Getting Off the Ground</a:t>
            </a:r>
            <a:endParaRPr lang="en-US" dirty="0"/>
          </a:p>
        </p:txBody>
      </p:sp>
      <p:sp>
        <p:nvSpPr>
          <p:cNvPr id="6" name="TextBox 5"/>
          <p:cNvSpPr txBox="1"/>
          <p:nvPr/>
        </p:nvSpPr>
        <p:spPr>
          <a:xfrm>
            <a:off x="609600" y="1905000"/>
            <a:ext cx="3505200" cy="1600438"/>
          </a:xfrm>
          <a:prstGeom prst="rect">
            <a:avLst/>
          </a:prstGeom>
          <a:noFill/>
          <a:ln>
            <a:noFill/>
          </a:ln>
        </p:spPr>
        <p:txBody>
          <a:bodyPr wrap="square" rtlCol="0">
            <a:spAutoFit/>
          </a:bodyPr>
          <a:lstStyle/>
          <a:p>
            <a:pPr marL="0" lvl="1"/>
            <a:r>
              <a:rPr lang="en-US" sz="1400" dirty="0" smtClean="0"/>
              <a:t>“You don't want to start a network unless you have a major partner.” </a:t>
            </a:r>
          </a:p>
          <a:p>
            <a:pPr marL="0" lvl="1"/>
            <a:r>
              <a:rPr lang="en-US" sz="1400" dirty="0" smtClean="0"/>
              <a:t>~Vince McMahon, Q4 2011 Conference Call</a:t>
            </a:r>
          </a:p>
          <a:p>
            <a:pPr marL="0" lvl="1"/>
            <a:endParaRPr lang="en-US" sz="1400" dirty="0" smtClean="0"/>
          </a:p>
          <a:p>
            <a:pPr marL="0" lvl="1"/>
            <a:r>
              <a:rPr lang="en-US" sz="1400" dirty="0" smtClean="0"/>
              <a:t>“We're going to launch sometime this year. There is no specific date.” </a:t>
            </a:r>
          </a:p>
          <a:p>
            <a:pPr marL="0" lvl="1"/>
            <a:r>
              <a:rPr lang="en-US" sz="1400" dirty="0" smtClean="0"/>
              <a:t>~Vince McMahon, Q4 2011 Conference Call</a:t>
            </a:r>
            <a:endParaRPr lang="en-US" dirty="0"/>
          </a:p>
        </p:txBody>
      </p:sp>
      <p:sp>
        <p:nvSpPr>
          <p:cNvPr id="8" name="TextBox 7"/>
          <p:cNvSpPr txBox="1"/>
          <p:nvPr/>
        </p:nvSpPr>
        <p:spPr>
          <a:xfrm>
            <a:off x="609600" y="1524000"/>
            <a:ext cx="3505200" cy="369332"/>
          </a:xfrm>
          <a:prstGeom prst="rect">
            <a:avLst/>
          </a:prstGeom>
          <a:solidFill>
            <a:schemeClr val="tx1"/>
          </a:solidFill>
          <a:ln w="38100">
            <a:solidFill>
              <a:schemeClr val="tx1"/>
            </a:solidFill>
          </a:ln>
        </p:spPr>
        <p:txBody>
          <a:bodyPr wrap="square" rtlCol="0">
            <a:spAutoFit/>
          </a:bodyPr>
          <a:lstStyle/>
          <a:p>
            <a:r>
              <a:rPr lang="en-US" dirty="0" smtClean="0">
                <a:solidFill>
                  <a:schemeClr val="bg1"/>
                </a:solidFill>
              </a:rPr>
              <a:t>Originally…</a:t>
            </a:r>
            <a:r>
              <a:rPr lang="en-US" dirty="0" smtClean="0"/>
              <a:t>….</a:t>
            </a:r>
            <a:endParaRPr lang="en-US" dirty="0"/>
          </a:p>
        </p:txBody>
      </p:sp>
      <p:sp>
        <p:nvSpPr>
          <p:cNvPr id="9" name="TextBox 8"/>
          <p:cNvSpPr txBox="1"/>
          <p:nvPr/>
        </p:nvSpPr>
        <p:spPr>
          <a:xfrm>
            <a:off x="4953000" y="1524000"/>
            <a:ext cx="3505200" cy="369332"/>
          </a:xfrm>
          <a:prstGeom prst="rect">
            <a:avLst/>
          </a:prstGeom>
          <a:solidFill>
            <a:schemeClr val="tx1"/>
          </a:solidFill>
          <a:ln w="28575">
            <a:solidFill>
              <a:schemeClr val="tx1"/>
            </a:solidFill>
          </a:ln>
        </p:spPr>
        <p:txBody>
          <a:bodyPr wrap="square" rtlCol="0">
            <a:spAutoFit/>
          </a:bodyPr>
          <a:lstStyle/>
          <a:p>
            <a:pPr algn="r"/>
            <a:r>
              <a:rPr lang="en-US" dirty="0" smtClean="0">
                <a:solidFill>
                  <a:schemeClr val="bg1"/>
                </a:solidFill>
              </a:rPr>
              <a:t>…The Latest</a:t>
            </a:r>
            <a:endParaRPr lang="en-US" dirty="0">
              <a:solidFill>
                <a:schemeClr val="bg1"/>
              </a:solidFill>
            </a:endParaRPr>
          </a:p>
        </p:txBody>
      </p:sp>
      <p:sp>
        <p:nvSpPr>
          <p:cNvPr id="10" name="Right Arrow 9"/>
          <p:cNvSpPr/>
          <p:nvPr/>
        </p:nvSpPr>
        <p:spPr>
          <a:xfrm>
            <a:off x="3200400" y="1600200"/>
            <a:ext cx="28194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53000" y="1905001"/>
            <a:ext cx="3505200" cy="1815882"/>
          </a:xfrm>
          <a:prstGeom prst="rect">
            <a:avLst/>
          </a:prstGeom>
          <a:noFill/>
          <a:ln>
            <a:noFill/>
          </a:ln>
        </p:spPr>
        <p:txBody>
          <a:bodyPr wrap="square" rtlCol="0">
            <a:spAutoFit/>
          </a:bodyPr>
          <a:lstStyle/>
          <a:p>
            <a:pPr marL="0" lvl="1"/>
            <a:r>
              <a:rPr lang="en-US" sz="1400" dirty="0" smtClean="0"/>
              <a:t>“Regarding the potential WWE network, we believe that a premium subscription model is the best approach” </a:t>
            </a:r>
          </a:p>
          <a:p>
            <a:pPr marL="0" lvl="1"/>
            <a:r>
              <a:rPr lang="en-US" sz="1400" dirty="0" smtClean="0"/>
              <a:t>~George Barrios, Q4 2012 Conference Call</a:t>
            </a:r>
          </a:p>
          <a:p>
            <a:pPr marL="0" lvl="1"/>
            <a:endParaRPr lang="en-US" sz="1400" dirty="0" smtClean="0"/>
          </a:p>
          <a:p>
            <a:pPr marL="0" lvl="1"/>
            <a:r>
              <a:rPr lang="en-US" sz="1400" dirty="0" smtClean="0"/>
              <a:t>“We're optimistic, but we're going to get out of predicting dates.“</a:t>
            </a:r>
          </a:p>
          <a:p>
            <a:pPr marL="0" lvl="1"/>
            <a:r>
              <a:rPr lang="en-US" sz="1400" dirty="0" smtClean="0"/>
              <a:t>~George Barrios, Q4 2012</a:t>
            </a:r>
          </a:p>
        </p:txBody>
      </p:sp>
      <p:sp>
        <p:nvSpPr>
          <p:cNvPr id="14" name="Rectangle 13"/>
          <p:cNvSpPr/>
          <p:nvPr/>
        </p:nvSpPr>
        <p:spPr>
          <a:xfrm>
            <a:off x="609600" y="1905000"/>
            <a:ext cx="35052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953000" y="1905000"/>
            <a:ext cx="35052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9600" y="3897868"/>
            <a:ext cx="7848600" cy="369332"/>
          </a:xfrm>
          <a:prstGeom prst="rect">
            <a:avLst/>
          </a:prstGeom>
          <a:solidFill>
            <a:schemeClr val="tx1"/>
          </a:solidFill>
          <a:ln w="28575">
            <a:solidFill>
              <a:schemeClr val="tx1"/>
            </a:solidFill>
          </a:ln>
        </p:spPr>
        <p:txBody>
          <a:bodyPr wrap="square" rtlCol="0">
            <a:spAutoFit/>
          </a:bodyPr>
          <a:lstStyle/>
          <a:p>
            <a:pPr algn="ctr"/>
            <a:r>
              <a:rPr lang="en-US" dirty="0" smtClean="0">
                <a:solidFill>
                  <a:schemeClr val="bg1"/>
                </a:solidFill>
              </a:rPr>
              <a:t>What We Do Know</a:t>
            </a:r>
            <a:endParaRPr lang="en-US" dirty="0">
              <a:solidFill>
                <a:schemeClr val="bg1"/>
              </a:solidFill>
            </a:endParaRPr>
          </a:p>
        </p:txBody>
      </p:sp>
      <p:sp>
        <p:nvSpPr>
          <p:cNvPr id="17" name="Rectangle 16"/>
          <p:cNvSpPr/>
          <p:nvPr/>
        </p:nvSpPr>
        <p:spPr>
          <a:xfrm>
            <a:off x="609600" y="4267200"/>
            <a:ext cx="78486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a:xfrm>
            <a:off x="838200" y="4267200"/>
            <a:ext cx="3886200" cy="11731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Proposed price per month $12.99 - $14.99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dirty="0" smtClean="0"/>
              <a:t>Includes Some Pay Per View, but Not </a:t>
            </a:r>
            <a:r>
              <a:rPr lang="en-US" sz="1400" dirty="0" err="1" smtClean="0"/>
              <a:t>Wrestlemania</a:t>
            </a:r>
            <a:endParaRPr lang="en-US" sz="1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Would</a:t>
            </a:r>
            <a:r>
              <a:rPr kumimoji="0" lang="en-US" sz="1400" b="0" i="0" u="none" strike="noStrike" kern="1200" cap="none" spc="0" normalizeH="0" noProof="0" dirty="0" smtClean="0">
                <a:ln>
                  <a:noFill/>
                </a:ln>
                <a:solidFill>
                  <a:schemeClr val="tx1"/>
                </a:solidFill>
                <a:effectLst/>
                <a:uLnTx/>
                <a:uFillTx/>
                <a:latin typeface="+mn-lt"/>
                <a:ea typeface="+mn-ea"/>
                <a:cs typeface="+mn-cs"/>
              </a:rPr>
              <a:t> Reduce but not Eliminate Cable Programming</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t0.gstatic.com/images?q=tbn:ANd9GcR67ndDAmlBa3AlafQ7AOMwgzYxUXEu7xyY33rFxQL4hU5BVHaPpoLVcURj"/>
          <p:cNvPicPr>
            <a:picLocks noChangeAspect="1" noChangeArrowheads="1"/>
          </p:cNvPicPr>
          <p:nvPr/>
        </p:nvPicPr>
        <p:blipFill>
          <a:blip r:embed="rId2" cstate="print">
            <a:lum/>
          </a:blip>
          <a:srcRect/>
          <a:stretch>
            <a:fillRect/>
          </a:stretch>
        </p:blipFill>
        <p:spPr bwMode="auto">
          <a:xfrm>
            <a:off x="7648575" y="2666999"/>
            <a:ext cx="1266825" cy="1219201"/>
          </a:xfrm>
          <a:prstGeom prst="rect">
            <a:avLst/>
          </a:prstGeom>
          <a:noFill/>
        </p:spPr>
      </p:pic>
      <p:sp>
        <p:nvSpPr>
          <p:cNvPr id="2" name="Title 1"/>
          <p:cNvSpPr>
            <a:spLocks noGrp="1"/>
          </p:cNvSpPr>
          <p:nvPr>
            <p:ph type="title"/>
          </p:nvPr>
        </p:nvSpPr>
        <p:spPr/>
        <p:txBody>
          <a:bodyPr>
            <a:normAutofit/>
          </a:bodyPr>
          <a:lstStyle/>
          <a:p>
            <a:pPr algn="l"/>
            <a:r>
              <a:rPr lang="en-US" sz="3200" dirty="0" smtClean="0"/>
              <a:t>Non Core Business: WWE Network</a:t>
            </a:r>
            <a:endParaRPr lang="en-US" sz="3200" dirty="0"/>
          </a:p>
        </p:txBody>
      </p:sp>
      <p:sp>
        <p:nvSpPr>
          <p:cNvPr id="5" name="TextBox 4"/>
          <p:cNvSpPr txBox="1"/>
          <p:nvPr/>
        </p:nvSpPr>
        <p:spPr>
          <a:xfrm>
            <a:off x="685800" y="4277142"/>
            <a:ext cx="6477000" cy="2123658"/>
          </a:xfrm>
          <a:prstGeom prst="rect">
            <a:avLst/>
          </a:prstGeom>
          <a:noFill/>
        </p:spPr>
        <p:txBody>
          <a:bodyPr wrap="square" rtlCol="0">
            <a:spAutoFit/>
          </a:bodyPr>
          <a:lstStyle/>
          <a:p>
            <a:r>
              <a:rPr lang="en-US" sz="1200" b="1" dirty="0" smtClean="0"/>
              <a:t>&lt;Q - Michael A. </a:t>
            </a:r>
            <a:r>
              <a:rPr lang="en-US" sz="1200" b="1" dirty="0" err="1" smtClean="0"/>
              <a:t>Kupinski</a:t>
            </a:r>
            <a:r>
              <a:rPr lang="en-US" sz="1200" b="1" dirty="0" smtClean="0"/>
              <a:t>&gt;:</a:t>
            </a:r>
            <a:r>
              <a:rPr lang="en-US" sz="1200" dirty="0" smtClean="0"/>
              <a:t> And so then technically, six months after the launch, you would be determining whether or not you would want to go forward with the launch, is that correct?</a:t>
            </a:r>
          </a:p>
          <a:p>
            <a:endParaRPr lang="en-US" sz="1200" dirty="0" smtClean="0"/>
          </a:p>
          <a:p>
            <a:r>
              <a:rPr lang="en-US" sz="1200" b="1" dirty="0" smtClean="0"/>
              <a:t>&lt;A - George A. Barrios&gt;: </a:t>
            </a:r>
            <a:r>
              <a:rPr lang="en-US" sz="1200" dirty="0" smtClean="0"/>
              <a:t>Yes, I think in 6 to 12 months you'd have a good idea as, hey, is the current offering working or not. And I think at that point, you have a myriad of decisions to make, but I think you will have a pretty good idea.  Q1 2013 Conference Call</a:t>
            </a:r>
          </a:p>
          <a:p>
            <a:endParaRPr lang="en-US" sz="1200" dirty="0" smtClean="0"/>
          </a:p>
          <a:p>
            <a:r>
              <a:rPr lang="en-US" sz="1200" dirty="0" smtClean="0"/>
              <a:t>“We're not going to put good money after bad”</a:t>
            </a:r>
          </a:p>
          <a:p>
            <a:pPr>
              <a:buNone/>
            </a:pPr>
            <a:r>
              <a:rPr lang="en-US" sz="1200" dirty="0" smtClean="0"/>
              <a:t> ~ Vince McMahon, CEO – 2/23/12 Q4 2011 conference call</a:t>
            </a:r>
          </a:p>
          <a:p>
            <a:endParaRPr lang="en-US" sz="1200" dirty="0" smtClean="0"/>
          </a:p>
          <a:p>
            <a:endParaRPr lang="en-US" sz="1200" dirty="0"/>
          </a:p>
        </p:txBody>
      </p:sp>
      <p:sp>
        <p:nvSpPr>
          <p:cNvPr id="6" name="TextBox 5"/>
          <p:cNvSpPr txBox="1"/>
          <p:nvPr/>
        </p:nvSpPr>
        <p:spPr>
          <a:xfrm>
            <a:off x="609600" y="1371600"/>
            <a:ext cx="7848600" cy="369332"/>
          </a:xfrm>
          <a:prstGeom prst="rect">
            <a:avLst/>
          </a:prstGeom>
          <a:solidFill>
            <a:schemeClr val="tx1"/>
          </a:solidFill>
          <a:ln w="28575">
            <a:solidFill>
              <a:schemeClr val="tx1"/>
            </a:solidFill>
          </a:ln>
        </p:spPr>
        <p:txBody>
          <a:bodyPr wrap="square" rtlCol="0">
            <a:spAutoFit/>
          </a:bodyPr>
          <a:lstStyle/>
          <a:p>
            <a:pPr algn="ctr"/>
            <a:r>
              <a:rPr lang="en-US" dirty="0" smtClean="0">
                <a:solidFill>
                  <a:schemeClr val="bg1"/>
                </a:solidFill>
              </a:rPr>
              <a:t>What We Don’t Know</a:t>
            </a:r>
            <a:endParaRPr lang="en-US" dirty="0">
              <a:solidFill>
                <a:schemeClr val="bg1"/>
              </a:solidFill>
            </a:endParaRPr>
          </a:p>
        </p:txBody>
      </p:sp>
      <p:sp>
        <p:nvSpPr>
          <p:cNvPr id="7" name="Rectangle 6"/>
          <p:cNvSpPr/>
          <p:nvPr/>
        </p:nvSpPr>
        <p:spPr>
          <a:xfrm>
            <a:off x="609600" y="1752600"/>
            <a:ext cx="78486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838200" y="1752600"/>
            <a:ext cx="7391400" cy="1173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Will The Network Work</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800100" lvl="1" indent="-342900">
              <a:spcBef>
                <a:spcPct val="20000"/>
              </a:spcBef>
              <a:buFont typeface="Arial" pitchFamily="34" charset="0"/>
              <a:buChar char="•"/>
              <a:defRPr/>
            </a:pPr>
            <a:r>
              <a:rPr lang="en-US" sz="1200" dirty="0" smtClean="0"/>
              <a:t>Impossible to know, but if it does, it will be transformational… </a:t>
            </a:r>
          </a:p>
          <a:p>
            <a:pPr marL="800100" lvl="1" indent="-342900">
              <a:spcBef>
                <a:spcPct val="20000"/>
              </a:spcBef>
              <a:buFont typeface="Arial" pitchFamily="34" charset="0"/>
              <a:buChar char="•"/>
              <a:defRPr/>
            </a:pPr>
            <a:r>
              <a:rPr lang="en-US" sz="1200" dirty="0" smtClean="0"/>
              <a:t>STRZA trades @ ~6x OIBDA…  Midpoint of WWE’s network OIBDA guidance at 4x = ~$6/share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Rounded Rectangle 8"/>
          <p:cNvSpPr/>
          <p:nvPr/>
        </p:nvSpPr>
        <p:spPr>
          <a:xfrm>
            <a:off x="304800" y="4191000"/>
            <a:ext cx="8458200" cy="1828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 y="2713672"/>
            <a:ext cx="7162800" cy="1477328"/>
          </a:xfrm>
          <a:prstGeom prst="rect">
            <a:avLst/>
          </a:prstGeom>
          <a:noFill/>
        </p:spPr>
        <p:txBody>
          <a:bodyPr wrap="square" rtlCol="0">
            <a:spAutoFit/>
          </a:bodyPr>
          <a:lstStyle/>
          <a:p>
            <a:r>
              <a:rPr lang="en-US" dirty="0" smtClean="0"/>
              <a:t>Key Take Away:  Success of the network is not necessary for an investment in WWE to succeed.  If the network is a money loser, the highly incentivized owner operator will shut it down, allowing the strength of the core business to shine through.  If the network succeeds, it is a free lotto ticket.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Risks</a:t>
            </a:r>
            <a:endParaRPr lang="en-US" dirty="0"/>
          </a:p>
        </p:txBody>
      </p:sp>
      <p:sp>
        <p:nvSpPr>
          <p:cNvPr id="3" name="Content Placeholder 2"/>
          <p:cNvSpPr>
            <a:spLocks noGrp="1"/>
          </p:cNvSpPr>
          <p:nvPr>
            <p:ph idx="1"/>
          </p:nvPr>
        </p:nvSpPr>
        <p:spPr>
          <a:xfrm>
            <a:off x="457200" y="1219200"/>
            <a:ext cx="6705600" cy="4906963"/>
          </a:xfrm>
        </p:spPr>
        <p:txBody>
          <a:bodyPr>
            <a:normAutofit fontScale="62500" lnSpcReduction="20000"/>
          </a:bodyPr>
          <a:lstStyle/>
          <a:p>
            <a:r>
              <a:rPr lang="en-US" dirty="0" smtClean="0"/>
              <a:t>Management</a:t>
            </a:r>
          </a:p>
          <a:p>
            <a:pPr lvl="1">
              <a:buFont typeface="Arial" pitchFamily="34" charset="0"/>
              <a:buChar char="•"/>
            </a:pPr>
            <a:r>
              <a:rPr lang="en-US" dirty="0" smtClean="0"/>
              <a:t>Highly promotional</a:t>
            </a:r>
          </a:p>
          <a:p>
            <a:pPr lvl="1">
              <a:buFont typeface="Arial" pitchFamily="34" charset="0"/>
              <a:buChar char="•"/>
            </a:pPr>
            <a:r>
              <a:rPr lang="en-US" dirty="0" smtClean="0"/>
              <a:t>Empire building?</a:t>
            </a:r>
          </a:p>
          <a:p>
            <a:pPr lvl="2"/>
            <a:r>
              <a:rPr lang="en-US" dirty="0" smtClean="0"/>
              <a:t>History of cutting losses (XFL, Restaurant, etc)</a:t>
            </a:r>
          </a:p>
          <a:p>
            <a:r>
              <a:rPr lang="en-US" dirty="0" smtClean="0"/>
              <a:t>Cannibalization</a:t>
            </a:r>
          </a:p>
          <a:p>
            <a:pPr lvl="1">
              <a:buFont typeface="Arial" pitchFamily="34" charset="0"/>
              <a:buChar char="•"/>
            </a:pPr>
            <a:r>
              <a:rPr lang="en-US" dirty="0" smtClean="0"/>
              <a:t>Not clear how the WWE Network will conflict with existing programming	</a:t>
            </a:r>
          </a:p>
          <a:p>
            <a:r>
              <a:rPr lang="en-US" dirty="0" smtClean="0"/>
              <a:t>Dividend Sustainability</a:t>
            </a:r>
          </a:p>
          <a:p>
            <a:pPr lvl="1">
              <a:buFont typeface="Arial" pitchFamily="34" charset="0"/>
              <a:buChar char="•"/>
            </a:pPr>
            <a:r>
              <a:rPr lang="en-US" dirty="0" smtClean="0"/>
              <a:t>Currently out spending FCF </a:t>
            </a:r>
          </a:p>
          <a:p>
            <a:pPr lvl="2"/>
            <a:r>
              <a:rPr lang="en-US" dirty="0" smtClean="0"/>
              <a:t>$35.8M spent on dividend in 2012 </a:t>
            </a:r>
          </a:p>
          <a:p>
            <a:pPr lvl="2"/>
            <a:r>
              <a:rPr lang="en-US" dirty="0" smtClean="0"/>
              <a:t>3 year average FCF of $30M</a:t>
            </a:r>
          </a:p>
          <a:p>
            <a:pPr lvl="1">
              <a:buFont typeface="Arial" pitchFamily="34" charset="0"/>
              <a:buChar char="•"/>
            </a:pPr>
            <a:r>
              <a:rPr lang="en-US" dirty="0" smtClean="0"/>
              <a:t>Large cash cushion</a:t>
            </a:r>
          </a:p>
          <a:p>
            <a:pPr lvl="1">
              <a:buFont typeface="Arial" pitchFamily="34" charset="0"/>
              <a:buChar char="•"/>
            </a:pPr>
            <a:r>
              <a:rPr lang="en-US" dirty="0" smtClean="0"/>
              <a:t>In 2010 and Q1 2011 McMahon family dividend is cut to $.24 while outsiders remained at $.36</a:t>
            </a:r>
          </a:p>
          <a:p>
            <a:pPr lvl="1">
              <a:buFont typeface="Arial" pitchFamily="34" charset="0"/>
              <a:buChar char="•"/>
            </a:pPr>
            <a:r>
              <a:rPr lang="en-US" dirty="0" smtClean="0"/>
              <a:t>2011 entered into unused $200M Senior Unsecured Revolver.  Expires September 2013</a:t>
            </a:r>
          </a:p>
          <a:p>
            <a:r>
              <a:rPr lang="en-US" dirty="0" smtClean="0"/>
              <a:t>UFC</a:t>
            </a:r>
          </a:p>
          <a:p>
            <a:pPr lvl="1">
              <a:buFont typeface="Arial" pitchFamily="34" charset="0"/>
              <a:buChar char="•"/>
            </a:pPr>
            <a:r>
              <a:rPr lang="en-US" dirty="0" smtClean="0"/>
              <a:t>Stealing fans?</a:t>
            </a:r>
          </a:p>
          <a:p>
            <a:pPr lvl="1">
              <a:buNone/>
            </a:pPr>
            <a:endParaRPr lang="en-US" dirty="0" smtClean="0"/>
          </a:p>
          <a:p>
            <a:pPr lvl="1">
              <a:buFont typeface="Arial" pitchFamily="34" charset="0"/>
              <a:buChar char="•"/>
            </a:pPr>
            <a:endParaRPr lang="en-US" dirty="0"/>
          </a:p>
        </p:txBody>
      </p:sp>
      <p:pic>
        <p:nvPicPr>
          <p:cNvPr id="5122" name="Picture 2" descr="http://t3.gstatic.com/images?q=tbn:ANd9GcRHd0NRccMa8TclEaQHWjK7OsprDPdriM86P4qLr5jU3ewPRHR4hw"/>
          <p:cNvPicPr>
            <a:picLocks noChangeAspect="1" noChangeArrowheads="1"/>
          </p:cNvPicPr>
          <p:nvPr/>
        </p:nvPicPr>
        <p:blipFill>
          <a:blip r:embed="rId2" cstate="print"/>
          <a:srcRect/>
          <a:stretch>
            <a:fillRect/>
          </a:stretch>
        </p:blipFill>
        <p:spPr bwMode="auto">
          <a:xfrm>
            <a:off x="7296150" y="1143000"/>
            <a:ext cx="1847850" cy="2466975"/>
          </a:xfrm>
          <a:prstGeom prst="rect">
            <a:avLst/>
          </a:prstGeom>
          <a:noFill/>
        </p:spPr>
      </p:pic>
      <p:sp>
        <p:nvSpPr>
          <p:cNvPr id="7" name="Oval Callout 6"/>
          <p:cNvSpPr/>
          <p:nvPr/>
        </p:nvSpPr>
        <p:spPr>
          <a:xfrm flipH="1">
            <a:off x="5486400" y="381000"/>
            <a:ext cx="2057400" cy="838200"/>
          </a:xfrm>
          <a:prstGeom prst="wedgeEllipseCallout">
            <a:avLst>
              <a:gd name="adj1" fmla="val -73255"/>
              <a:gd name="adj2" fmla="val 10445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15000" y="457200"/>
            <a:ext cx="1676400" cy="738664"/>
          </a:xfrm>
          <a:prstGeom prst="rect">
            <a:avLst/>
          </a:prstGeom>
          <a:noFill/>
        </p:spPr>
        <p:txBody>
          <a:bodyPr wrap="square" rtlCol="0">
            <a:spAutoFit/>
          </a:bodyPr>
          <a:lstStyle/>
          <a:p>
            <a:pPr algn="ctr"/>
            <a:r>
              <a:rPr lang="en-US" sz="1400" dirty="0" smtClean="0"/>
              <a:t>Do I look like the CEO of a $750M Company?</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1752600"/>
            <a:ext cx="4267200" cy="3886200"/>
          </a:xfrm>
        </p:spPr>
        <p:txBody>
          <a:bodyPr>
            <a:normAutofit fontScale="85000" lnSpcReduction="20000"/>
          </a:bodyPr>
          <a:lstStyle/>
          <a:p>
            <a:pPr algn="l">
              <a:buFont typeface="Wingdings" pitchFamily="2" charset="2"/>
              <a:buChar char="ü"/>
            </a:pPr>
            <a:r>
              <a:rPr lang="en-US" dirty="0" smtClean="0">
                <a:solidFill>
                  <a:schemeClr val="tx1"/>
                </a:solidFill>
              </a:rPr>
              <a:t> Easy To Understand</a:t>
            </a:r>
          </a:p>
          <a:p>
            <a:pPr algn="l">
              <a:buFont typeface="Wingdings" pitchFamily="2" charset="2"/>
              <a:buChar char="ü"/>
            </a:pPr>
            <a:r>
              <a:rPr lang="en-US" dirty="0" smtClean="0">
                <a:solidFill>
                  <a:schemeClr val="tx1"/>
                </a:solidFill>
              </a:rPr>
              <a:t> Strong Moat</a:t>
            </a:r>
          </a:p>
          <a:p>
            <a:pPr algn="l">
              <a:buFont typeface="Wingdings" pitchFamily="2" charset="2"/>
              <a:buChar char="ü"/>
            </a:pPr>
            <a:r>
              <a:rPr lang="en-US" dirty="0" smtClean="0">
                <a:solidFill>
                  <a:schemeClr val="tx1"/>
                </a:solidFill>
              </a:rPr>
              <a:t> Strong Balance Sheet</a:t>
            </a:r>
          </a:p>
          <a:p>
            <a:pPr algn="l">
              <a:buFont typeface="Wingdings" pitchFamily="2" charset="2"/>
              <a:buChar char="ü"/>
            </a:pPr>
            <a:r>
              <a:rPr lang="en-US" dirty="0">
                <a:solidFill>
                  <a:schemeClr val="tx1"/>
                </a:solidFill>
              </a:rPr>
              <a:t> </a:t>
            </a:r>
            <a:r>
              <a:rPr lang="en-US" dirty="0" smtClean="0">
                <a:solidFill>
                  <a:schemeClr val="tx1"/>
                </a:solidFill>
              </a:rPr>
              <a:t>Owner Operator</a:t>
            </a:r>
          </a:p>
          <a:p>
            <a:pPr algn="l">
              <a:buFont typeface="Wingdings" pitchFamily="2" charset="2"/>
              <a:buChar char="ü"/>
            </a:pPr>
            <a:r>
              <a:rPr lang="en-US" dirty="0">
                <a:solidFill>
                  <a:schemeClr val="tx1"/>
                </a:solidFill>
              </a:rPr>
              <a:t> </a:t>
            </a:r>
            <a:r>
              <a:rPr lang="en-US" dirty="0" smtClean="0">
                <a:solidFill>
                  <a:schemeClr val="tx1"/>
                </a:solidFill>
              </a:rPr>
              <a:t>Generous Dividend</a:t>
            </a:r>
          </a:p>
          <a:p>
            <a:pPr algn="l">
              <a:buFont typeface="Wingdings" pitchFamily="2" charset="2"/>
              <a:buChar char="ü"/>
            </a:pPr>
            <a:r>
              <a:rPr lang="en-US" dirty="0" smtClean="0">
                <a:solidFill>
                  <a:schemeClr val="tx1"/>
                </a:solidFill>
              </a:rPr>
              <a:t> Hidden Asset</a:t>
            </a:r>
          </a:p>
          <a:p>
            <a:pPr algn="l">
              <a:buFont typeface="Wingdings" pitchFamily="2" charset="2"/>
              <a:buChar char="ü"/>
            </a:pPr>
            <a:r>
              <a:rPr lang="en-US" dirty="0" smtClean="0">
                <a:solidFill>
                  <a:schemeClr val="tx1"/>
                </a:solidFill>
              </a:rPr>
              <a:t> Limited Analyst Coverage</a:t>
            </a:r>
          </a:p>
          <a:p>
            <a:pPr algn="l">
              <a:buFont typeface="Wingdings" pitchFamily="2" charset="2"/>
              <a:buChar char="ü"/>
            </a:pPr>
            <a:r>
              <a:rPr lang="en-US" dirty="0" smtClean="0">
                <a:solidFill>
                  <a:schemeClr val="tx1"/>
                </a:solidFill>
              </a:rPr>
              <a:t> Limited Public Float </a:t>
            </a:r>
          </a:p>
          <a:p>
            <a:pPr algn="l">
              <a:buFont typeface="Wingdings" pitchFamily="2" charset="2"/>
              <a:buChar char="ü"/>
            </a:pPr>
            <a:r>
              <a:rPr lang="en-US" dirty="0">
                <a:solidFill>
                  <a:schemeClr val="tx1"/>
                </a:solidFill>
              </a:rPr>
              <a:t> </a:t>
            </a:r>
            <a:r>
              <a:rPr lang="en-US" dirty="0" smtClean="0">
                <a:solidFill>
                  <a:schemeClr val="tx1"/>
                </a:solidFill>
              </a:rPr>
              <a:t>Temporary Problem</a:t>
            </a:r>
            <a:endParaRPr lang="en-US" dirty="0">
              <a:solidFill>
                <a:schemeClr val="tx1"/>
              </a:solidFill>
            </a:endParaRPr>
          </a:p>
        </p:txBody>
      </p:sp>
      <p:sp>
        <p:nvSpPr>
          <p:cNvPr id="8" name="Title 1"/>
          <p:cNvSpPr txBox="1">
            <a:spLocks/>
          </p:cNvSpPr>
          <p:nvPr/>
        </p:nvSpPr>
        <p:spPr>
          <a:xfrm>
            <a:off x="381000" y="274638"/>
            <a:ext cx="8305800" cy="8683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Investment Basics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Summary</a:t>
            </a:r>
            <a:endParaRPr lang="en-US" dirty="0"/>
          </a:p>
        </p:txBody>
      </p:sp>
      <p:sp>
        <p:nvSpPr>
          <p:cNvPr id="5" name="TextBox 4"/>
          <p:cNvSpPr txBox="1"/>
          <p:nvPr/>
        </p:nvSpPr>
        <p:spPr>
          <a:xfrm>
            <a:off x="685800" y="1295400"/>
            <a:ext cx="7620000" cy="3231654"/>
          </a:xfrm>
          <a:prstGeom prst="rect">
            <a:avLst/>
          </a:prstGeom>
          <a:noFill/>
        </p:spPr>
        <p:txBody>
          <a:bodyPr wrap="square" rtlCol="0">
            <a:spAutoFit/>
          </a:bodyPr>
          <a:lstStyle/>
          <a:p>
            <a:r>
              <a:rPr lang="en-US" sz="2400" dirty="0" smtClean="0"/>
              <a:t>At current prices an investment in WWE is an investment in:</a:t>
            </a:r>
          </a:p>
          <a:p>
            <a:r>
              <a:rPr lang="en-US" dirty="0" smtClean="0"/>
              <a:t> </a:t>
            </a:r>
          </a:p>
          <a:p>
            <a:pPr>
              <a:buFont typeface="Arial" pitchFamily="34" charset="0"/>
              <a:buChar char="•"/>
            </a:pPr>
            <a:r>
              <a:rPr lang="en-US" dirty="0" smtClean="0"/>
              <a:t> A dominant consumer franchise set to benefit from the rising value of content at an approximate 35% discount</a:t>
            </a:r>
          </a:p>
          <a:p>
            <a:pPr>
              <a:buFont typeface="Arial" pitchFamily="34" charset="0"/>
              <a:buChar char="•"/>
            </a:pPr>
            <a:endParaRPr lang="en-US" dirty="0" smtClean="0"/>
          </a:p>
          <a:p>
            <a:pPr>
              <a:buFont typeface="Arial" pitchFamily="34" charset="0"/>
              <a:buChar char="•"/>
            </a:pPr>
            <a:r>
              <a:rPr lang="en-US" dirty="0" smtClean="0"/>
              <a:t> A 4.8% dividend yield</a:t>
            </a:r>
          </a:p>
          <a:p>
            <a:pPr>
              <a:buFont typeface="Arial" pitchFamily="34" charset="0"/>
              <a:buChar char="•"/>
            </a:pPr>
            <a:endParaRPr lang="en-US" dirty="0" smtClean="0"/>
          </a:p>
          <a:p>
            <a:pPr>
              <a:buFont typeface="Arial" pitchFamily="34" charset="0"/>
              <a:buChar char="•"/>
            </a:pPr>
            <a:r>
              <a:rPr lang="en-US" dirty="0" smtClean="0"/>
              <a:t> A movie business that will either increase earnings or be killed by 2015 </a:t>
            </a:r>
          </a:p>
          <a:p>
            <a:pPr>
              <a:buFont typeface="Arial" pitchFamily="34" charset="0"/>
              <a:buChar char="•"/>
            </a:pPr>
            <a:endParaRPr lang="en-US" dirty="0" smtClean="0"/>
          </a:p>
          <a:p>
            <a:pPr>
              <a:buFont typeface="Arial" pitchFamily="34" charset="0"/>
              <a:buChar char="•"/>
            </a:pPr>
            <a:r>
              <a:rPr lang="en-US" dirty="0" smtClean="0"/>
              <a:t> A lotto ticket in the form of a TV network that will either increase earnings or be killed by 2015 </a:t>
            </a:r>
            <a:endParaRPr lang="en-US" dirty="0"/>
          </a:p>
        </p:txBody>
      </p:sp>
      <p:sp>
        <p:nvSpPr>
          <p:cNvPr id="6" name="TextBox 5"/>
          <p:cNvSpPr txBox="1"/>
          <p:nvPr/>
        </p:nvSpPr>
        <p:spPr>
          <a:xfrm>
            <a:off x="609600" y="5029200"/>
            <a:ext cx="7620000" cy="707886"/>
          </a:xfrm>
          <a:prstGeom prst="rect">
            <a:avLst/>
          </a:prstGeom>
          <a:noFill/>
        </p:spPr>
        <p:txBody>
          <a:bodyPr wrap="square" rtlCol="0">
            <a:spAutoFit/>
          </a:bodyPr>
          <a:lstStyle/>
          <a:p>
            <a:r>
              <a:rPr lang="en-US" sz="2000" dirty="0" smtClean="0"/>
              <a:t>Key Takeaway:  By 2015 WWE will either have greater earnings power or the core business will be allowed to shine through</a:t>
            </a:r>
            <a:endParaRPr lang="en-US" sz="2000" dirty="0"/>
          </a:p>
        </p:txBody>
      </p:sp>
      <p:sp>
        <p:nvSpPr>
          <p:cNvPr id="7" name="Rounded Rectangle 6"/>
          <p:cNvSpPr/>
          <p:nvPr/>
        </p:nvSpPr>
        <p:spPr>
          <a:xfrm>
            <a:off x="304800" y="4876800"/>
            <a:ext cx="84582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0962" name="Picture 2" descr="http://www.globalproblems-globalsolutions.org/images/content/pagebuilder/WWE_Scratch_Logo.jpg"/>
          <p:cNvPicPr>
            <a:picLocks noChangeAspect="1" noChangeArrowheads="1"/>
          </p:cNvPicPr>
          <p:nvPr/>
        </p:nvPicPr>
        <p:blipFill>
          <a:blip r:embed="rId2" cstate="print">
            <a:lum/>
          </a:blip>
          <a:srcRect/>
          <a:stretch>
            <a:fillRect/>
          </a:stretch>
        </p:blipFill>
        <p:spPr bwMode="auto">
          <a:xfrm>
            <a:off x="2505075" y="1295400"/>
            <a:ext cx="4124325" cy="452194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Stock Basics</a:t>
            </a:r>
            <a:endParaRPr lang="en-US" dirty="0"/>
          </a:p>
        </p:txBody>
      </p:sp>
      <p:graphicFrame>
        <p:nvGraphicFramePr>
          <p:cNvPr id="5" name="Table 4"/>
          <p:cNvGraphicFramePr>
            <a:graphicFrameLocks noGrp="1"/>
          </p:cNvGraphicFramePr>
          <p:nvPr/>
        </p:nvGraphicFramePr>
        <p:xfrm>
          <a:off x="304800" y="1676400"/>
          <a:ext cx="3886200" cy="3581400"/>
        </p:xfrm>
        <a:graphic>
          <a:graphicData uri="http://schemas.openxmlformats.org/drawingml/2006/table">
            <a:tbl>
              <a:tblPr/>
              <a:tblGrid>
                <a:gridCol w="156925"/>
                <a:gridCol w="2067717"/>
                <a:gridCol w="1495402"/>
                <a:gridCol w="166156"/>
              </a:tblGrid>
              <a:tr h="200025">
                <a:tc>
                  <a:txBody>
                    <a:bodyPr/>
                    <a:lstStyle/>
                    <a:p>
                      <a:pPr algn="l" fontAlgn="b"/>
                      <a:r>
                        <a:rPr lang="en-US" sz="11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42900">
                <a:tc>
                  <a:txBody>
                    <a:bodyPr/>
                    <a:lstStyle/>
                    <a:p>
                      <a:pPr algn="l" fontAlgn="b"/>
                      <a:r>
                        <a:rPr lang="en-U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2000" b="0" i="0" u="none" strike="noStrike">
                          <a:solidFill>
                            <a:srgbClr val="000000"/>
                          </a:solidFill>
                          <a:latin typeface="Calibri"/>
                        </a:rPr>
                        <a:t>Stock Symbol</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latin typeface="Calibri"/>
                        </a:rPr>
                        <a:t>WWE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342900">
                <a:tc>
                  <a:txBody>
                    <a:bodyPr/>
                    <a:lstStyle/>
                    <a:p>
                      <a:pPr algn="l" fontAlgn="b"/>
                      <a:r>
                        <a:rPr lang="en-U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2000" b="0" i="0" u="none" strike="noStrike">
                          <a:solidFill>
                            <a:srgbClr val="000000"/>
                          </a:solidFill>
                          <a:latin typeface="Calibri"/>
                        </a:rPr>
                        <a:t>Stock Price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solidFill>
                            <a:srgbClr val="000000"/>
                          </a:solidFill>
                          <a:latin typeface="Calibri"/>
                        </a:rPr>
                        <a:t>$</a:t>
                      </a:r>
                      <a:r>
                        <a:rPr lang="en-US" sz="2000" b="0" i="0" u="none" strike="noStrike" dirty="0" smtClean="0">
                          <a:solidFill>
                            <a:srgbClr val="000000"/>
                          </a:solidFill>
                          <a:latin typeface="Calibri"/>
                        </a:rPr>
                        <a:t>9.90* </a:t>
                      </a:r>
                      <a:endParaRPr lang="en-US" sz="2000" b="0" i="0" u="none" strike="noStrike" dirty="0">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342900">
                <a:tc>
                  <a:txBody>
                    <a:bodyPr/>
                    <a:lstStyle/>
                    <a:p>
                      <a:pPr algn="l" fontAlgn="b"/>
                      <a:r>
                        <a:rPr lang="en-U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2000" b="0" i="0" u="none" strike="noStrike">
                          <a:solidFill>
                            <a:srgbClr val="000000"/>
                          </a:solidFill>
                          <a:latin typeface="Calibri"/>
                        </a:rPr>
                        <a:t>Class A Shares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latin typeface="Calibri"/>
                        </a:rPr>
                        <a:t>29,771,977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342900">
                <a:tc>
                  <a:txBody>
                    <a:bodyPr/>
                    <a:lstStyle/>
                    <a:p>
                      <a:pPr algn="l" fontAlgn="b"/>
                      <a:r>
                        <a:rPr lang="en-U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2000" b="0" i="0" u="none" strike="noStrike" dirty="0">
                          <a:solidFill>
                            <a:srgbClr val="000000"/>
                          </a:solidFill>
                          <a:latin typeface="Calibri"/>
                        </a:rPr>
                        <a:t>Class B Shares</a:t>
                      </a:r>
                      <a:r>
                        <a:rPr lang="en-US" sz="2000" b="0" i="0" u="none" strike="noStrike" dirty="0" smtClean="0">
                          <a:solidFill>
                            <a:srgbClr val="000000"/>
                          </a:solidFill>
                          <a:latin typeface="Calibri"/>
                        </a:rPr>
                        <a:t>**</a:t>
                      </a:r>
                      <a:endParaRPr lang="en-US" sz="2000" b="0" i="0" u="none" strike="noStrike" dirty="0">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latin typeface="Calibri"/>
                        </a:rPr>
                        <a:t>45,050,830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342900">
                <a:tc>
                  <a:txBody>
                    <a:bodyPr/>
                    <a:lstStyle/>
                    <a:p>
                      <a:pPr algn="l" fontAlgn="b"/>
                      <a:r>
                        <a:rPr lang="en-U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2000" b="0" i="0" u="none" strike="noStrike">
                          <a:solidFill>
                            <a:srgbClr val="000000"/>
                          </a:solidFill>
                          <a:latin typeface="Calibri"/>
                        </a:rPr>
                        <a:t>Market Cap</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latin typeface="Calibri"/>
                        </a:rPr>
                        <a:t>$741 M</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342900">
                <a:tc>
                  <a:txBody>
                    <a:bodyPr/>
                    <a:lstStyle/>
                    <a:p>
                      <a:pPr algn="l" fontAlgn="b"/>
                      <a:r>
                        <a:rPr lang="en-U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2000" b="0" i="0" u="none" strike="noStrike">
                          <a:solidFill>
                            <a:srgbClr val="000000"/>
                          </a:solidFill>
                          <a:latin typeface="Calibri"/>
                        </a:rPr>
                        <a:t>Cash</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latin typeface="Calibri"/>
                        </a:rPr>
                        <a:t>$132 M</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342900">
                <a:tc>
                  <a:txBody>
                    <a:bodyPr/>
                    <a:lstStyle/>
                    <a:p>
                      <a:pPr algn="l" fontAlgn="b"/>
                      <a:r>
                        <a:rPr lang="en-U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2000" b="0" i="0" u="none" strike="noStrike">
                          <a:solidFill>
                            <a:srgbClr val="000000"/>
                          </a:solidFill>
                          <a:latin typeface="Calibri"/>
                        </a:rPr>
                        <a:t>Debt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latin typeface="Calibri"/>
                        </a:rPr>
                        <a:t>$0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342900">
                <a:tc>
                  <a:txBody>
                    <a:bodyPr/>
                    <a:lstStyle/>
                    <a:p>
                      <a:pPr algn="l" fontAlgn="b"/>
                      <a:r>
                        <a:rPr lang="en-U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2000" b="0" i="0" u="none" strike="noStrike">
                          <a:solidFill>
                            <a:srgbClr val="000000"/>
                          </a:solidFill>
                          <a:latin typeface="Calibri"/>
                        </a:rPr>
                        <a:t>52 Week Range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latin typeface="Calibri"/>
                        </a:rPr>
                        <a:t>$7.44 - $9.99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342900">
                <a:tc>
                  <a:txBody>
                    <a:bodyPr/>
                    <a:lstStyle/>
                    <a:p>
                      <a:pPr algn="l" fontAlgn="b"/>
                      <a:r>
                        <a:rPr lang="en-U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2000" b="0" i="0" u="none" strike="noStrike" dirty="0">
                          <a:solidFill>
                            <a:srgbClr val="000000"/>
                          </a:solidFill>
                          <a:latin typeface="Calibri"/>
                        </a:rPr>
                        <a:t>Dividend Yield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latin typeface="Calibri"/>
                        </a:rPr>
                        <a:t>4.8%</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95275">
                <a:tc>
                  <a:txBody>
                    <a:bodyPr/>
                    <a:lstStyle/>
                    <a:p>
                      <a:pPr algn="l" fontAlgn="b"/>
                      <a:r>
                        <a:rPr lang="en-U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6" name="Chart 5"/>
          <p:cNvGraphicFramePr/>
          <p:nvPr/>
        </p:nvGraphicFramePr>
        <p:xfrm>
          <a:off x="4648200" y="1676400"/>
          <a:ext cx="41910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2400" y="6324600"/>
            <a:ext cx="3962400" cy="430887"/>
          </a:xfrm>
          <a:prstGeom prst="rect">
            <a:avLst/>
          </a:prstGeom>
          <a:noFill/>
        </p:spPr>
        <p:txBody>
          <a:bodyPr wrap="square" rtlCol="0">
            <a:spAutoFit/>
          </a:bodyPr>
          <a:lstStyle/>
          <a:p>
            <a:r>
              <a:rPr lang="en-US" sz="1000" dirty="0" smtClean="0">
                <a:solidFill>
                  <a:schemeClr val="bg1"/>
                </a:solidFill>
              </a:rPr>
              <a:t>* As of 6/14/2013</a:t>
            </a:r>
          </a:p>
          <a:p>
            <a:r>
              <a:rPr lang="en-US" sz="1200" dirty="0" smtClean="0">
                <a:solidFill>
                  <a:schemeClr val="bg1"/>
                </a:solidFill>
              </a:rPr>
              <a:t>** </a:t>
            </a:r>
            <a:r>
              <a:rPr lang="en-US" sz="1000" dirty="0" smtClean="0">
                <a:solidFill>
                  <a:schemeClr val="bg1"/>
                </a:solidFill>
              </a:rPr>
              <a:t>Controlled by the McMahon Family</a:t>
            </a:r>
            <a:endParaRPr lang="en-US" sz="10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Core Business</a:t>
            </a:r>
            <a:endParaRPr lang="en-US" dirty="0"/>
          </a:p>
        </p:txBody>
      </p:sp>
      <p:pic>
        <p:nvPicPr>
          <p:cNvPr id="40962" name="Picture 2" descr="http://www.globalproblems-globalsolutions.org/images/content/pagebuilder/WWE_Scratch_Logo.jpg"/>
          <p:cNvPicPr>
            <a:picLocks noChangeAspect="1" noChangeArrowheads="1"/>
          </p:cNvPicPr>
          <p:nvPr/>
        </p:nvPicPr>
        <p:blipFill>
          <a:blip r:embed="rId2" cstate="print">
            <a:lum/>
          </a:blip>
          <a:srcRect/>
          <a:stretch>
            <a:fillRect/>
          </a:stretch>
        </p:blipFill>
        <p:spPr bwMode="auto">
          <a:xfrm>
            <a:off x="2505075" y="1295400"/>
            <a:ext cx="4124325" cy="452194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Company History	</a:t>
            </a:r>
            <a:endParaRPr lang="en-US" dirty="0"/>
          </a:p>
        </p:txBody>
      </p:sp>
      <p:sp>
        <p:nvSpPr>
          <p:cNvPr id="3" name="Content Placeholder 2"/>
          <p:cNvSpPr>
            <a:spLocks noGrp="1"/>
          </p:cNvSpPr>
          <p:nvPr>
            <p:ph idx="1"/>
          </p:nvPr>
        </p:nvSpPr>
        <p:spPr>
          <a:xfrm>
            <a:off x="457200" y="1219201"/>
            <a:ext cx="8229600" cy="3886199"/>
          </a:xfrm>
        </p:spPr>
        <p:txBody>
          <a:bodyPr>
            <a:normAutofit fontScale="40000" lnSpcReduction="20000"/>
          </a:bodyPr>
          <a:lstStyle/>
          <a:p>
            <a:pPr>
              <a:buFont typeface="Arial" pitchFamily="34" charset="0"/>
              <a:buChar char="•"/>
            </a:pPr>
            <a:r>
              <a:rPr lang="en-US" dirty="0" smtClean="0"/>
              <a:t>1926 - "Toots" </a:t>
            </a:r>
            <a:r>
              <a:rPr lang="en-US" dirty="0" err="1" smtClean="0"/>
              <a:t>Mondt</a:t>
            </a:r>
            <a:r>
              <a:rPr lang="en-US" dirty="0" smtClean="0"/>
              <a:t> starts “Slam Bang Western Style Wrestling”</a:t>
            </a:r>
          </a:p>
          <a:p>
            <a:pPr>
              <a:buFont typeface="Arial" pitchFamily="34" charset="0"/>
              <a:buChar char="•"/>
            </a:pPr>
            <a:r>
              <a:rPr lang="en-US" dirty="0" smtClean="0"/>
              <a:t>1952 - </a:t>
            </a:r>
            <a:r>
              <a:rPr lang="en-US" dirty="0" err="1" smtClean="0"/>
              <a:t>Mondt</a:t>
            </a:r>
            <a:r>
              <a:rPr lang="en-US" dirty="0" smtClean="0"/>
              <a:t> partners with boxing promoter Jess McMahon to form Capital Wrestling Corp (CWC)</a:t>
            </a:r>
          </a:p>
          <a:p>
            <a:pPr>
              <a:buFont typeface="Arial" pitchFamily="34" charset="0"/>
              <a:buChar char="•"/>
            </a:pPr>
            <a:r>
              <a:rPr lang="en-US" dirty="0" smtClean="0"/>
              <a:t>1953 - The CWC pledges to the National Wrestling Alliance (NWA) which coordinated activities between regionally focused groups</a:t>
            </a:r>
          </a:p>
          <a:p>
            <a:pPr>
              <a:buFont typeface="Arial" pitchFamily="34" charset="0"/>
              <a:buChar char="•"/>
            </a:pPr>
            <a:r>
              <a:rPr lang="en-US" dirty="0" smtClean="0"/>
              <a:t>1954 - Vince McMahon </a:t>
            </a:r>
            <a:r>
              <a:rPr lang="en-US" dirty="0" err="1" smtClean="0"/>
              <a:t>Sr</a:t>
            </a:r>
            <a:r>
              <a:rPr lang="en-US" dirty="0" smtClean="0"/>
              <a:t> takes over for his father Jess and builds the CWC into the dominant wrestling promotion in the North East</a:t>
            </a:r>
          </a:p>
          <a:p>
            <a:pPr>
              <a:buFont typeface="Arial" pitchFamily="34" charset="0"/>
              <a:buChar char="•"/>
            </a:pPr>
            <a:r>
              <a:rPr lang="en-US" dirty="0" smtClean="0"/>
              <a:t>1963 - McMahon </a:t>
            </a:r>
            <a:r>
              <a:rPr lang="en-US" dirty="0" err="1" smtClean="0"/>
              <a:t>Sr</a:t>
            </a:r>
            <a:r>
              <a:rPr lang="en-US" dirty="0" smtClean="0"/>
              <a:t> and </a:t>
            </a:r>
            <a:r>
              <a:rPr lang="en-US" dirty="0" err="1" smtClean="0"/>
              <a:t>Mondt</a:t>
            </a:r>
            <a:r>
              <a:rPr lang="en-US" dirty="0" smtClean="0"/>
              <a:t> leave the NWA and form the World Wide Wrestling Federation (WWWF)</a:t>
            </a:r>
          </a:p>
          <a:p>
            <a:pPr>
              <a:buFont typeface="Arial" pitchFamily="34" charset="0"/>
              <a:buChar char="•"/>
            </a:pPr>
            <a:r>
              <a:rPr lang="en-US" dirty="0" smtClean="0"/>
              <a:t>1979 - WWWF renamed World Wrestling Federation WWF</a:t>
            </a:r>
          </a:p>
          <a:p>
            <a:pPr>
              <a:buFont typeface="Arial" pitchFamily="34" charset="0"/>
              <a:buChar char="•"/>
            </a:pPr>
            <a:r>
              <a:rPr lang="en-US" dirty="0" smtClean="0"/>
              <a:t>1982 - Vince McMahon Jr. buys the company from his father, secretly planning on abandoning the traditional regional model and building a national wrestling power house.  McMahon starts signing all of the biggest regional stars and negotiates television deals, upending the traditional regional model.</a:t>
            </a:r>
          </a:p>
          <a:p>
            <a:pPr>
              <a:buFont typeface="Arial" pitchFamily="34" charset="0"/>
              <a:buChar char="•"/>
            </a:pPr>
            <a:r>
              <a:rPr lang="en-US" dirty="0" smtClean="0"/>
              <a:t>1985 - McMahon catapults WWF onto the national stage with </a:t>
            </a:r>
            <a:r>
              <a:rPr lang="en-US" dirty="0" err="1" smtClean="0"/>
              <a:t>Wrestlemania</a:t>
            </a:r>
            <a:r>
              <a:rPr lang="en-US" dirty="0" smtClean="0"/>
              <a:t>, which incorporated mainstream entertainment with wrestling </a:t>
            </a:r>
          </a:p>
          <a:p>
            <a:pPr lvl="1">
              <a:buFont typeface="Arial" pitchFamily="34" charset="0"/>
              <a:buChar char="•"/>
            </a:pPr>
            <a:r>
              <a:rPr lang="en-US" dirty="0" smtClean="0"/>
              <a:t>focus is “Sports Entertainment“ which incorporates stars from music, sports and film world</a:t>
            </a:r>
          </a:p>
          <a:p>
            <a:pPr>
              <a:buFont typeface="Arial" pitchFamily="34" charset="0"/>
              <a:buChar char="•"/>
            </a:pPr>
            <a:r>
              <a:rPr lang="en-US" dirty="0" smtClean="0"/>
              <a:t>1993 - Monday Night Raw is launched as live programming</a:t>
            </a:r>
          </a:p>
          <a:p>
            <a:pPr>
              <a:buFont typeface="Arial" pitchFamily="34" charset="0"/>
              <a:buChar char="•"/>
            </a:pPr>
            <a:r>
              <a:rPr lang="en-US" dirty="0" smtClean="0"/>
              <a:t>1999 - IPO 11.5M shares $17 </a:t>
            </a:r>
          </a:p>
          <a:p>
            <a:pPr>
              <a:buFont typeface="Arial" pitchFamily="34" charset="0"/>
              <a:buChar char="•"/>
            </a:pPr>
            <a:r>
              <a:rPr lang="en-US" dirty="0" smtClean="0"/>
              <a:t>Mid 90's – 2001 - WWE and WCW go head to head and destroy each other's profits</a:t>
            </a:r>
          </a:p>
          <a:p>
            <a:pPr>
              <a:buFont typeface="Arial" pitchFamily="34" charset="0"/>
              <a:buChar char="•"/>
            </a:pPr>
            <a:r>
              <a:rPr lang="en-US" dirty="0" smtClean="0"/>
              <a:t>2001 - WWE buys WCW and solidifies their position as the dominant wrestling brand</a:t>
            </a:r>
            <a:endParaRPr lang="en-US" dirty="0"/>
          </a:p>
        </p:txBody>
      </p:sp>
      <p:sp>
        <p:nvSpPr>
          <p:cNvPr id="4" name="TextBox 3"/>
          <p:cNvSpPr txBox="1"/>
          <p:nvPr/>
        </p:nvSpPr>
        <p:spPr>
          <a:xfrm>
            <a:off x="762000" y="4876800"/>
            <a:ext cx="7315200" cy="923330"/>
          </a:xfrm>
          <a:prstGeom prst="rect">
            <a:avLst/>
          </a:prstGeom>
          <a:noFill/>
        </p:spPr>
        <p:txBody>
          <a:bodyPr wrap="square" rtlCol="0">
            <a:spAutoFit/>
          </a:bodyPr>
          <a:lstStyle/>
          <a:p>
            <a:r>
              <a:rPr lang="en-US" dirty="0" smtClean="0"/>
              <a:t>Key Takeaway: WWE survived a period of brutal competition and emerged as the dominant force in professional wrestling.  Other remaining brands are essentially minor league players.</a:t>
            </a:r>
            <a:endParaRPr lang="en-US" dirty="0"/>
          </a:p>
        </p:txBody>
      </p:sp>
      <p:sp>
        <p:nvSpPr>
          <p:cNvPr id="5" name="Rounded Rectangle 4"/>
          <p:cNvSpPr/>
          <p:nvPr/>
        </p:nvSpPr>
        <p:spPr>
          <a:xfrm>
            <a:off x="533400" y="4876800"/>
            <a:ext cx="8001000" cy="914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Main Drivers</a:t>
            </a:r>
            <a:endParaRPr lang="en-US" dirty="0"/>
          </a:p>
        </p:txBody>
      </p:sp>
      <p:sp>
        <p:nvSpPr>
          <p:cNvPr id="3" name="Content Placeholder 2"/>
          <p:cNvSpPr>
            <a:spLocks noGrp="1"/>
          </p:cNvSpPr>
          <p:nvPr>
            <p:ph idx="1"/>
          </p:nvPr>
        </p:nvSpPr>
        <p:spPr>
          <a:xfrm>
            <a:off x="0" y="1295400"/>
            <a:ext cx="6248400" cy="4983163"/>
          </a:xfrm>
        </p:spPr>
        <p:txBody>
          <a:bodyPr>
            <a:normAutofit fontScale="32500" lnSpcReduction="20000"/>
          </a:bodyPr>
          <a:lstStyle/>
          <a:p>
            <a:r>
              <a:rPr lang="en-US" sz="4900" dirty="0" smtClean="0"/>
              <a:t>Live Events / Television</a:t>
            </a:r>
          </a:p>
          <a:p>
            <a:pPr lvl="1">
              <a:buFont typeface="Arial" pitchFamily="34" charset="0"/>
              <a:buChar char="•"/>
            </a:pPr>
            <a:r>
              <a:rPr lang="en-US" sz="4300" dirty="0" smtClean="0"/>
              <a:t>240 – 260 domestic events, 70-80 international events per year</a:t>
            </a:r>
          </a:p>
          <a:p>
            <a:pPr lvl="2"/>
            <a:r>
              <a:rPr lang="en-US" sz="4300" dirty="0" smtClean="0"/>
              <a:t>~1,800,000 people attended a live event in 2012</a:t>
            </a:r>
          </a:p>
          <a:p>
            <a:pPr lvl="2"/>
            <a:r>
              <a:rPr lang="en-US" sz="4300" dirty="0" smtClean="0"/>
              <a:t>Average Ticket Price $44</a:t>
            </a:r>
          </a:p>
          <a:p>
            <a:pPr lvl="1">
              <a:buFont typeface="Arial" pitchFamily="34" charset="0"/>
              <a:buChar char="•"/>
            </a:pPr>
            <a:r>
              <a:rPr lang="en-US" sz="4300" dirty="0" smtClean="0"/>
              <a:t>6.5 hours of original programming per week.</a:t>
            </a:r>
          </a:p>
          <a:p>
            <a:pPr lvl="2"/>
            <a:r>
              <a:rPr lang="en-US" sz="4300" i="1" dirty="0" smtClean="0"/>
              <a:t>RAW</a:t>
            </a:r>
            <a:r>
              <a:rPr lang="en-US" sz="4300" dirty="0" smtClean="0"/>
              <a:t> on USA Network (Replayed on mun2 and Universal HD)</a:t>
            </a:r>
          </a:p>
          <a:p>
            <a:pPr lvl="2"/>
            <a:r>
              <a:rPr lang="en-US" sz="4300" i="1" dirty="0" err="1" smtClean="0"/>
              <a:t>SmackDown</a:t>
            </a:r>
            <a:r>
              <a:rPr lang="en-US" sz="4300" dirty="0" smtClean="0"/>
              <a:t> on </a:t>
            </a:r>
            <a:r>
              <a:rPr lang="en-US" sz="4300" dirty="0" err="1" smtClean="0"/>
              <a:t>Syfy</a:t>
            </a:r>
            <a:r>
              <a:rPr lang="en-US" sz="4300" dirty="0" smtClean="0"/>
              <a:t> (Replayed on mun2)</a:t>
            </a:r>
          </a:p>
          <a:p>
            <a:pPr lvl="2"/>
            <a:r>
              <a:rPr lang="en-US" sz="4300" i="1" dirty="0" smtClean="0"/>
              <a:t>WWE Main Event</a:t>
            </a:r>
            <a:r>
              <a:rPr lang="en-US" sz="4300" dirty="0" smtClean="0"/>
              <a:t> on Ion</a:t>
            </a:r>
          </a:p>
          <a:p>
            <a:pPr lvl="2"/>
            <a:r>
              <a:rPr lang="en-US" sz="4300" i="1" dirty="0" smtClean="0"/>
              <a:t>Saturday Morning Slam</a:t>
            </a:r>
            <a:r>
              <a:rPr lang="en-US" sz="4300" dirty="0" smtClean="0"/>
              <a:t> on The CW</a:t>
            </a:r>
          </a:p>
          <a:p>
            <a:pPr lvl="1">
              <a:buFont typeface="Arial" pitchFamily="34" charset="0"/>
              <a:buChar char="•"/>
            </a:pPr>
            <a:r>
              <a:rPr lang="en-US" sz="4300" dirty="0" smtClean="0"/>
              <a:t>12,000,000 US viewers per week</a:t>
            </a:r>
          </a:p>
          <a:p>
            <a:pPr marL="971550" lvl="1" indent="-514350">
              <a:buNone/>
            </a:pPr>
            <a:endParaRPr lang="en-US" sz="4900" dirty="0"/>
          </a:p>
          <a:p>
            <a:r>
              <a:rPr lang="en-US" sz="4900" dirty="0" smtClean="0"/>
              <a:t>Pay Per View</a:t>
            </a:r>
          </a:p>
          <a:p>
            <a:pPr lvl="1">
              <a:buFont typeface="Arial" pitchFamily="34" charset="0"/>
              <a:buChar char="•"/>
            </a:pPr>
            <a:r>
              <a:rPr lang="en-US" sz="4300" dirty="0" smtClean="0"/>
              <a:t>10-12 “mega events” per year</a:t>
            </a:r>
          </a:p>
          <a:p>
            <a:pPr lvl="1">
              <a:buFont typeface="Arial" pitchFamily="34" charset="0"/>
              <a:buChar char="•"/>
            </a:pPr>
            <a:r>
              <a:rPr lang="en-US" sz="4300" dirty="0" smtClean="0"/>
              <a:t>$44.95 normal events</a:t>
            </a:r>
          </a:p>
          <a:p>
            <a:pPr lvl="1">
              <a:buFont typeface="Arial" pitchFamily="34" charset="0"/>
              <a:buChar char="•"/>
            </a:pPr>
            <a:r>
              <a:rPr lang="en-US" sz="4300" dirty="0" smtClean="0"/>
              <a:t>$54.95 </a:t>
            </a:r>
            <a:r>
              <a:rPr lang="en-US" sz="4300" dirty="0" err="1" smtClean="0"/>
              <a:t>Wrestlemania</a:t>
            </a:r>
            <a:endParaRPr lang="en-US" sz="4300" dirty="0" smtClean="0"/>
          </a:p>
          <a:p>
            <a:pPr lvl="1">
              <a:buFont typeface="Arial" pitchFamily="34" charset="0"/>
              <a:buChar char="•"/>
            </a:pPr>
            <a:r>
              <a:rPr lang="en-US" sz="4300" dirty="0" smtClean="0"/>
              <a:t>More than 4,000,000 buys in FY`12</a:t>
            </a:r>
          </a:p>
          <a:p>
            <a:pPr lvl="1">
              <a:buFont typeface="Arial" pitchFamily="34" charset="0"/>
              <a:buChar char="•"/>
            </a:pPr>
            <a:endParaRPr lang="en-US" sz="4900" dirty="0" smtClean="0"/>
          </a:p>
          <a:p>
            <a:r>
              <a:rPr lang="en-US" sz="4900" dirty="0" smtClean="0"/>
              <a:t>Other </a:t>
            </a:r>
          </a:p>
          <a:p>
            <a:pPr lvl="1">
              <a:buFont typeface="Arial" pitchFamily="34" charset="0"/>
              <a:buChar char="•"/>
            </a:pPr>
            <a:r>
              <a:rPr lang="en-US" sz="4300" dirty="0" smtClean="0"/>
              <a:t>Merchandise Sales</a:t>
            </a:r>
          </a:p>
          <a:p>
            <a:pPr lvl="1">
              <a:buFont typeface="Arial" pitchFamily="34" charset="0"/>
              <a:buChar char="•"/>
            </a:pPr>
            <a:r>
              <a:rPr lang="en-US" sz="4300" dirty="0" smtClean="0"/>
              <a:t>Video Games (TTWO replaced THQ)</a:t>
            </a:r>
          </a:p>
          <a:p>
            <a:pPr lvl="1">
              <a:buFont typeface="Arial" pitchFamily="34" charset="0"/>
              <a:buChar char="•"/>
            </a:pPr>
            <a:r>
              <a:rPr lang="en-US" sz="4300" dirty="0" smtClean="0"/>
              <a:t>Online Video ($1.5B YouTube Views)</a:t>
            </a:r>
          </a:p>
          <a:p>
            <a:pPr lvl="1">
              <a:buFont typeface="Arial" pitchFamily="34" charset="0"/>
              <a:buChar char="•"/>
            </a:pPr>
            <a:endParaRPr lang="en-US" dirty="0" smtClean="0"/>
          </a:p>
          <a:p>
            <a:endParaRPr lang="en-US" dirty="0" smtClean="0"/>
          </a:p>
        </p:txBody>
      </p:sp>
      <p:graphicFrame>
        <p:nvGraphicFramePr>
          <p:cNvPr id="4" name="Chart 3"/>
          <p:cNvGraphicFramePr/>
          <p:nvPr/>
        </p:nvGraphicFramePr>
        <p:xfrm>
          <a:off x="6172200" y="1219200"/>
          <a:ext cx="2971800" cy="2209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096000" y="1143000"/>
            <a:ext cx="3048000" cy="369332"/>
          </a:xfrm>
          <a:prstGeom prst="rect">
            <a:avLst/>
          </a:prstGeom>
          <a:solidFill>
            <a:schemeClr val="tx1"/>
          </a:solidFill>
        </p:spPr>
        <p:txBody>
          <a:bodyPr wrap="square" rtlCol="0">
            <a:spAutoFit/>
          </a:bodyPr>
          <a:lstStyle/>
          <a:p>
            <a:pPr algn="ctr"/>
            <a:r>
              <a:rPr lang="en-US" dirty="0" smtClean="0">
                <a:solidFill>
                  <a:schemeClr val="bg1"/>
                </a:solidFill>
              </a:rPr>
              <a:t>2012 Revenue: $484M</a:t>
            </a:r>
            <a:endParaRPr lang="en-US" dirty="0">
              <a:solidFill>
                <a:schemeClr val="bg1"/>
              </a:solidFill>
            </a:endParaRPr>
          </a:p>
        </p:txBody>
      </p:sp>
      <p:graphicFrame>
        <p:nvGraphicFramePr>
          <p:cNvPr id="11" name="Chart 10"/>
          <p:cNvGraphicFramePr/>
          <p:nvPr/>
        </p:nvGraphicFramePr>
        <p:xfrm>
          <a:off x="6096000" y="3886200"/>
          <a:ext cx="3048000" cy="2209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096000" y="3745468"/>
            <a:ext cx="3048000" cy="369332"/>
          </a:xfrm>
          <a:prstGeom prst="rect">
            <a:avLst/>
          </a:prstGeom>
          <a:solidFill>
            <a:schemeClr val="tx1"/>
          </a:solidFill>
        </p:spPr>
        <p:txBody>
          <a:bodyPr wrap="square" rtlCol="0">
            <a:spAutoFit/>
          </a:bodyPr>
          <a:lstStyle/>
          <a:p>
            <a:pPr algn="ctr"/>
            <a:r>
              <a:rPr lang="en-US" dirty="0" smtClean="0">
                <a:solidFill>
                  <a:schemeClr val="bg1"/>
                </a:solidFill>
              </a:rPr>
              <a:t>2012 Profit Contribution</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Customer Behavior</a:t>
            </a:r>
            <a:endParaRPr lang="en-US" dirty="0"/>
          </a:p>
        </p:txBody>
      </p:sp>
      <p:sp>
        <p:nvSpPr>
          <p:cNvPr id="3" name="Content Placeholder 2"/>
          <p:cNvSpPr>
            <a:spLocks noGrp="1"/>
          </p:cNvSpPr>
          <p:nvPr>
            <p:ph idx="1"/>
          </p:nvPr>
        </p:nvSpPr>
        <p:spPr>
          <a:xfrm>
            <a:off x="228600" y="1371600"/>
            <a:ext cx="6248400" cy="1905000"/>
          </a:xfrm>
        </p:spPr>
        <p:txBody>
          <a:bodyPr>
            <a:normAutofit/>
          </a:bodyPr>
          <a:lstStyle/>
          <a:p>
            <a:r>
              <a:rPr lang="en-US" dirty="0" smtClean="0"/>
              <a:t>Fan: </a:t>
            </a:r>
            <a:r>
              <a:rPr lang="en-US" i="1" dirty="0" smtClean="0"/>
              <a:t>noun \’</a:t>
            </a:r>
            <a:r>
              <a:rPr lang="en-US" dirty="0" smtClean="0"/>
              <a:t>fan\  </a:t>
            </a:r>
          </a:p>
          <a:p>
            <a:pPr lvl="1"/>
            <a:r>
              <a:rPr lang="en-US" sz="1800" dirty="0" smtClean="0"/>
              <a:t>an enthusiastic devotee (as of a sport or a performing art) usually as a spectator</a:t>
            </a:r>
          </a:p>
          <a:p>
            <a:pPr lvl="1"/>
            <a:r>
              <a:rPr lang="en-US" sz="1800" dirty="0" smtClean="0"/>
              <a:t>An ardent admirer or enthusiast</a:t>
            </a:r>
          </a:p>
          <a:p>
            <a:pPr lvl="1"/>
            <a:r>
              <a:rPr lang="en-US" sz="1800" dirty="0" smtClean="0"/>
              <a:t>Probably short for fanatic</a:t>
            </a:r>
          </a:p>
          <a:p>
            <a:pPr lvl="1"/>
            <a:endParaRPr lang="en-US" sz="1800" dirty="0" smtClean="0"/>
          </a:p>
          <a:p>
            <a:endParaRPr lang="en-US" dirty="0"/>
          </a:p>
        </p:txBody>
      </p:sp>
      <p:pic>
        <p:nvPicPr>
          <p:cNvPr id="28676" name="Picture 4" descr="http://emiliosparks.com/wp-content/uploads/2011/11/Screen-shot-2011-11-25-at-3.29.29-AM.png"/>
          <p:cNvPicPr>
            <a:picLocks noChangeAspect="1" noChangeArrowheads="1"/>
          </p:cNvPicPr>
          <p:nvPr/>
        </p:nvPicPr>
        <p:blipFill>
          <a:blip r:embed="rId2" cstate="print"/>
          <a:srcRect/>
          <a:stretch>
            <a:fillRect/>
          </a:stretch>
        </p:blipFill>
        <p:spPr bwMode="auto">
          <a:xfrm>
            <a:off x="1" y="4191000"/>
            <a:ext cx="3120430" cy="1905000"/>
          </a:xfrm>
          <a:prstGeom prst="rect">
            <a:avLst/>
          </a:prstGeom>
          <a:noFill/>
        </p:spPr>
      </p:pic>
      <p:pic>
        <p:nvPicPr>
          <p:cNvPr id="28678" name="Picture 6" descr="http://cdn.bleacherreport.net/images_root/slides/photos/002/509/009/wrestlemaniacrowd_display_image.jpg?1345142563"/>
          <p:cNvPicPr>
            <a:picLocks noChangeAspect="1" noChangeArrowheads="1"/>
          </p:cNvPicPr>
          <p:nvPr/>
        </p:nvPicPr>
        <p:blipFill>
          <a:blip r:embed="rId3" cstate="print"/>
          <a:srcRect/>
          <a:stretch>
            <a:fillRect/>
          </a:stretch>
        </p:blipFill>
        <p:spPr bwMode="auto">
          <a:xfrm>
            <a:off x="3124199" y="4191000"/>
            <a:ext cx="3107247" cy="1905000"/>
          </a:xfrm>
          <a:prstGeom prst="rect">
            <a:avLst/>
          </a:prstGeom>
          <a:noFill/>
        </p:spPr>
      </p:pic>
      <p:pic>
        <p:nvPicPr>
          <p:cNvPr id="28680" name="Picture 8" descr="http://theinfamousjcity.files.wordpress.com/2012/01/chris-jericho-returns-to-the-wwe-on-january-2-2012.jpg"/>
          <p:cNvPicPr>
            <a:picLocks noChangeAspect="1" noChangeArrowheads="1"/>
          </p:cNvPicPr>
          <p:nvPr/>
        </p:nvPicPr>
        <p:blipFill>
          <a:blip r:embed="rId4" cstate="print"/>
          <a:srcRect/>
          <a:stretch>
            <a:fillRect/>
          </a:stretch>
        </p:blipFill>
        <p:spPr bwMode="auto">
          <a:xfrm>
            <a:off x="5791200" y="4191000"/>
            <a:ext cx="3352800" cy="1876786"/>
          </a:xfrm>
          <a:prstGeom prst="rect">
            <a:avLst/>
          </a:prstGeom>
          <a:noFill/>
        </p:spPr>
      </p:pic>
      <p:sp>
        <p:nvSpPr>
          <p:cNvPr id="8" name="TextBox 7"/>
          <p:cNvSpPr txBox="1"/>
          <p:nvPr/>
        </p:nvSpPr>
        <p:spPr>
          <a:xfrm>
            <a:off x="0" y="6488668"/>
            <a:ext cx="4572000" cy="246221"/>
          </a:xfrm>
          <a:prstGeom prst="rect">
            <a:avLst/>
          </a:prstGeom>
          <a:noFill/>
        </p:spPr>
        <p:txBody>
          <a:bodyPr wrap="square" rtlCol="0">
            <a:spAutoFit/>
          </a:bodyPr>
          <a:lstStyle/>
          <a:p>
            <a:r>
              <a:rPr lang="en-US" sz="1000" dirty="0" smtClean="0">
                <a:solidFill>
                  <a:schemeClr val="bg1"/>
                </a:solidFill>
              </a:rPr>
              <a:t>Source: www.merriam-webster.com</a:t>
            </a:r>
            <a:endParaRPr lang="en-US" sz="1000" dirty="0">
              <a:solidFill>
                <a:schemeClr val="bg1"/>
              </a:solidFill>
            </a:endParaRPr>
          </a:p>
        </p:txBody>
      </p:sp>
      <p:graphicFrame>
        <p:nvGraphicFramePr>
          <p:cNvPr id="9" name="Chart 8"/>
          <p:cNvGraphicFramePr/>
          <p:nvPr/>
        </p:nvGraphicFramePr>
        <p:xfrm>
          <a:off x="6629400" y="2667000"/>
          <a:ext cx="2514600" cy="1600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nvGraphicFramePr>
        <p:xfrm>
          <a:off x="6324600" y="1066800"/>
          <a:ext cx="3124200" cy="175260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p:cNvSpPr txBox="1"/>
          <p:nvPr/>
        </p:nvSpPr>
        <p:spPr>
          <a:xfrm>
            <a:off x="304800" y="3352800"/>
            <a:ext cx="6629400" cy="646331"/>
          </a:xfrm>
          <a:prstGeom prst="rect">
            <a:avLst/>
          </a:prstGeom>
          <a:noFill/>
        </p:spPr>
        <p:txBody>
          <a:bodyPr wrap="square" rtlCol="0">
            <a:spAutoFit/>
          </a:bodyPr>
          <a:lstStyle/>
          <a:p>
            <a:r>
              <a:rPr lang="en-US" i="1" dirty="0" smtClean="0"/>
              <a:t>Food for thought…  </a:t>
            </a:r>
            <a:r>
              <a:rPr lang="en-US" dirty="0" smtClean="0"/>
              <a:t>How many businesses have customers that paint their faces and make signs before patronizing the business?!?</a:t>
            </a:r>
            <a:endParaRPr lang="en-US" dirty="0"/>
          </a:p>
        </p:txBody>
      </p:sp>
      <p:sp>
        <p:nvSpPr>
          <p:cNvPr id="12" name="Rounded Rectangle 11"/>
          <p:cNvSpPr/>
          <p:nvPr/>
        </p:nvSpPr>
        <p:spPr>
          <a:xfrm>
            <a:off x="304800" y="3352800"/>
            <a:ext cx="6477000" cy="609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352401"/>
            <a:ext cx="2362200" cy="400110"/>
          </a:xfrm>
          <a:prstGeom prst="rect">
            <a:avLst/>
          </a:prstGeom>
          <a:noFill/>
        </p:spPr>
        <p:txBody>
          <a:bodyPr wrap="square" rtlCol="0">
            <a:spAutoFit/>
          </a:bodyPr>
          <a:lstStyle/>
          <a:p>
            <a:r>
              <a:rPr lang="en-US" sz="1000" dirty="0" smtClean="0">
                <a:solidFill>
                  <a:schemeClr val="bg1"/>
                </a:solidFill>
              </a:rPr>
              <a:t>Source: MPAA, ISCA, Nielson and WWE Investor Presentation</a:t>
            </a:r>
            <a:endParaRPr lang="en-US" sz="1000" dirty="0">
              <a:solidFill>
                <a:schemeClr val="bg1"/>
              </a:solidFill>
            </a:endParaRPr>
          </a:p>
        </p:txBody>
      </p:sp>
      <p:graphicFrame>
        <p:nvGraphicFramePr>
          <p:cNvPr id="7" name="Table 6"/>
          <p:cNvGraphicFramePr>
            <a:graphicFrameLocks noGrp="1"/>
          </p:cNvGraphicFramePr>
          <p:nvPr/>
        </p:nvGraphicFramePr>
        <p:xfrm>
          <a:off x="381000" y="1371600"/>
          <a:ext cx="2590800" cy="2143125"/>
        </p:xfrm>
        <a:graphic>
          <a:graphicData uri="http://schemas.openxmlformats.org/drawingml/2006/table">
            <a:tbl>
              <a:tblPr/>
              <a:tblGrid>
                <a:gridCol w="1417190"/>
                <a:gridCol w="1173610"/>
              </a:tblGrid>
              <a:tr h="238125">
                <a:tc gridSpan="2">
                  <a:txBody>
                    <a:bodyPr/>
                    <a:lstStyle/>
                    <a:p>
                      <a:pPr algn="l" fontAlgn="b"/>
                      <a:r>
                        <a:rPr lang="en-US" sz="1400" b="1" i="0" u="none" strike="noStrike" dirty="0" smtClean="0">
                          <a:solidFill>
                            <a:schemeClr val="bg1"/>
                          </a:solidFill>
                          <a:latin typeface="Calibri"/>
                        </a:rPr>
                        <a:t>  Event </a:t>
                      </a:r>
                      <a:r>
                        <a:rPr lang="en-US" sz="1400" b="1" i="0" u="none" strike="noStrike" dirty="0">
                          <a:solidFill>
                            <a:schemeClr val="bg1"/>
                          </a:solidFill>
                          <a:latin typeface="Calibri"/>
                        </a:rPr>
                        <a:t>Cost for a Family of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r>
              <a:tr h="238125">
                <a:tc>
                  <a:txBody>
                    <a:bodyPr/>
                    <a:lstStyle/>
                    <a:p>
                      <a:pPr algn="l" fontAlgn="b"/>
                      <a:r>
                        <a:rPr lang="en-US" sz="1400" b="0" i="0" u="none" strike="noStrike" dirty="0" smtClean="0">
                          <a:solidFill>
                            <a:srgbClr val="000000"/>
                          </a:solidFill>
                          <a:latin typeface="Calibri"/>
                        </a:rPr>
                        <a:t>  </a:t>
                      </a:r>
                      <a:r>
                        <a:rPr lang="en-US" sz="1400" b="0" i="0" u="none" strike="noStrike" dirty="0" err="1" smtClean="0">
                          <a:solidFill>
                            <a:srgbClr val="000000"/>
                          </a:solidFill>
                          <a:latin typeface="Calibri"/>
                        </a:rPr>
                        <a:t>Nascar</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$329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dirty="0" smtClean="0">
                          <a:solidFill>
                            <a:srgbClr val="000000"/>
                          </a:solidFill>
                          <a:latin typeface="Calibri"/>
                        </a:rPr>
                        <a:t>  NFL</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dirty="0" smtClean="0">
                          <a:solidFill>
                            <a:srgbClr val="000000"/>
                          </a:solidFill>
                          <a:latin typeface="Calibri"/>
                        </a:rPr>
                        <a:t>  NHL</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dirty="0" smtClean="0">
                          <a:solidFill>
                            <a:srgbClr val="000000"/>
                          </a:solidFill>
                          <a:latin typeface="Calibri"/>
                        </a:rPr>
                        <a:t>  NBA</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dirty="0" smtClean="0">
                          <a:solidFill>
                            <a:srgbClr val="000000"/>
                          </a:solidFill>
                          <a:latin typeface="Calibri"/>
                        </a:rPr>
                        <a:t>  Theme </a:t>
                      </a:r>
                      <a:r>
                        <a:rPr lang="en-US" sz="1400" b="0" i="0" u="none" strike="noStrike" dirty="0">
                          <a:solidFill>
                            <a:srgbClr val="000000"/>
                          </a:solidFill>
                          <a:latin typeface="Calibri"/>
                        </a:rPr>
                        <a:t>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dirty="0" smtClean="0">
                          <a:solidFill>
                            <a:srgbClr val="000000"/>
                          </a:solidFill>
                          <a:latin typeface="Calibri"/>
                        </a:rPr>
                        <a:t>  WWE</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dirty="0" smtClean="0">
                          <a:solidFill>
                            <a:srgbClr val="000000"/>
                          </a:solidFill>
                          <a:latin typeface="Calibri"/>
                        </a:rPr>
                        <a:t>  MLB</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dirty="0" smtClean="0">
                          <a:solidFill>
                            <a:srgbClr val="000000"/>
                          </a:solidFill>
                          <a:latin typeface="Calibri"/>
                        </a:rPr>
                        <a:t>  Movie</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6146800" y="1371600"/>
          <a:ext cx="2616200" cy="2143125"/>
        </p:xfrm>
        <a:graphic>
          <a:graphicData uri="http://schemas.openxmlformats.org/drawingml/2006/table">
            <a:tbl>
              <a:tblPr/>
              <a:tblGrid>
                <a:gridCol w="1431084"/>
                <a:gridCol w="1185116"/>
              </a:tblGrid>
              <a:tr h="238125">
                <a:tc gridSpan="2">
                  <a:txBody>
                    <a:bodyPr/>
                    <a:lstStyle/>
                    <a:p>
                      <a:pPr algn="l" fontAlgn="b"/>
                      <a:r>
                        <a:rPr lang="en-US" sz="1400" b="1" i="0" u="none" strike="noStrike" dirty="0" smtClean="0">
                          <a:solidFill>
                            <a:schemeClr val="bg1"/>
                          </a:solidFill>
                          <a:latin typeface="Calibri"/>
                        </a:rPr>
                        <a:t>  Local </a:t>
                      </a:r>
                      <a:r>
                        <a:rPr lang="en-US" sz="1400" b="1" i="0" u="none" strike="noStrike" dirty="0">
                          <a:solidFill>
                            <a:schemeClr val="bg1"/>
                          </a:solidFill>
                          <a:latin typeface="Calibri"/>
                        </a:rPr>
                        <a:t>Opportunities Per Year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r>
              <a:tr h="238125">
                <a:tc>
                  <a:txBody>
                    <a:bodyPr/>
                    <a:lstStyle/>
                    <a:p>
                      <a:pPr algn="l" fontAlgn="b"/>
                      <a:r>
                        <a:rPr lang="en-US" sz="1400" b="0" i="0" u="none" strike="noStrike" dirty="0" smtClean="0">
                          <a:solidFill>
                            <a:srgbClr val="000000"/>
                          </a:solidFill>
                          <a:latin typeface="Calibri"/>
                        </a:rPr>
                        <a:t>  </a:t>
                      </a:r>
                      <a:r>
                        <a:rPr lang="en-US" sz="1400" b="0" i="0" u="none" strike="noStrike" dirty="0" err="1" smtClean="0">
                          <a:solidFill>
                            <a:srgbClr val="000000"/>
                          </a:solidFill>
                          <a:latin typeface="Calibri"/>
                        </a:rPr>
                        <a:t>Nascar</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dirty="0" smtClean="0">
                          <a:solidFill>
                            <a:srgbClr val="000000"/>
                          </a:solidFill>
                          <a:latin typeface="Calibri"/>
                        </a:rPr>
                        <a:t>  NFL</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dirty="0" smtClean="0">
                          <a:solidFill>
                            <a:srgbClr val="000000"/>
                          </a:solidFill>
                          <a:latin typeface="Calibri"/>
                        </a:rPr>
                        <a:t>  NHL</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dirty="0" smtClean="0">
                          <a:solidFill>
                            <a:srgbClr val="000000"/>
                          </a:solidFill>
                          <a:latin typeface="Calibri"/>
                        </a:rPr>
                        <a:t>  NBA</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dirty="0" smtClean="0">
                          <a:solidFill>
                            <a:srgbClr val="000000"/>
                          </a:solidFill>
                          <a:latin typeface="Calibri"/>
                        </a:rPr>
                        <a:t>  Theme </a:t>
                      </a:r>
                      <a:r>
                        <a:rPr lang="en-US" sz="1400" b="0" i="0" u="none" strike="noStrike" dirty="0">
                          <a:solidFill>
                            <a:srgbClr val="000000"/>
                          </a:solidFill>
                          <a:latin typeface="Calibri"/>
                        </a:rPr>
                        <a:t>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333333"/>
                          </a:solidFill>
                          <a:latin typeface="Verdana"/>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dirty="0" smtClean="0">
                          <a:solidFill>
                            <a:srgbClr val="000000"/>
                          </a:solidFill>
                          <a:latin typeface="Calibri"/>
                        </a:rPr>
                        <a:t>  WWE</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1-2</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dirty="0" smtClean="0">
                          <a:solidFill>
                            <a:srgbClr val="000000"/>
                          </a:solidFill>
                          <a:latin typeface="Calibri"/>
                        </a:rPr>
                        <a:t>  MLB</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fontAlgn="b"/>
                      <a:r>
                        <a:rPr lang="en-US" sz="1400" b="0" i="0" u="none" strike="noStrike" dirty="0" smtClean="0">
                          <a:solidFill>
                            <a:srgbClr val="000000"/>
                          </a:solidFill>
                          <a:latin typeface="Calibri"/>
                        </a:rPr>
                        <a:t>  Movie</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333333"/>
                          </a:solidFill>
                          <a:latin typeface="Verdana"/>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3124200" y="1599962"/>
            <a:ext cx="2971800" cy="1815882"/>
          </a:xfrm>
          <a:prstGeom prst="rect">
            <a:avLst/>
          </a:prstGeom>
          <a:noFill/>
        </p:spPr>
        <p:txBody>
          <a:bodyPr wrap="square" rtlCol="0">
            <a:spAutoFit/>
          </a:bodyPr>
          <a:lstStyle/>
          <a:p>
            <a:pPr>
              <a:buFont typeface="Arial" pitchFamily="34" charset="0"/>
              <a:buChar char="•"/>
            </a:pPr>
            <a:r>
              <a:rPr lang="en-US" sz="1400" dirty="0" smtClean="0"/>
              <a:t> No chance to “go to the next game”</a:t>
            </a:r>
          </a:p>
          <a:p>
            <a:pPr>
              <a:buFont typeface="Arial" pitchFamily="34" charset="0"/>
              <a:buChar char="•"/>
            </a:pPr>
            <a:r>
              <a:rPr lang="en-US" sz="1400" dirty="0" smtClean="0"/>
              <a:t> Less supply = easier to pass on ticket price increase</a:t>
            </a:r>
          </a:p>
          <a:p>
            <a:pPr>
              <a:buFont typeface="Arial" pitchFamily="34" charset="0"/>
              <a:buChar char="•"/>
            </a:pPr>
            <a:r>
              <a:rPr lang="en-US" sz="1400" dirty="0" smtClean="0"/>
              <a:t> Difficult to say how much drops to the bottom line (flat fee </a:t>
            </a:r>
            <a:r>
              <a:rPr lang="en-US" sz="1400" dirty="0" err="1" smtClean="0"/>
              <a:t>vs</a:t>
            </a:r>
            <a:r>
              <a:rPr lang="en-US" sz="1400" dirty="0" smtClean="0"/>
              <a:t> % of door)</a:t>
            </a:r>
          </a:p>
          <a:p>
            <a:pPr>
              <a:buFont typeface="Arial" pitchFamily="34" charset="0"/>
              <a:buChar char="•"/>
            </a:pPr>
            <a:r>
              <a:rPr lang="en-US" sz="1400" dirty="0" smtClean="0"/>
              <a:t> WWE television has a highly attractive demographic making future increases in broadcast rights likely</a:t>
            </a:r>
          </a:p>
        </p:txBody>
      </p:sp>
      <p:sp>
        <p:nvSpPr>
          <p:cNvPr id="10" name="Oval 9"/>
          <p:cNvSpPr/>
          <p:nvPr/>
        </p:nvSpPr>
        <p:spPr>
          <a:xfrm flipV="1">
            <a:off x="228600" y="2743200"/>
            <a:ext cx="29718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V="1">
            <a:off x="5943600" y="2743200"/>
            <a:ext cx="29718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457200" y="274638"/>
            <a:ext cx="8229600" cy="868362"/>
          </a:xfrm>
        </p:spPr>
        <p:txBody>
          <a:bodyPr/>
          <a:lstStyle/>
          <a:p>
            <a:pPr algn="l"/>
            <a:r>
              <a:rPr lang="en-US" dirty="0" smtClean="0"/>
              <a:t>Customer Behavior</a:t>
            </a:r>
            <a:endParaRPr lang="en-US" dirty="0"/>
          </a:p>
        </p:txBody>
      </p:sp>
      <p:sp>
        <p:nvSpPr>
          <p:cNvPr id="12291" name="AutoShape 3" descr="data:image/jpeg;base64,/9j/4AAQSkZJRgABAQAAAQABAAD/2wCEAAkGBhENDg8QDhAQDw8NDw0PDw4NDxAMDQ8QFBAVFBUQFBQYGyYeFxkjGRIVHy8gIycpLCwsIR4xNTAqNSYrLCkBCQoKDgwOGQ8PGSkkHyU0NS0pLSkyMCwqLCwsLDUqLCkpMC4sKSwsKS0sLCwpLCksLCwsKSwsLCwsLCksLCkpNf/AABEIAHYBqQMBIgACEQEDEQH/xAAcAAEBAAMBAQEBAAAAAAAAAAAABwEFBgQIAgP/xABIEAABAwECCgcEBggFBQEAAAAAAQIDBBGTBQcSFhdRUlSR0gYTITFTktFBcYHBImGhsbLCFBUjYmNygqIyM0JDcyU0NUSzJP/EABsBAQACAwEBAAAAAAAAAAAAAAAEBQEDBgIH/8QANREAAQMCAwUHAwMEAwAAAAAAAAECAwQRFFGRBRITFlIGITFTYaHRQbHhInHBFTKB8SNi8P/aAAwDAQACEQMRAD8AuAMnI4ycLy0lIxYJHRSSTtblMVEdko1zlT7EPD3oxquU308Lp5WxN8V7jrQQjPOv3ybzJ6GHdMK5e+rn89n3IQ8czJToeWanqb7/AAXgEEzrrd7nvFGddbvc94oxzMlPXLFR1t9y9ggmddbvc94ozrrd7nvFGOZko5YqOtvuXsEEzrrd7nvFGddbvc94oxzMlHLFR1t9y9ggmddbvc94ozrrd7nvFGOZko5YqOtvuXsHKYt6qWah6yeR8rnzS2OkdlLkpYlnFFOolmRjVc5Ua1qKquVbERE71VSYx281HHOTxLDK6Je9UW3cfsE96Q41GxuWOiYkqp2LNJb1X9LU7Xe/sT3nJy4wsIOW39IyfqZHEifhI76uNq28S1p9hVc7d6yInqW4EPz+whvTvJFyjP7CG9O8kXKeMdH6krlqrzbqvwXAEPz+whvTvJFyjP7CG9P8kXKMdH6jlqrzbqvwXAEPz+whvTvJFyjP7CG9P8kXKMdH6jlqrzbqvwXAEPz+whvT/JFyjP7CG9O8kXKMdH6jlqrzbqvwXAEPz+whvT/JFyjP7CG9P8kXKMdH6jlqrzbqvwXAEPz+whvTvJFyjP7CG9P8kXKMdH6jlqrzbqvwXAEPz+whvT/JFyjP7CG9O8kXKMdH6jlqrzbqvwXAEPz+whvT/JFyjP7CG9P8kXKMdH6jlqrzbqvwXAEPz+whvTvJFyjP7CG9P8kXKMdH6jlqrzbqvwXAEPz+whvT/JFyjP7CG9P8kXKMdH6jlqrzbqvwXAEPz+whvTvJFynVdD8ZD5pWwVuTbIqNjnamQmUvc16d3brQ9sq43rYjVOwauBiv7lRPGxRgEOD6d9NqjB9SyKBIlRYke7rGK9bVc5PYqexCRJIkbd5xV0tNJVSJFH4neAkGlSu1U907nGlSu1U907nI2MiLfl6tyTUr4JBpUrtVPdO5xpUrtVPdO5xjIhy9W5JqV8Eg0qV2qnunc40qV2qnunc4xkQ5erck1K+CQaVK7VT3TucaVK7VT3TucYyIcvVuSalfBINKldqp7p3ONKldqp7p3OMZEOXq3JNSvglNBjZqGvT9IiikZb29UixPRNaWqqKUrBOFY6yFs0Lspj+72ORfa1yexUN0czJP7VK+s2dUUduK3uX6/Q9gANxACk2xv1H/AGkf/NIv9rU+9SkqSPGtUZVcxnhQM4uc5fusItWtolLnYUe/Ws9Lr7HFgAoz6aAAAAAAAAAABaApbcX8HV4Lpv32vf5nuX7rDh8YvS11RK6lhdZDCtkiov8AmyJ3ov7qL7NfwO2Wq/QMCtenY6Gjjyf+RWIif3KRRVtVVVbVXvVe9frLSqkVjGsQ4jYtI2oqZKl6XRFW37qv8AAFWduAAAAAAAAAAAAAAAAAAAAAAAAAAAAAAAi2dqdip3KnsXWADCoipYv3RzCH6TR08y/4pImK7+ZEsd9qKSvGZNlYTkTYjhZ/blfmKDi8X/pdP9XW/wD1cS/pvNl4Tq11S5Pla1vyLaqdeFPWxwuxIUbtGRE8G3+9jSAAqTuwAAAAAAAAAAAAd1iowq5lTJTqv0Jo1kamqRllqp72qvBDhTp8W3/lIf5J/wACm+ncqSJYq9sRtfRyX+iX0LSAC/PloUnHSzoDWV1bLPGsPVu6tGI+RzXIjWInaiNX22lIMWmuSNsiWcSqSrkpH8SLx8CQ6Ka7ap71/IfpMVFbt094/kK7aLSPg4i05hrc00JFonrdunvH8o0T1u3T3j+UrtotM4OLIxzDW9SaEi0T1m3T3j+UaJ63bp7x/KV20WjBxZDmGt6k0JFonrdunvH8o0T1m3T3j+UrtotGDiyHMNb1JoSLRPW7dPeP5RonrPa+ns/nfyldMWjBxZBe0FaqW3k0Of6WYElq6BaaDIRyrCn7RVa3JYqL3oi6kOB0U12unvX8hXrRae5Kdki3cRKTatRSMVkSpZVv4Eh0U121T3r+QaKa7ap71/IV60WmvBxEzmGtzTQkOimu2qe9fyDRTXa6e9fyFetFowcQ5hrc00JHonrdun87+UaJ63bp7x/KVy0zaZwcWRjmGt6k0JFonrNunvH8o0T1m3T3j+UrtotGDiyHMNb1JoSLRPW7dPeP5RonrNunvH8pXTFowcWQ5hrepNCR6J63bp7x/KNE9bt094/lK5aLRg4shzDW9SaEj0T1m3T3j+UaJ63bp7x/KVy0zaMHFkOYa3qTQkWiet26e8fyjRPWbdPeP5Su2i0YOLIcw1vUmhItE9bt094/lGiet26e8fyldtFowcWQ5hrepNCRaJ6zbp7x/KNE9bt094/lK7aLRg4shzDW9SaEi0T1m3T3j+UaJ6zbp7x/KV20WjBxZDmGt6k0JFonrdunvH8o0T1u3T+d/KV0xaMHFkOYa3qTQ1PRfBLqOihgeqK+NrspW2q1VVyu7LfeTHDHQnCE1TUSJTOVJJpntXrIe1qvVUX/ABarCyWg2SQNe1Gr9CHSbTmpZHSssqu8b6kQ0f4R3V15DzmNH+Ed1deQ85cAaMDH6lnzLV5N0X5Ifo/wjurryHnM6P8ACO6uvIect4GBj9RzLV5N0X5Ifo/wjurryHnGj/CO6uvIecuIGBj9RzLV5N0X5Ido/wAI7q68h5zOj/CO6uvIecuBgYGP1HMtXk3RfkiGYGEd1deQ85+cwsIbq/zxcxcQMDHmo5lqului/JDswsIbq/zxcx0fQDolV01cktRC6NjIpURyuYqK51iInYqrrKcD0ykYxyOS5pqNv1E8TonI2y93d/sAAmFCfyqpsiN79hrncEtITnXWr2/pU/b2/wCYpZOl1R1WD6t2qCVE97m5KfeQYra16oqIinYdmqZkjZHvai+Cd/ebXOqt3ue8cM6q3e57xxqgV3Efmp1mDp/Lbohtc6q3e57xwzqrd7nvHGqA4j81GDp/Lbohtc6q3e57xwzqrd7nvHGqA4j81GDp/Lbohtc6q3e57xwzqrd7nvHGqA4j81GDp/Lbohtc6q3e57xTpcXmGaqpwg1stRLJG2KV7mPermrYiIlqe9ThTu8UlPbVVD9iBGov8z05TfTvc6REVVKza0EEVHI5rERbZJ9T3Y0sMTQS0zIJZIrY5HO6t7mW/SREts7+5TiM5azeqi+f6nT43GL+lwOX/CtPYnvSR2V+Jpwxmpe5JVRFPGxqaF9GxXNRV/ZMzZZy1m9VF8/1GctZvVRfP9TWgj8R+alvg6fy26IbLOWs3qovn+ozlrN7qL5/qa0DiPzUYODy26IbNvSesT/26i9ev3qfrOqt3ue8caoDiPzUxg6fy26IbXOqt3ue8cM6q3e57xxqgOI/NRg6fy26IbXOqt3ue8cfqLpfXMW1Kua395+UnBew1AM8V+ahaKnXu4bdEKx0E6curnLT1NnXo1XMe1MlJGp3oqexyd/Z3/A6fpDVrDR1MjVsdHBK5qp2KjslbPtsIx0OmWPCNIqdlszG/B9rfzFUxhz5GC6j99I2eaRqfdaWsEyuiVV+hwu1KCOGuZHGnc63d/mxJ06VVu9z3jjOdVbvc9441QKniPzU7rB0/lt0Q2udVbvc944Z1Vu9z3jjVAcR+ajB0/lt0Q2udVbvc944Z1Vu9z3jjVAcR+ajB0/lt0Q2udVbvc944Z1Vu9z3jjVAcR+ajB0/lt0Q2udVbvc944Z1Vu9z3jjVAcR+ajB0/lt0Q2udVbvc9449GDukNbNPDGlVP+1ljZ/mL/qcifM0R1eLXBSz17ZLPoUrVkXVlKitYn2qvwNsTnveiXUh10VNBTvk3G9yZJ4/QqXSKvdTUVTMxbHxRPcxVS1EdZY3s96oSjSPhDx23UfoUHGRUZGDJk8R0MfGRFX7EUjBLrJXNciNWxQ9nqKGaFz5WIvf3X/Y6bSPhDx23UfoNI+EPHbdR+hzIIXHk6lOk/plH5TdDrsG9PsITTwx9clkksTF/ZR9znoi+z6yxIQroTB1mEqRNUuX5Gq75F1Qs6NznNVXKcX2hhihnayJqJ3d9v3MgAmnOGFJ9jD6W1NFUxRU0iMRYct6Kxr1VVeqJ3p+6UJSMYzJ8vCcieHHCz3fRyvzEWrerY7oXew6dk9WjXpdLKtlP56R8IeO26j9BpHwh47bqP0OZBU8eTqU7z+mUflN0Ol0j4Q8Zt1H6HeYusOVFdDPJUvR+TK1jLGNZZ9C1e7v70I8WDFZT5ODsrxJpncLG/lJVJI98nepQ7epaeClvGxEVVRO5DsAAWxw5yuMuoyMGSp4j4We/wCmjl+xqkZKnjdqLKWnj251d8GMXmQlhTVq3ksfQuzbN2kV2ar8AAEI6QA6jFzgxlTX2SsbJHHDI9WPRHNVbWtTsX+YqmatFulPcs9CZDSrI3euc/X7cZRzcJWKpAwXzNai3SnuWegzWot0p7lnobcA7qIPNEflrqQMF8zWot0p7lnoM1qLdKe5Z6DAO6hzRH5a6kDKXigg+hVyWd74mW+5rl/MdjmrRbpT3LPQ9dFg2KnRWwxsia5cpWxtRiKtlltie43Q0ixv3lUrtpbdbVwLC1ipc03Tboz+sabJbYk0Sq+JV7EVbO1irqVPtsItVUr4XujlY6N7Fsc16WKh9F2HmqsGQzWddFFJZ3dZG2Sz3WobJ6ZJVv4KRNmbZfRNWNU3m/Y+eBaX9ejVJutPcR+hjNij3WnuY/Qi4BeouuaWeWupAbRaX7Nij3WnuY/QZsUe609zH6DAL1GeaWeWupAbRaX7Nij3WnuY/QxmzR7rT3MfoMAvUOaWeWupArQVjGFgamgwdK+OCGN+XCiOjjYxyWyJb2omok6EWaHhLa5e7Nr0ro1kRtrLYAA0FkbfoizKwjRp/HjXh2/IoeNefJoY2eJUMT4Na53yQ4nF3Bl4Up/3Otfwjcn3qh0mOCfspI/rmkX4I1qfepYRd1O5Tka9OJteFuSX+6k3ABXnXAWg6jFtRJNhFuUiObHFK9UciORexGp+I9xs33I0jVdQlPC6VUvZLnLZSa04jKTWnE+iP1bD4MV2z0M/qyHwYrtnoT8AvUcrzSnle/4PnbKTWnEZSa04n0T+rIfBiu2eg/VkPgxXbPQYBeoc0p5Xv+D52yk1pxGUmtOJ9EfqyHwYrtnoZTB0Sf7UV230M4D/ALDmlPK9/wAEAwdgyWrekcEbpHLsp2J9bl7kT61LV0Q6MtwdTJHajpXrlzPTuV1ncn1J3Jx9puo4Gs7Gta1NTURqfYfskwUzYu/xUptpbYkrkRlt1uWf7nCY26jJpIGeJPb8Gsd81QlRQ8b9R+0pI9TJnr8VaifcpPCurFvKp13Z9m7RNXNVUAAiF8dbivp8vCKO8KGV3xWxv5lLGS/FDT2zVUmzHExP6nKq/hQqJd0aWiQ+a9oH71a5MkRPYAAllEYUhHTOfrMJVbtUzm+VEb+Uu6qfPGEp+sqJn7c0rrfe9VK+uX9KIdX2YZed7sk+6/g8wAKk7wFx6BwZGDKVNqPLX+pyu+ZDVPoTAlP1VLTs2IIW/FGJaWNAn6lU5DtQ+0cbPVV/9qe0AFqcQS/G9UWzUsezHK9f6nIifhUn512NGoy8Iq3woYm/FbXL+JDkShqVvKp9P2Kzcoo0/wA6qAARy3Ouxd4dpqGSeSperFeyNjLGOfb9JVd3J2dzTutJWD/Gdcy+hFwS46p8bd1EQoavYUFVKsr3OuuVvgtGkvB/jOuZfQaS8H+M65l9CLg2Y5+SEblmm6ne3wWjSXg/xnXMvoNJWD/Gdcy+hFwMc/JByzTdTvb4LRpKwf4zrmX0N7RYVjngbPGqrE5qvRyorVyUttWxe32KfPSlpi//ADYDT2dXQW/FYrfvUk09Q6S9/oUm1tkw0aRpGqqrlt3n8dKOD9uW5eNKOD9uW5eRxARcdJkhdp2Zpbf3O9vgselHB+3LcvGlGg25bl5HAMdJkhnlml6nap8Fj0o4P25bl40o0G3LcvI4BjpMkHLNL1O1T4LJpRoNuW5eZTGdg9f9yRPfC/0I0BjpMkMcs0vU7VPg7fp/02iromQU2UrEf1kj3tViKqIqNaiL2+1V4HEAEWSRZHbyl3RUcdHFwo/D1AANZMO1xT0+VXSv8Ondxc9qfcin6xsz5VbCzw6dF+Lnu5UNligpuyrk1rDGi+5HOX8SHN4xp8vCc/8ADSJnBiL97lLB36aZPU5KL/l205elP4/JzQAK860HfYoqe2epk2Yo2J/U5V/IcCVPFFT2U1RJtzNbb9TWJ83KSqRLyoUW35Nyicmdk9zvUMgF4fNQAAAAAAYUyYUAj+NOoysII3w4Ik+Kq53zQ4833TufrMJ1S7L2s8rGp8jQnPzreRyn1bZbNykjT0+/eAAaSxKliip7KaoftzNai/U1icx35yeLKnyMGRr4kkz/AO9W/lOsOggS0bT5RtN+/Vyu9V9u4AA3FeebCM3Vwyv2I5HcGqvyPnZFLv0yn6vB1W7+A9vm+j8yElXXr3tQ7fssz9Ej/VEAAK07A/rSxZckbNt7G+ZyJ8z6KY2xERO5OwgvRWDrMIUjdc8S/Bq5X5S9IWtAn6VU4TtQ+80bck+6/gyACxOUIV02qOswlVrqlyE/oajfkaQ9OEpllnmfZ/mTSv4vVfmeaxdRzsl1cqn1ukRscDGX8ET7ACxdQsXUeLKSd9uYAsXULF1CyjfbmALF1CxdQso325gGbF1DJXULKN9uYazKVGp/qVE49haOnTupwRM1Oz6EMSfF7W/cSXANMslZTM2qiFO63sy0KZjWmsoGNS39pURp2aka53yJ9MlonqcpthySVtPHf639/wAEkBnJXUvAZK6l4EDdU6niMzQwDOSupeAyF1LwG6pniMzQwDOSupeAyF1LwG6o4jM0MAzkrqXgMldS8BuqOIzNDAM5C6l4DIXUvAbqjiMzQwFM5C6l4Kbfo/0Wnr5WtYxzY7Uy5nNVGMb7bFXvXUh6bG5y2RDTNVRRMV7nJZClYsqFYsHNcvfPJJL8OxrfsYTHpTUdZX1btdRKie5q5KfhLpTU7YImsYljImNa1NTWpYn2IfPlQ9XyPeqLa973d205V+ZYVbd2NrEOT2DKk1XNO76/yv4P5AzkLqXgMldS8Ct3VOy4jM0MFmxZ0+RgyJfbI+Z/96on2NQjWSupeBeeilN1VBSMXsVIIlXXarbV+8n0Lf1qpyvaaZOAxiL4r9kNuAC2OFAAAAAABhTJ566bq4pXr3Mje7g1V+RhTKJdbECwzP1tVUP255nfBXrYeMZVvbr7wc45bqqn2GFqMja3JAALLexPb2HlEPbnIiXLv0Op+rwdSN/gRuX+pMr5m6PPQw9XFGzYYxvBqIeg6RqWREPj0rt97nZqAAejWcpjMnyMGSp4j4Wf3o78pGUKpjcnspIGbc9vwbG75uQlZTVq3kPoXZtm7SKuaqAAQjpLodNi4gy8KQfuNmfwYqfe5C1EmxTQZVbK/wAOnVPi57eVSsl1RJaM+c9on71YqZIifyAATCgPx+jt2W8EHUN2W8EAMWF1HUN2W8EHUN2W8EAFhvKOobst4IOobst4IALDeUdQ3ZbwQdQ3ZbwQAWG8o6huy3gg6huy3ggAsLqEganc1E9yIfpWIveAZFzHVJqTgg6pNScEAMWF1HVN1JwQdU3UnBABYXUdUmpOCDqm6k4IALC6jqm6k4IOqTUnBABYXUdU3UnBB1Sak4IALC6mUjTUhlGgGTAsPz1TdScEAAHVN1JwQdUmpOCAGLGbqOqTUnBD9IgBkwZAAAAAAAAAPxLEj0VrkRzXIrXNVLUVFSxUVAADXZrUW6U9yz0Ga9FulPcs9ADzuNyNvHk6l1UZr0W6U9yz0CdGKNFRUpadFRUVFSFnYqfAAbjchxpOpdTZohkA9GoAAA8tbguGoyUnijlyLVb1jGvybe+y3u7jy5rUe6U9yz0MA8q1F8UNjZXtSzXKhnNei3SnuWegzWot0p7lnoYA3G5GePJ1Lqp6aLBEFOqrBDHErrEcsbGsVUTutsPWAerWNauVy3VQAAD/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3" name="AutoShape 5" descr="data:image/jpeg;base64,/9j/4AAQSkZJRgABAQAAAQABAAD/2wCEAAkGBhENDg8QDhAQDw8NDw0PDw4NDxAMDQ8QFBAVFBUQFBQYGyYeFxkjGRIVHy8gIycpLCwsIR4xNTAqNSYrLCkBCQoKDgwOGQ8PGSkkHyU0NS0pLSkyMCwqLCwsLDUqLCkpMC4sKSwsKS0sLCwpLCksLCwsKSwsLCwsLCksLCkpNf/AABEIAHYBqQMBIgACEQEDEQH/xAAcAAEBAAMBAQEBAAAAAAAAAAAABwEFBgQIAgP/xABIEAABAwECCgcEBggFBQEAAAAAAQIDBBGTBQcSFhdRUlSR0gYTITFTktFBcYHBImGhsbLCFBUjYmNygqIyM0JDcyU0NUSzJP/EABsBAQACAwEBAAAAAAAAAAAAAAAEBQEDBgIH/8QANREAAQMCAwUHAwMEAwAAAAAAAAECAwQRFFGRBRITFlIGITFTYaHRQbHhInHBFTKB8SNi8P/aAAwDAQACEQMRAD8AuAMnI4ycLy0lIxYJHRSSTtblMVEdko1zlT7EPD3oxquU308Lp5WxN8V7jrQQjPOv3ybzJ6GHdMK5e+rn89n3IQ8czJToeWanqb7/AAXgEEzrrd7nvFGddbvc94oxzMlPXLFR1t9y9ggmddbvc94ozrrd7nvFGOZko5YqOtvuXsEEzrrd7nvFGddbvc94oxzMlHLFR1t9y9ggmddbvc94ozrrd7nvFGOZko5YqOtvuXsHKYt6qWah6yeR8rnzS2OkdlLkpYlnFFOolmRjVc5Ua1qKquVbERE71VSYx281HHOTxLDK6Je9UW3cfsE96Q41GxuWOiYkqp2LNJb1X9LU7Xe/sT3nJy4wsIOW39IyfqZHEifhI76uNq28S1p9hVc7d6yInqW4EPz+whvTvJFyjP7CG9O8kXKeMdH6krlqrzbqvwXAEPz+whvTvJFyjP7CG9P8kXKMdH6jlqrzbqvwXAEPz+whvTvJFyjP7CG9P8kXKMdH6jlqrzbqvwXAEPz+whvT/JFyjP7CG9O8kXKMdH6jlqrzbqvwXAEPz+whvT/JFyjP7CG9P8kXKMdH6jlqrzbqvwXAEPz+whvTvJFyjP7CG9P8kXKMdH6jlqrzbqvwXAEPz+whvT/JFyjP7CG9O8kXKMdH6jlqrzbqvwXAEPz+whvT/JFyjP7CG9P8kXKMdH6jlqrzbqvwXAEPz+whvTvJFyjP7CG9P8kXKMdH6jlqrzbqvwXAEPz+whvT/JFyjP7CG9P8kXKMdH6jlqrzbqvwXAEPz+whvTvJFynVdD8ZD5pWwVuTbIqNjnamQmUvc16d3brQ9sq43rYjVOwauBiv7lRPGxRgEOD6d9NqjB9SyKBIlRYke7rGK9bVc5PYqexCRJIkbd5xV0tNJVSJFH4neAkGlSu1U907nGlSu1U907nI2MiLfl6tyTUr4JBpUrtVPdO5xpUrtVPdO5xjIhy9W5JqV8Eg0qV2qnunc40qV2qnunc4xkQ5erck1K+CQaVK7VT3TucaVK7VT3TucYyIcvVuSalfBINKldqp7p3ONKldqp7p3OMZEOXq3JNSvglNBjZqGvT9IiikZb29UixPRNaWqqKUrBOFY6yFs0Lspj+72ORfa1yexUN0czJP7VK+s2dUUduK3uX6/Q9gANxACk2xv1H/AGkf/NIv9rU+9SkqSPGtUZVcxnhQM4uc5fusItWtolLnYUe/Ws9Lr7HFgAoz6aAAAAAAAAAABaApbcX8HV4Lpv32vf5nuX7rDh8YvS11RK6lhdZDCtkiov8AmyJ3ov7qL7NfwO2Wq/QMCtenY6Gjjyf+RWIif3KRRVtVVVbVXvVe9frLSqkVjGsQ4jYtI2oqZKl6XRFW37qv8AAFWduAAAAAAAAAAAAAAAAAAAAAAAAAAAAAAAi2dqdip3KnsXWADCoipYv3RzCH6TR08y/4pImK7+ZEsd9qKSvGZNlYTkTYjhZ/blfmKDi8X/pdP9XW/wD1cS/pvNl4Tq11S5Pla1vyLaqdeFPWxwuxIUbtGRE8G3+9jSAAqTuwAAAAAAAAAAAAd1iowq5lTJTqv0Jo1kamqRllqp72qvBDhTp8W3/lIf5J/wACm+ncqSJYq9sRtfRyX+iX0LSAC/PloUnHSzoDWV1bLPGsPVu6tGI+RzXIjWInaiNX22lIMWmuSNsiWcSqSrkpH8SLx8CQ6Ka7ap71/IfpMVFbt094/kK7aLSPg4i05hrc00JFonrdunvH8o0T1u3T3j+UrtotM4OLIxzDW9SaEi0T1m3T3j+UaJ63bp7x/KV20WjBxZDmGt6k0JFonrdunvH8o0T1m3T3j+UrtotGDiyHMNb1JoSLRPW7dPeP5RonrPa+ns/nfyldMWjBxZBe0FaqW3k0Of6WYElq6BaaDIRyrCn7RVa3JYqL3oi6kOB0U12unvX8hXrRae5Kdki3cRKTatRSMVkSpZVv4Eh0U121T3r+QaKa7ap71/IV60WmvBxEzmGtzTQkOimu2qe9fyDRTXa6e9fyFetFowcQ5hrc00JHonrdun87+UaJ63bp7x/KVy0zaZwcWRjmGt6k0JFonrNunvH8o0T1m3T3j+UrtotGDiyHMNb1JoSLRPW7dPeP5RonrNunvH8pXTFowcWQ5hrepNCR6J63bp7x/KNE9bt094/lK5aLRg4shzDW9SaEj0T1m3T3j+UaJ63bp7x/KVy0zaMHFkOYa3qTQkWiet26e8fyjRPWbdPeP5Su2i0YOLIcw1vUmhItE9bt094/lGiet26e8fyldtFowcWQ5hrepNCRaJ6zbp7x/KNE9bt094/lK7aLRg4shzDW9SaEi0T1m3T3j+UaJ6zbp7x/KV20WjBxZDmGt6k0JFonrdunvH8o0T1u3T+d/KV0xaMHFkOYa3qTQ1PRfBLqOihgeqK+NrspW2q1VVyu7LfeTHDHQnCE1TUSJTOVJJpntXrIe1qvVUX/ABarCyWg2SQNe1Gr9CHSbTmpZHSssqu8b6kQ0f4R3V15DzmNH+Ed1deQ85cAaMDH6lnzLV5N0X5Ifo/wjurryHnM6P8ACO6uvIect4GBj9RzLV5N0X5Ifo/wjurryHnGj/CO6uvIecuIGBj9RzLV5N0X5Ido/wAI7q68h5zOj/CO6uvIecuBgYGP1HMtXk3RfkiGYGEd1deQ85+cwsIbq/zxcxcQMDHmo5lqului/JDswsIbq/zxcx0fQDolV01cktRC6NjIpURyuYqK51iInYqrrKcD0ykYxyOS5pqNv1E8TonI2y93d/sAAmFCfyqpsiN79hrncEtITnXWr2/pU/b2/wCYpZOl1R1WD6t2qCVE97m5KfeQYra16oqIinYdmqZkjZHvai+Cd/ebXOqt3ue8cM6q3e57xxqgV3Efmp1mDp/Lbohtc6q3e57xwzqrd7nvHGqA4j81GDp/Lbohtc6q3e57xwzqrd7nvHGqA4j81GDp/Lbohtc6q3e57xwzqrd7nvHGqA4j81GDp/Lbohtc6q3e57xTpcXmGaqpwg1stRLJG2KV7mPermrYiIlqe9ThTu8UlPbVVD9iBGov8z05TfTvc6REVVKza0EEVHI5rERbZJ9T3Y0sMTQS0zIJZIrY5HO6t7mW/SREts7+5TiM5azeqi+f6nT43GL+lwOX/CtPYnvSR2V+Jpwxmpe5JVRFPGxqaF9GxXNRV/ZMzZZy1m9VF8/1GctZvVRfP9TWgj8R+alvg6fy26IbLOWs3qovn+ozlrN7qL5/qa0DiPzUYODy26IbNvSesT/26i9ev3qfrOqt3ue8caoDiPzUxg6fy26IbXOqt3ue8cM6q3e57xxqgOI/NRg6fy26IbXOqt3ue8cfqLpfXMW1Kua395+UnBew1AM8V+ahaKnXu4bdEKx0E6curnLT1NnXo1XMe1MlJGp3oqexyd/Z3/A6fpDVrDR1MjVsdHBK5qp2KjslbPtsIx0OmWPCNIqdlszG/B9rfzFUxhz5GC6j99I2eaRqfdaWsEyuiVV+hwu1KCOGuZHGnc63d/mxJ06VVu9z3jjOdVbvc9441QKniPzU7rB0/lt0Q2udVbvc944Z1Vu9z3jjVAcR+ajB0/lt0Q2udVbvc944Z1Vu9z3jjVAcR+ajB0/lt0Q2udVbvc944Z1Vu9z3jjVAcR+ajB0/lt0Q2udVbvc944Z1Vu9z3jjVAcR+ajB0/lt0Q2udVbvc9449GDukNbNPDGlVP+1ljZ/mL/qcifM0R1eLXBSz17ZLPoUrVkXVlKitYn2qvwNsTnveiXUh10VNBTvk3G9yZJ4/QqXSKvdTUVTMxbHxRPcxVS1EdZY3s96oSjSPhDx23UfoUHGRUZGDJk8R0MfGRFX7EUjBLrJXNciNWxQ9nqKGaFz5WIvf3X/Y6bSPhDx23UfoNI+EPHbdR+hzIIXHk6lOk/plH5TdDrsG9PsITTwx9clkksTF/ZR9znoi+z6yxIQroTB1mEqRNUuX5Gq75F1Qs6NznNVXKcX2hhihnayJqJ3d9v3MgAmnOGFJ9jD6W1NFUxRU0iMRYct6Kxr1VVeqJ3p+6UJSMYzJ8vCcieHHCz3fRyvzEWrerY7oXew6dk9WjXpdLKtlP56R8IeO26j9BpHwh47bqP0OZBU8eTqU7z+mUflN0Ol0j4Q8Zt1H6HeYusOVFdDPJUvR+TK1jLGNZZ9C1e7v70I8WDFZT5ODsrxJpncLG/lJVJI98nepQ7epaeClvGxEVVRO5DsAAWxw5yuMuoyMGSp4j4We/wCmjl+xqkZKnjdqLKWnj251d8GMXmQlhTVq3ksfQuzbN2kV2ar8AAEI6QA6jFzgxlTX2SsbJHHDI9WPRHNVbWtTsX+YqmatFulPcs9CZDSrI3euc/X7cZRzcJWKpAwXzNai3SnuWegzWot0p7lnobcA7qIPNEflrqQMF8zWot0p7lnoM1qLdKe5Z6DAO6hzRH5a6kDKXigg+hVyWd74mW+5rl/MdjmrRbpT3LPQ9dFg2KnRWwxsia5cpWxtRiKtlltie43Q0ixv3lUrtpbdbVwLC1ipc03Tboz+sabJbYk0Sq+JV7EVbO1irqVPtsItVUr4XujlY6N7Fsc16WKh9F2HmqsGQzWddFFJZ3dZG2Sz3WobJ6ZJVv4KRNmbZfRNWNU3m/Y+eBaX9ejVJutPcR+hjNij3WnuY/Qi4BeouuaWeWupAbRaX7Nij3WnuY/QZsUe609zH6DAL1GeaWeWupAbRaX7Nij3WnuY/QxmzR7rT3MfoMAvUOaWeWupArQVjGFgamgwdK+OCGN+XCiOjjYxyWyJb2omok6EWaHhLa5e7Nr0ro1kRtrLYAA0FkbfoizKwjRp/HjXh2/IoeNefJoY2eJUMT4Na53yQ4nF3Bl4Up/3Otfwjcn3qh0mOCfspI/rmkX4I1qfepYRd1O5Tka9OJteFuSX+6k3ABXnXAWg6jFtRJNhFuUiObHFK9UciORexGp+I9xs33I0jVdQlPC6VUvZLnLZSa04jKTWnE+iP1bD4MV2z0M/qyHwYrtnoT8AvUcrzSnle/4PnbKTWnEZSa04n0T+rIfBiu2eg/VkPgxXbPQYBeoc0p5Xv+D52yk1pxGUmtOJ9EfqyHwYrtnoZTB0Sf7UV230M4D/ALDmlPK9/wAEAwdgyWrekcEbpHLsp2J9bl7kT61LV0Q6MtwdTJHajpXrlzPTuV1ncn1J3Jx9puo4Gs7Gta1NTURqfYfskwUzYu/xUptpbYkrkRlt1uWf7nCY26jJpIGeJPb8Gsd81QlRQ8b9R+0pI9TJnr8VaifcpPCurFvKp13Z9m7RNXNVUAAiF8dbivp8vCKO8KGV3xWxv5lLGS/FDT2zVUmzHExP6nKq/hQqJd0aWiQ+a9oH71a5MkRPYAAllEYUhHTOfrMJVbtUzm+VEb+Uu6qfPGEp+sqJn7c0rrfe9VK+uX9KIdX2YZed7sk+6/g8wAKk7wFx6BwZGDKVNqPLX+pyu+ZDVPoTAlP1VLTs2IIW/FGJaWNAn6lU5DtQ+0cbPVV/9qe0AFqcQS/G9UWzUsezHK9f6nIifhUn512NGoy8Iq3woYm/FbXL+JDkShqVvKp9P2Kzcoo0/wA6qAARy3Ouxd4dpqGSeSperFeyNjLGOfb9JVd3J2dzTutJWD/Gdcy+hFwS46p8bd1EQoavYUFVKsr3OuuVvgtGkvB/jOuZfQaS8H+M65l9CLg2Y5+SEblmm6ne3wWjSXg/xnXMvoNJWD/Gdcy+hFwMc/JByzTdTvb4LRpKwf4zrmX0N7RYVjngbPGqrE5qvRyorVyUttWxe32KfPSlpi//ADYDT2dXQW/FYrfvUk09Q6S9/oUm1tkw0aRpGqqrlt3n8dKOD9uW5eNKOD9uW5eRxARcdJkhdp2Zpbf3O9vgselHB+3LcvGlGg25bl5HAMdJkhnlml6nap8Fj0o4P25bl40o0G3LcvI4BjpMkHLNL1O1T4LJpRoNuW5eZTGdg9f9yRPfC/0I0BjpMkMcs0vU7VPg7fp/02iromQU2UrEf1kj3tViKqIqNaiL2+1V4HEAEWSRZHbyl3RUcdHFwo/D1AANZMO1xT0+VXSv8Ondxc9qfcin6xsz5VbCzw6dF+Lnu5UNligpuyrk1rDGi+5HOX8SHN4xp8vCc/8ADSJnBiL97lLB36aZPU5KL/l205elP4/JzQAK860HfYoqe2epk2Yo2J/U5V/IcCVPFFT2U1RJtzNbb9TWJ83KSqRLyoUW35Nyicmdk9zvUMgF4fNQAAAAAAYUyYUAj+NOoysII3w4Ik+Kq53zQ4833TufrMJ1S7L2s8rGp8jQnPzreRyn1bZbNykjT0+/eAAaSxKliip7KaoftzNai/U1icx35yeLKnyMGRr4kkz/AO9W/lOsOggS0bT5RtN+/Vyu9V9u4AA3FeebCM3Vwyv2I5HcGqvyPnZFLv0yn6vB1W7+A9vm+j8yElXXr3tQ7fssz9Ej/VEAAK07A/rSxZckbNt7G+ZyJ8z6KY2xERO5OwgvRWDrMIUjdc8S/Bq5X5S9IWtAn6VU4TtQ+80bck+6/gyACxOUIV02qOswlVrqlyE/oajfkaQ9OEpllnmfZ/mTSv4vVfmeaxdRzsl1cqn1ukRscDGX8ET7ACxdQsXUeLKSd9uYAsXULF1CyjfbmALF1CxdQso325gGbF1DJXULKN9uYazKVGp/qVE49haOnTupwRM1Oz6EMSfF7W/cSXANMslZTM2qiFO63sy0KZjWmsoGNS39pURp2aka53yJ9MlonqcpthySVtPHf639/wAEkBnJXUvAZK6l4EDdU6niMzQwDOSupeAyF1LwG6pniMzQwDOSupeAyF1LwG6o4jM0MAzkrqXgMldS8BuqOIzNDAM5C6l4DIXUvAbqjiMzQwFM5C6l4Kbfo/0Wnr5WtYxzY7Uy5nNVGMb7bFXvXUh6bG5y2RDTNVRRMV7nJZClYsqFYsHNcvfPJJL8OxrfsYTHpTUdZX1btdRKie5q5KfhLpTU7YImsYljImNa1NTWpYn2IfPlQ9XyPeqLa973d205V+ZYVbd2NrEOT2DKk1XNO76/yv4P5AzkLqXgMldS8Ct3VOy4jM0MFmxZ0+RgyJfbI+Z/96on2NQjWSupeBeeilN1VBSMXsVIIlXXarbV+8n0Lf1qpyvaaZOAxiL4r9kNuAC2OFAAAAAABhTJ566bq4pXr3Mje7g1V+RhTKJdbECwzP1tVUP255nfBXrYeMZVvbr7wc45bqqn2GFqMja3JAALLexPb2HlEPbnIiXLv0Op+rwdSN/gRuX+pMr5m6PPQw9XFGzYYxvBqIeg6RqWREPj0rt97nZqAAejWcpjMnyMGSp4j4Wf3o78pGUKpjcnspIGbc9vwbG75uQlZTVq3kPoXZtm7SKuaqAAQjpLodNi4gy8KQfuNmfwYqfe5C1EmxTQZVbK/wAOnVPi57eVSsl1RJaM+c9on71YqZIifyAATCgPx+jt2W8EHUN2W8EAMWF1HUN2W8EHUN2W8EAFhvKOobst4IOobst4IALDeUdQ3ZbwQdQ3ZbwQAWG8o6huy3gg6huy3ggAsLqEganc1E9yIfpWIveAZFzHVJqTgg6pNScEAMWF1HVN1JwQdU3UnBABYXUdUmpOCDqm6k4IALC6jqm6k4IOqTUnBABYXUdU3UnBB1Sak4IALC6mUjTUhlGgGTAsPz1TdScEAAHVN1JwQdUmpOCAGLGbqOqTUnBD9IgBkwZAAAAAAAAAPxLEj0VrkRzXIrXNVLUVFSxUVAADXZrUW6U9yz0Ga9FulPcs9ADzuNyNvHk6l1UZr0W6U9yz0CdGKNFRUpadFRUVFSFnYqfAAbjchxpOpdTZohkA9GoAAA8tbguGoyUnijlyLVb1jGvybe+y3u7jy5rUe6U9yz0MA8q1F8UNjZXtSzXKhnNei3SnuWegzWot0p7lnoYA3G5GePJ1Lqp6aLBEFOqrBDHErrEcsbGsVUTutsPWAerWNauVy3VQAAD/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a:off x="381000" y="3733800"/>
            <a:ext cx="8382000" cy="307777"/>
          </a:xfrm>
          <a:prstGeom prst="rect">
            <a:avLst/>
          </a:prstGeom>
          <a:solidFill>
            <a:schemeClr val="tx1"/>
          </a:solidFill>
          <a:ln>
            <a:solidFill>
              <a:schemeClr val="tx1"/>
            </a:solidFill>
          </a:ln>
        </p:spPr>
        <p:txBody>
          <a:bodyPr wrap="square" rtlCol="0">
            <a:spAutoFit/>
          </a:bodyPr>
          <a:lstStyle/>
          <a:p>
            <a:pPr algn="ctr"/>
            <a:r>
              <a:rPr lang="en-US" sz="1400" dirty="0" smtClean="0">
                <a:solidFill>
                  <a:schemeClr val="bg1"/>
                </a:solidFill>
              </a:rPr>
              <a:t>Prime Time Viewers (000)</a:t>
            </a:r>
            <a:r>
              <a:rPr lang="en-US" sz="1400" dirty="0" smtClean="0"/>
              <a:t>)</a:t>
            </a:r>
            <a:endParaRPr lang="en-US" sz="1400" dirty="0"/>
          </a:p>
        </p:txBody>
      </p:sp>
      <p:graphicFrame>
        <p:nvGraphicFramePr>
          <p:cNvPr id="18" name="Object 1"/>
          <p:cNvGraphicFramePr>
            <a:graphicFrameLocks noChangeAspect="1"/>
          </p:cNvGraphicFramePr>
          <p:nvPr/>
        </p:nvGraphicFramePr>
        <p:xfrm>
          <a:off x="381000" y="4038600"/>
          <a:ext cx="8382000" cy="190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 is it Cheap?</a:t>
            </a:r>
            <a:endParaRPr lang="en-US" dirty="0"/>
          </a:p>
        </p:txBody>
      </p:sp>
      <p:sp>
        <p:nvSpPr>
          <p:cNvPr id="3" name="Content Placeholder 2"/>
          <p:cNvSpPr>
            <a:spLocks noGrp="1"/>
          </p:cNvSpPr>
          <p:nvPr>
            <p:ph idx="1"/>
          </p:nvPr>
        </p:nvSpPr>
        <p:spPr>
          <a:xfrm>
            <a:off x="304800" y="1295400"/>
            <a:ext cx="5410200" cy="4525963"/>
          </a:xfrm>
        </p:spPr>
        <p:txBody>
          <a:bodyPr>
            <a:normAutofit fontScale="47500" lnSpcReduction="20000"/>
          </a:bodyPr>
          <a:lstStyle/>
          <a:p>
            <a:pPr>
              <a:buNone/>
            </a:pPr>
            <a:r>
              <a:rPr lang="en-US" sz="3800" dirty="0" smtClean="0"/>
              <a:t>Perception:</a:t>
            </a:r>
          </a:p>
          <a:p>
            <a:pPr>
              <a:buFont typeface="Arial" pitchFamily="34" charset="0"/>
              <a:buChar char="•"/>
            </a:pPr>
            <a:r>
              <a:rPr lang="en-US" dirty="0" smtClean="0"/>
              <a:t>Live Entertainment is Dying</a:t>
            </a:r>
          </a:p>
          <a:p>
            <a:pPr>
              <a:buFont typeface="Arial" pitchFamily="34" charset="0"/>
              <a:buChar char="•"/>
            </a:pPr>
            <a:r>
              <a:rPr lang="en-US" dirty="0" smtClean="0"/>
              <a:t>Shift to “social entertainment” (</a:t>
            </a:r>
            <a:r>
              <a:rPr lang="en-US" dirty="0" err="1" smtClean="0"/>
              <a:t>Facebook</a:t>
            </a:r>
            <a:r>
              <a:rPr lang="en-US" dirty="0" smtClean="0"/>
              <a:t> etc)</a:t>
            </a:r>
          </a:p>
          <a:p>
            <a:pPr>
              <a:buFont typeface="Arial" pitchFamily="34" charset="0"/>
              <a:buChar char="•"/>
            </a:pPr>
            <a:r>
              <a:rPr lang="en-US" dirty="0" smtClean="0"/>
              <a:t>New Threats (UFC)</a:t>
            </a:r>
          </a:p>
          <a:p>
            <a:pPr lvl="1">
              <a:buFont typeface="Arial" pitchFamily="34" charset="0"/>
              <a:buChar char="•"/>
            </a:pPr>
            <a:r>
              <a:rPr lang="en-US" dirty="0" smtClean="0"/>
              <a:t>UFC went “main stream” with Griffin vs. </a:t>
            </a:r>
            <a:r>
              <a:rPr lang="en-US" dirty="0" err="1" smtClean="0"/>
              <a:t>Bonnar</a:t>
            </a:r>
            <a:r>
              <a:rPr lang="en-US" dirty="0" smtClean="0"/>
              <a:t> 1 in April 2005 </a:t>
            </a:r>
          </a:p>
          <a:p>
            <a:pPr lvl="1">
              <a:buFont typeface="Arial" pitchFamily="34" charset="0"/>
              <a:buChar char="•"/>
            </a:pPr>
            <a:r>
              <a:rPr lang="en-US" dirty="0" smtClean="0"/>
              <a:t>WWE revenues and core earnings have remained consistent</a:t>
            </a:r>
          </a:p>
          <a:p>
            <a:pPr>
              <a:buFont typeface="Arial" pitchFamily="34" charset="0"/>
              <a:buChar char="•"/>
            </a:pPr>
            <a:r>
              <a:rPr lang="en-US" dirty="0" smtClean="0"/>
              <a:t>Poor Comps (ISCA)</a:t>
            </a:r>
          </a:p>
          <a:p>
            <a:pPr lvl="1">
              <a:buFont typeface="Arial" pitchFamily="34" charset="0"/>
              <a:buChar char="•"/>
            </a:pPr>
            <a:r>
              <a:rPr lang="en-US" dirty="0" smtClean="0"/>
              <a:t>Proxy for </a:t>
            </a:r>
            <a:r>
              <a:rPr lang="en-US" dirty="0" err="1" smtClean="0"/>
              <a:t>Nascar</a:t>
            </a:r>
            <a:endParaRPr lang="en-US" dirty="0" smtClean="0"/>
          </a:p>
          <a:p>
            <a:pPr lvl="1">
              <a:buFont typeface="Arial" pitchFamily="34" charset="0"/>
              <a:buChar char="•"/>
            </a:pPr>
            <a:r>
              <a:rPr lang="en-US" dirty="0" smtClean="0"/>
              <a:t>Revenue down 25% from pre crisis peak and forecast to stagnate</a:t>
            </a:r>
          </a:p>
          <a:p>
            <a:pPr lvl="1">
              <a:buFont typeface="Arial" pitchFamily="34" charset="0"/>
              <a:buChar char="•"/>
            </a:pPr>
            <a:r>
              <a:rPr lang="en-US" dirty="0" smtClean="0"/>
              <a:t>WWE revenue down 6% from pre crisis peak and forecast to exceed in 2014</a:t>
            </a:r>
          </a:p>
          <a:p>
            <a:pPr>
              <a:buNone/>
            </a:pPr>
            <a:r>
              <a:rPr lang="en-US" sz="3800" dirty="0" smtClean="0"/>
              <a:t>Reality:</a:t>
            </a:r>
          </a:p>
          <a:p>
            <a:pPr>
              <a:buFont typeface="Arial" pitchFamily="34" charset="0"/>
              <a:buChar char="•"/>
            </a:pPr>
            <a:r>
              <a:rPr lang="en-US" dirty="0" smtClean="0"/>
              <a:t>Key Metrics are Strong</a:t>
            </a:r>
          </a:p>
          <a:p>
            <a:pPr>
              <a:buFont typeface="Arial" pitchFamily="34" charset="0"/>
              <a:buChar char="•"/>
            </a:pPr>
            <a:r>
              <a:rPr lang="en-US" dirty="0" smtClean="0"/>
              <a:t>1.5B YouTube views, 150M </a:t>
            </a:r>
            <a:r>
              <a:rPr lang="en-US" dirty="0" err="1" smtClean="0"/>
              <a:t>Facebook</a:t>
            </a:r>
            <a:r>
              <a:rPr lang="en-US" dirty="0" smtClean="0"/>
              <a:t> and Twitter followers</a:t>
            </a:r>
          </a:p>
          <a:p>
            <a:pPr>
              <a:buFont typeface="Arial" pitchFamily="34" charset="0"/>
              <a:buChar char="•"/>
            </a:pPr>
            <a:r>
              <a:rPr lang="en-US" dirty="0" smtClean="0"/>
              <a:t>Cyclical Element</a:t>
            </a:r>
          </a:p>
          <a:p>
            <a:pPr lvl="1">
              <a:buFont typeface="Arial" pitchFamily="34" charset="0"/>
              <a:buChar char="•"/>
            </a:pPr>
            <a:r>
              <a:rPr lang="en-US" dirty="0" smtClean="0"/>
              <a:t>Events per year varies</a:t>
            </a:r>
          </a:p>
          <a:p>
            <a:pPr lvl="1">
              <a:buFont typeface="Arial" pitchFamily="34" charset="0"/>
              <a:buChar char="•"/>
            </a:pPr>
            <a:r>
              <a:rPr lang="en-US" dirty="0" smtClean="0"/>
              <a:t>Emergence of new stars</a:t>
            </a:r>
          </a:p>
          <a:p>
            <a:pPr>
              <a:buFont typeface="Arial" pitchFamily="34" charset="0"/>
              <a:buChar char="•"/>
            </a:pPr>
            <a:r>
              <a:rPr lang="en-US" dirty="0" smtClean="0"/>
              <a:t>New Ventures Obscure the Strength of the Core Business</a:t>
            </a:r>
          </a:p>
          <a:p>
            <a:pPr lvl="1">
              <a:buFont typeface="Arial" pitchFamily="34" charset="0"/>
              <a:buChar char="•"/>
            </a:pPr>
            <a:r>
              <a:rPr lang="en-US" dirty="0" smtClean="0"/>
              <a:t>WWE Studios</a:t>
            </a:r>
          </a:p>
          <a:p>
            <a:pPr lvl="1">
              <a:buFont typeface="Arial" pitchFamily="34" charset="0"/>
              <a:buChar char="•"/>
            </a:pPr>
            <a:r>
              <a:rPr lang="en-US" dirty="0" smtClean="0"/>
              <a:t>WWE Network</a:t>
            </a:r>
          </a:p>
          <a:p>
            <a:pPr>
              <a:buNone/>
            </a:pPr>
            <a:endParaRPr lang="en-US" dirty="0" smtClean="0"/>
          </a:p>
          <a:p>
            <a:endParaRPr lang="en-US" dirty="0" smtClean="0"/>
          </a:p>
          <a:p>
            <a:endParaRPr lang="en-US" dirty="0" smtClean="0"/>
          </a:p>
          <a:p>
            <a:pPr lvl="1">
              <a:buNone/>
            </a:pPr>
            <a:endParaRPr lang="en-US" dirty="0"/>
          </a:p>
        </p:txBody>
      </p:sp>
      <p:pic>
        <p:nvPicPr>
          <p:cNvPr id="12290" name="Picture 2" descr="http://t0.gstatic.com/images?q=tbn:ANd9GcQK8eVWFNzlK8UKC-N_7w7-W7WXTc5CAAkdcMyxSaHBIwlO2B1PNw"/>
          <p:cNvPicPr>
            <a:picLocks noChangeAspect="1" noChangeArrowheads="1"/>
          </p:cNvPicPr>
          <p:nvPr/>
        </p:nvPicPr>
        <p:blipFill>
          <a:blip r:embed="rId2" cstate="print"/>
          <a:srcRect/>
          <a:stretch>
            <a:fillRect/>
          </a:stretch>
        </p:blipFill>
        <p:spPr bwMode="auto">
          <a:xfrm>
            <a:off x="5638800" y="1142999"/>
            <a:ext cx="3505200" cy="2049413"/>
          </a:xfrm>
          <a:prstGeom prst="rect">
            <a:avLst/>
          </a:prstGeom>
          <a:noFill/>
        </p:spPr>
      </p:pic>
      <p:graphicFrame>
        <p:nvGraphicFramePr>
          <p:cNvPr id="7" name="Table 6"/>
          <p:cNvGraphicFramePr>
            <a:graphicFrameLocks noGrp="1"/>
          </p:cNvGraphicFramePr>
          <p:nvPr/>
        </p:nvGraphicFramePr>
        <p:xfrm>
          <a:off x="5676900" y="3190875"/>
          <a:ext cx="3467100" cy="2066925"/>
        </p:xfrm>
        <a:graphic>
          <a:graphicData uri="http://schemas.openxmlformats.org/drawingml/2006/table">
            <a:tbl>
              <a:tblPr/>
              <a:tblGrid>
                <a:gridCol w="609600"/>
                <a:gridCol w="152400"/>
                <a:gridCol w="1943100"/>
                <a:gridCol w="152400"/>
                <a:gridCol w="609600"/>
              </a:tblGrid>
              <a:tr h="295275">
                <a:tc gridSpan="5">
                  <a:txBody>
                    <a:bodyPr/>
                    <a:lstStyle/>
                    <a:p>
                      <a:pPr algn="ctr" fontAlgn="b"/>
                      <a:r>
                        <a:rPr lang="en-US" sz="1800" b="1" i="1" u="none" strike="noStrike" dirty="0">
                          <a:solidFill>
                            <a:srgbClr val="FF0000"/>
                          </a:solidFill>
                          <a:latin typeface="Calibri"/>
                        </a:rPr>
                        <a:t>Spoiler Alert!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5275">
                <a:tc>
                  <a:txBody>
                    <a:bodyPr/>
                    <a:lstStyle/>
                    <a:p>
                      <a:pPr algn="ctr" fontAlgn="b"/>
                      <a:r>
                        <a:rPr lang="en-US" sz="1800" b="0" i="0" u="none" strike="noStrike">
                          <a:solidFill>
                            <a:srgbClr val="FFFFFF"/>
                          </a:solidFill>
                          <a:latin typeface="Calibri"/>
                        </a:rPr>
                        <a:t>WWE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n-US" sz="1800" b="0" i="0" u="none" strike="noStrike">
                          <a:solidFill>
                            <a:srgbClr val="FFFFFF"/>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n-US" sz="1800" b="0" i="1" u="none" strike="noStrike" dirty="0" err="1">
                          <a:solidFill>
                            <a:srgbClr val="FFFFFF"/>
                          </a:solidFill>
                          <a:latin typeface="Calibri"/>
                        </a:rPr>
                        <a:t>vs</a:t>
                      </a:r>
                      <a:endParaRPr lang="en-US" sz="1800" b="0" i="1" u="none" strike="noStrike" dirty="0">
                        <a:solidFill>
                          <a:srgbClr val="FFFFFF"/>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n-US" sz="1800" b="0" i="1" u="none" strike="noStrike">
                          <a:solidFill>
                            <a:srgbClr val="FFFFFF"/>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n-US" sz="1800" b="0" i="0" u="none" strike="noStrike">
                          <a:solidFill>
                            <a:srgbClr val="FFFFFF"/>
                          </a:solidFill>
                          <a:latin typeface="Calibri"/>
                        </a:rPr>
                        <a:t>UFC</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r>
              <a:tr h="295275">
                <a:tc>
                  <a:txBody>
                    <a:bodyPr/>
                    <a:lstStyle/>
                    <a:p>
                      <a:pPr algn="ctr" fontAlgn="b"/>
                      <a:r>
                        <a:rPr lang="en-US" sz="1800" b="0" i="0" u="none" strike="noStrike">
                          <a:solidFill>
                            <a:srgbClr val="000000"/>
                          </a:solidFill>
                          <a:latin typeface="Calibri"/>
                        </a:rPr>
                        <a:t>$44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Average Ticket</a:t>
                      </a:r>
                    </a:p>
                  </a:txBody>
                  <a:tcPr marL="0" marR="0" marT="0"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$250+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95275">
                <a:tc>
                  <a:txBody>
                    <a:bodyPr/>
                    <a:lstStyle/>
                    <a:p>
                      <a:pPr algn="ctr" fontAlgn="b"/>
                      <a:r>
                        <a:rPr lang="en-US" sz="1800" b="0" i="0" u="none" strike="noStrike" dirty="0">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PPV / Year</a:t>
                      </a:r>
                    </a:p>
                  </a:txBody>
                  <a:tcPr marL="0" marR="0" marT="0"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~16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95275">
                <a:tc>
                  <a:txBody>
                    <a:bodyPr/>
                    <a:lstStyle/>
                    <a:p>
                      <a:pPr algn="ctr" fontAlgn="b"/>
                      <a:r>
                        <a:rPr lang="en-US" sz="1800" b="0" i="0" u="none" strike="noStrike">
                          <a:solidFill>
                            <a:srgbClr val="000000"/>
                          </a:solidFill>
                          <a:latin typeface="Calibri"/>
                        </a:rPr>
                        <a:t>~300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Events / Year</a:t>
                      </a:r>
                    </a:p>
                  </a:txBody>
                  <a:tcPr marL="0" marR="0" marT="0"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~30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95275">
                <a:tc>
                  <a:txBody>
                    <a:bodyPr/>
                    <a:lstStyle/>
                    <a:p>
                      <a:pPr algn="ctr" fontAlgn="b"/>
                      <a:r>
                        <a:rPr lang="en-US" sz="1800" b="0" i="0" u="none" strike="noStrike" dirty="0">
                          <a:solidFill>
                            <a:srgbClr val="00B050"/>
                          </a:solidFill>
                          <a:latin typeface="Calibri"/>
                        </a:rPr>
                        <a:t>Yes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 Sports Soap Opera?</a:t>
                      </a:r>
                    </a:p>
                  </a:txBody>
                  <a:tcPr marL="0" marR="0" marT="0"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No</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95275">
                <a:tc>
                  <a:txBody>
                    <a:bodyPr/>
                    <a:lstStyle/>
                    <a:p>
                      <a:pPr algn="ctr" fontAlgn="b"/>
                      <a:r>
                        <a:rPr lang="en-US" sz="1800" b="1" i="1" u="none" strike="noStrike">
                          <a:solidFill>
                            <a:srgbClr val="FF0000"/>
                          </a:solidFill>
                          <a:latin typeface="Calibri"/>
                        </a:rPr>
                        <a:t>No!</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FF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Real?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Yes</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pSp>
        <p:nvGrpSpPr>
          <p:cNvPr id="10" name="Group 9"/>
          <p:cNvGrpSpPr/>
          <p:nvPr/>
        </p:nvGrpSpPr>
        <p:grpSpPr>
          <a:xfrm>
            <a:off x="5715000" y="5486400"/>
            <a:ext cx="3657600" cy="381000"/>
            <a:chOff x="5562600" y="5410200"/>
            <a:chExt cx="3657600" cy="381000"/>
          </a:xfrm>
        </p:grpSpPr>
        <p:sp>
          <p:nvSpPr>
            <p:cNvPr id="8" name="TextBox 7"/>
            <p:cNvSpPr txBox="1"/>
            <p:nvPr/>
          </p:nvSpPr>
          <p:spPr>
            <a:xfrm>
              <a:off x="5562600" y="5452646"/>
              <a:ext cx="3657600" cy="338554"/>
            </a:xfrm>
            <a:prstGeom prst="rect">
              <a:avLst/>
            </a:prstGeom>
            <a:noFill/>
          </p:spPr>
          <p:txBody>
            <a:bodyPr wrap="square" rtlCol="0">
              <a:spAutoFit/>
            </a:bodyPr>
            <a:lstStyle/>
            <a:p>
              <a:r>
                <a:rPr lang="en-US" sz="1600" dirty="0" smtClean="0"/>
                <a:t>Key Takeaway: Worth Keeping an Eye On</a:t>
              </a:r>
              <a:endParaRPr lang="en-US" sz="1600" dirty="0"/>
            </a:p>
          </p:txBody>
        </p:sp>
        <p:sp>
          <p:nvSpPr>
            <p:cNvPr id="9" name="Rounded Rectangle 8"/>
            <p:cNvSpPr/>
            <p:nvPr/>
          </p:nvSpPr>
          <p:spPr>
            <a:xfrm>
              <a:off x="5562600" y="5410200"/>
              <a:ext cx="3429000" cy="381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9236</TotalTime>
  <Words>2121</Words>
  <Application>Microsoft Office PowerPoint</Application>
  <PresentationFormat>On-screen Show (4:3)</PresentationFormat>
  <Paragraphs>557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Custom Design</vt:lpstr>
      <vt:lpstr>Slide 1</vt:lpstr>
      <vt:lpstr>Slide 2</vt:lpstr>
      <vt:lpstr>Stock Basics</vt:lpstr>
      <vt:lpstr>The Core Business</vt:lpstr>
      <vt:lpstr>Company History </vt:lpstr>
      <vt:lpstr>Main Drivers</vt:lpstr>
      <vt:lpstr>Customer Behavior</vt:lpstr>
      <vt:lpstr>Customer Behavior</vt:lpstr>
      <vt:lpstr>Why is it Cheap?</vt:lpstr>
      <vt:lpstr>What is the Core Business Worth?</vt:lpstr>
      <vt:lpstr>What is the Core Business Worth?</vt:lpstr>
      <vt:lpstr>The Problem Businesses</vt:lpstr>
      <vt:lpstr>Owner Operator - The Strength to Invest for the Future</vt:lpstr>
      <vt:lpstr>Non Core Business: WWE Studios</vt:lpstr>
      <vt:lpstr>The Solution</vt:lpstr>
      <vt:lpstr>Non Core Business: WWE Network</vt:lpstr>
      <vt:lpstr>Non Core Business: WWE Network</vt:lpstr>
      <vt:lpstr>Non Core Business: WWE Network</vt:lpstr>
      <vt:lpstr>Risks</vt:lpstr>
      <vt:lpstr>Summary</vt:lpstr>
      <vt:lpstr> </vt:lpstr>
    </vt:vector>
  </TitlesOfParts>
  <Company>BGC Partners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WWE</dc:title>
  <dc:creator>MSweeney</dc:creator>
  <cp:lastModifiedBy>MSweeney</cp:lastModifiedBy>
  <cp:revision>263</cp:revision>
  <dcterms:created xsi:type="dcterms:W3CDTF">2013-06-09T21:15:30Z</dcterms:created>
  <dcterms:modified xsi:type="dcterms:W3CDTF">2013-06-24T17:49:04Z</dcterms:modified>
</cp:coreProperties>
</file>