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Default Extension="xlsm" ContentType="application/vnd.ms-excel.sheet.macroEnabled.12"/>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7"/>
  </p:notesMasterIdLst>
  <p:sldIdLst>
    <p:sldId id="256" r:id="rId2"/>
    <p:sldId id="295" r:id="rId3"/>
    <p:sldId id="285" r:id="rId4"/>
    <p:sldId id="321" r:id="rId5"/>
    <p:sldId id="342" r:id="rId6"/>
    <p:sldId id="340" r:id="rId7"/>
    <p:sldId id="338" r:id="rId8"/>
    <p:sldId id="326" r:id="rId9"/>
    <p:sldId id="294" r:id="rId10"/>
    <p:sldId id="327" r:id="rId11"/>
    <p:sldId id="305" r:id="rId12"/>
    <p:sldId id="303" r:id="rId13"/>
    <p:sldId id="311" r:id="rId14"/>
    <p:sldId id="271" r:id="rId15"/>
    <p:sldId id="306" r:id="rId16"/>
    <p:sldId id="348" r:id="rId17"/>
    <p:sldId id="308" r:id="rId18"/>
    <p:sldId id="273" r:id="rId19"/>
    <p:sldId id="274" r:id="rId20"/>
    <p:sldId id="292" r:id="rId21"/>
    <p:sldId id="310" r:id="rId22"/>
    <p:sldId id="329" r:id="rId23"/>
    <p:sldId id="341" r:id="rId24"/>
    <p:sldId id="315" r:id="rId25"/>
    <p:sldId id="313" r:id="rId26"/>
    <p:sldId id="316" r:id="rId27"/>
    <p:sldId id="312" r:id="rId28"/>
    <p:sldId id="281" r:id="rId29"/>
    <p:sldId id="282" r:id="rId30"/>
    <p:sldId id="317" r:id="rId31"/>
    <p:sldId id="320" r:id="rId32"/>
    <p:sldId id="328" r:id="rId33"/>
    <p:sldId id="354" r:id="rId34"/>
    <p:sldId id="355" r:id="rId35"/>
    <p:sldId id="318" r:id="rId36"/>
    <p:sldId id="350" r:id="rId37"/>
    <p:sldId id="346" r:id="rId38"/>
    <p:sldId id="345" r:id="rId39"/>
    <p:sldId id="330" r:id="rId40"/>
    <p:sldId id="349" r:id="rId41"/>
    <p:sldId id="351" r:id="rId42"/>
    <p:sldId id="352" r:id="rId43"/>
    <p:sldId id="347" r:id="rId44"/>
    <p:sldId id="331" r:id="rId45"/>
    <p:sldId id="29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4F4F2"/>
    <a:srgbClr val="9148C8"/>
    <a:srgbClr val="FFCC66"/>
    <a:srgbClr val="0083E6"/>
    <a:srgbClr val="4D95A9"/>
    <a:srgbClr val="005000"/>
    <a:srgbClr val="5986E1"/>
    <a:srgbClr val="6A98FE"/>
    <a:srgbClr val="C2E3EC"/>
    <a:srgbClr val="00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6323" autoAdjust="0"/>
  </p:normalViewPr>
  <p:slideViewPr>
    <p:cSldViewPr>
      <p:cViewPr>
        <p:scale>
          <a:sx n="77" d="100"/>
          <a:sy n="77" d="100"/>
        </p:scale>
        <p:origin x="-2604" y="-948"/>
      </p:cViewPr>
      <p:guideLst>
        <p:guide orient="horz" pos="2160"/>
        <p:guide pos="2880"/>
      </p:guideLst>
    </p:cSldViewPr>
  </p:slideViewPr>
  <p:outlineViewPr>
    <p:cViewPr>
      <p:scale>
        <a:sx n="33" d="100"/>
        <a:sy n="33" d="100"/>
      </p:scale>
      <p:origin x="0" y="2574"/>
    </p:cViewPr>
  </p:outlineViewPr>
  <p:notesTextViewPr>
    <p:cViewPr>
      <p:scale>
        <a:sx n="1" d="1"/>
        <a:sy n="1" d="1"/>
      </p:scale>
      <p:origin x="0" y="0"/>
    </p:cViewPr>
  </p:notesTextViewPr>
  <p:notesViewPr>
    <p:cSldViewPr>
      <p:cViewPr varScale="1">
        <p:scale>
          <a:sx n="53" d="100"/>
          <a:sy n="53" d="100"/>
        </p:scale>
        <p:origin x="-2808" y="-9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atrick\AppData\Local\Microsoft\Windows\Temporary%20Internet%20Files\Content.Outlook\G2K62L9H\Slides%20for%20Presentation%20June%202013%20rvRB.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Rejane\Documents\Rejane\Patrick%20stuff\Slides%20for%20Presentation%20June%202013.xlsm"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atrick\Documents\RWT\Vail%20Presentation\Slides%20for%20Presentation%20June%202013.xlsm"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patrick\Documents\RWT\Vail%20Presentation\Slides%20for%20Presentation%20June%202013.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patrick\Documents\RWT\Vail%20Presentation\Slides%20for%20Presentation%20June%202013.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atrick\Documents\RWT\Vail%20Presentation\Copy%20of%20Slides%20for%20Presentation%20June%202013%20rvRB_3.xlsm"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ejane\Documents\Rejane\Patrick%20stuff\RWT%20Vail%202013\Slides%20for%20Presentation%20June%202013%20rvRB_1.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atrick\Documents\RWT\Vail%20Presentation\Slides%20for%20Presentation%20June%202013.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atrick\Documents\RWT\Vail%20Presentation\Copy%20of%20Slides%20for%20Presentation%20June%202013%20rvRB_3.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atrick\Documents\RWT\Vail%20Presentation\Copy%20of%20Slides%20for%20Presentation%20June%202013%20rvRB_3.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atrick\Documents\RWT\Vail%20Presentation\Slides%20for%20Presentation%20June%202013.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spPr>
    <a:solidFill>
      <a:srgbClr val="F4F4F2"/>
    </a:solidFill>
    <a:ln w="19050">
      <a:solidFill>
        <a:srgbClr val="0070C0"/>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'G Fees'!$C$2</c:f>
              <c:strCache>
                <c:ptCount val="1"/>
                <c:pt idx="0">
                  <c:v>Average Targed G Fee</c:v>
                </c:pt>
              </c:strCache>
            </c:strRef>
          </c:tx>
          <c:spPr>
            <a:solidFill>
              <a:srgbClr val="92D050"/>
            </a:solidFill>
          </c:spPr>
          <c:dLbls>
            <c:showVal val="1"/>
          </c:dLbls>
          <c:cat>
            <c:numRef>
              <c:f>'G Fees'!$B$3:$B$9</c:f>
              <c:numCache>
                <c:formatCode>General</c:formatCode>
                <c:ptCount val="7"/>
                <c:pt idx="0">
                  <c:v>2007</c:v>
                </c:pt>
                <c:pt idx="1">
                  <c:v>2008</c:v>
                </c:pt>
                <c:pt idx="2">
                  <c:v>2009</c:v>
                </c:pt>
                <c:pt idx="3">
                  <c:v>2010</c:v>
                </c:pt>
                <c:pt idx="4">
                  <c:v>2011</c:v>
                </c:pt>
                <c:pt idx="5">
                  <c:v>2012</c:v>
                </c:pt>
                <c:pt idx="6">
                  <c:v>2013</c:v>
                </c:pt>
              </c:numCache>
            </c:numRef>
          </c:cat>
          <c:val>
            <c:numRef>
              <c:f>'G Fees'!$C$3:$C$9</c:f>
              <c:numCache>
                <c:formatCode>General</c:formatCode>
                <c:ptCount val="7"/>
                <c:pt idx="0">
                  <c:v>21</c:v>
                </c:pt>
                <c:pt idx="1">
                  <c:v>23</c:v>
                </c:pt>
                <c:pt idx="2">
                  <c:v>22</c:v>
                </c:pt>
                <c:pt idx="3">
                  <c:v>24</c:v>
                </c:pt>
                <c:pt idx="4">
                  <c:v>26</c:v>
                </c:pt>
                <c:pt idx="5">
                  <c:v>26</c:v>
                </c:pt>
                <c:pt idx="6">
                  <c:v>46</c:v>
                </c:pt>
              </c:numCache>
            </c:numRef>
          </c:val>
        </c:ser>
        <c:ser>
          <c:idx val="1"/>
          <c:order val="1"/>
          <c:tx>
            <c:strRef>
              <c:f>'G Fees'!$D$2</c:f>
              <c:strCache>
                <c:ptCount val="1"/>
                <c:pt idx="0">
                  <c:v>April 2012 Increase</c:v>
                </c:pt>
              </c:strCache>
            </c:strRef>
          </c:tx>
          <c:spPr>
            <a:solidFill>
              <a:schemeClr val="accent6">
                <a:lumMod val="75000"/>
              </a:schemeClr>
            </a:solidFill>
          </c:spPr>
          <c:dLbls>
            <c:showVal val="1"/>
          </c:dLbls>
          <c:cat>
            <c:numRef>
              <c:f>'G Fees'!$B$3:$B$9</c:f>
              <c:numCache>
                <c:formatCode>General</c:formatCode>
                <c:ptCount val="7"/>
                <c:pt idx="0">
                  <c:v>2007</c:v>
                </c:pt>
                <c:pt idx="1">
                  <c:v>2008</c:v>
                </c:pt>
                <c:pt idx="2">
                  <c:v>2009</c:v>
                </c:pt>
                <c:pt idx="3">
                  <c:v>2010</c:v>
                </c:pt>
                <c:pt idx="4">
                  <c:v>2011</c:v>
                </c:pt>
                <c:pt idx="5">
                  <c:v>2012</c:v>
                </c:pt>
                <c:pt idx="6">
                  <c:v>2013</c:v>
                </c:pt>
              </c:numCache>
            </c:numRef>
          </c:cat>
          <c:val>
            <c:numRef>
              <c:f>'G Fees'!$D$3:$D$9</c:f>
              <c:numCache>
                <c:formatCode>General</c:formatCode>
                <c:ptCount val="7"/>
                <c:pt idx="5">
                  <c:v>10</c:v>
                </c:pt>
              </c:numCache>
            </c:numRef>
          </c:val>
        </c:ser>
        <c:ser>
          <c:idx val="2"/>
          <c:order val="2"/>
          <c:tx>
            <c:strRef>
              <c:f>'G Fees'!$E$2</c:f>
              <c:strCache>
                <c:ptCount val="1"/>
                <c:pt idx="0">
                  <c:v>December 2012 Increase</c:v>
                </c:pt>
              </c:strCache>
            </c:strRef>
          </c:tx>
          <c:spPr>
            <a:solidFill>
              <a:srgbClr val="00B0F0"/>
            </a:solidFill>
          </c:spPr>
          <c:dLbls>
            <c:showVal val="1"/>
          </c:dLbls>
          <c:cat>
            <c:numRef>
              <c:f>'G Fees'!$B$3:$B$9</c:f>
              <c:numCache>
                <c:formatCode>General</c:formatCode>
                <c:ptCount val="7"/>
                <c:pt idx="0">
                  <c:v>2007</c:v>
                </c:pt>
                <c:pt idx="1">
                  <c:v>2008</c:v>
                </c:pt>
                <c:pt idx="2">
                  <c:v>2009</c:v>
                </c:pt>
                <c:pt idx="3">
                  <c:v>2010</c:v>
                </c:pt>
                <c:pt idx="4">
                  <c:v>2011</c:v>
                </c:pt>
                <c:pt idx="5">
                  <c:v>2012</c:v>
                </c:pt>
                <c:pt idx="6">
                  <c:v>2013</c:v>
                </c:pt>
              </c:numCache>
            </c:numRef>
          </c:cat>
          <c:val>
            <c:numRef>
              <c:f>'G Fees'!$E$3:$E$9</c:f>
              <c:numCache>
                <c:formatCode>General</c:formatCode>
                <c:ptCount val="7"/>
                <c:pt idx="5">
                  <c:v>10</c:v>
                </c:pt>
              </c:numCache>
            </c:numRef>
          </c:val>
        </c:ser>
        <c:ser>
          <c:idx val="3"/>
          <c:order val="3"/>
          <c:tx>
            <c:strRef>
              <c:f>'G Fees'!$F$2</c:f>
              <c:strCache>
                <c:ptCount val="1"/>
                <c:pt idx="0">
                  <c:v>Estimated 2013 G-Fee Increase</c:v>
                </c:pt>
              </c:strCache>
            </c:strRef>
          </c:tx>
          <c:spPr>
            <a:solidFill>
              <a:srgbClr val="FFC000"/>
            </a:solidFill>
          </c:spPr>
          <c:dLbls>
            <c:showVal val="1"/>
          </c:dLbls>
          <c:cat>
            <c:numRef>
              <c:f>'G Fees'!$B$3:$B$9</c:f>
              <c:numCache>
                <c:formatCode>General</c:formatCode>
                <c:ptCount val="7"/>
                <c:pt idx="0">
                  <c:v>2007</c:v>
                </c:pt>
                <c:pt idx="1">
                  <c:v>2008</c:v>
                </c:pt>
                <c:pt idx="2">
                  <c:v>2009</c:v>
                </c:pt>
                <c:pt idx="3">
                  <c:v>2010</c:v>
                </c:pt>
                <c:pt idx="4">
                  <c:v>2011</c:v>
                </c:pt>
                <c:pt idx="5">
                  <c:v>2012</c:v>
                </c:pt>
                <c:pt idx="6">
                  <c:v>2013</c:v>
                </c:pt>
              </c:numCache>
            </c:numRef>
          </c:cat>
          <c:val>
            <c:numRef>
              <c:f>'G Fees'!$F$3:$F$9</c:f>
              <c:numCache>
                <c:formatCode>General</c:formatCode>
                <c:ptCount val="7"/>
                <c:pt idx="6">
                  <c:v>20</c:v>
                </c:pt>
              </c:numCache>
            </c:numRef>
          </c:val>
        </c:ser>
        <c:overlap val="100"/>
        <c:axId val="97970048"/>
        <c:axId val="97971584"/>
      </c:barChart>
      <c:catAx>
        <c:axId val="97970048"/>
        <c:scaling>
          <c:orientation val="minMax"/>
        </c:scaling>
        <c:axPos val="b"/>
        <c:numFmt formatCode="General" sourceLinked="1"/>
        <c:tickLblPos val="nextTo"/>
        <c:crossAx val="97971584"/>
        <c:crosses val="autoZero"/>
        <c:auto val="1"/>
        <c:lblAlgn val="ctr"/>
        <c:lblOffset val="100"/>
      </c:catAx>
      <c:valAx>
        <c:axId val="97971584"/>
        <c:scaling>
          <c:orientation val="minMax"/>
        </c:scaling>
        <c:axPos val="l"/>
        <c:majorGridlines/>
        <c:numFmt formatCode="General" sourceLinked="1"/>
        <c:tickLblPos val="nextTo"/>
        <c:crossAx val="97970048"/>
        <c:crosses val="autoZero"/>
        <c:crossBetween val="between"/>
      </c:valAx>
    </c:plotArea>
    <c:legend>
      <c:legendPos val="b"/>
      <c:layout/>
    </c:legend>
    <c:plotVisOnly val="1"/>
    <c:dispBlanksAs val="gap"/>
  </c:chart>
  <c:spPr>
    <a:solidFill>
      <a:srgbClr val="F4F4F2"/>
    </a:solidFill>
    <a:ln w="28575">
      <a:solidFill>
        <a:schemeClr val="accent3">
          <a:lumMod val="50000"/>
        </a:schemeClr>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1"/>
          <c:order val="1"/>
          <c:tx>
            <c:strRef>
              <c:f>'RWT Activity (1)'!$D$3:$D$4</c:f>
              <c:strCache>
                <c:ptCount val="1"/>
                <c:pt idx="0">
                  <c:v>Number of deals</c:v>
                </c:pt>
              </c:strCache>
            </c:strRef>
          </c:tx>
          <c:spPr>
            <a:solidFill>
              <a:srgbClr val="7030A0"/>
            </a:solidFill>
            <a:scene3d>
              <a:camera prst="orthographicFront"/>
              <a:lightRig rig="threePt" dir="t"/>
            </a:scene3d>
            <a:sp3d>
              <a:bevelT/>
            </a:sp3d>
          </c:spPr>
          <c:cat>
            <c:numRef>
              <c:f>'RWT Activity (1)'!$B$5:$B$8</c:f>
              <c:numCache>
                <c:formatCode>General</c:formatCode>
                <c:ptCount val="4"/>
                <c:pt idx="0">
                  <c:v>2010</c:v>
                </c:pt>
                <c:pt idx="1">
                  <c:v>2011</c:v>
                </c:pt>
                <c:pt idx="2">
                  <c:v>2012</c:v>
                </c:pt>
                <c:pt idx="3">
                  <c:v>2013</c:v>
                </c:pt>
              </c:numCache>
            </c:numRef>
          </c:cat>
          <c:val>
            <c:numRef>
              <c:f>'RWT Activity (1)'!$D$5:$D$8</c:f>
              <c:numCache>
                <c:formatCode>#,##0.0</c:formatCode>
                <c:ptCount val="4"/>
                <c:pt idx="0">
                  <c:v>1</c:v>
                </c:pt>
                <c:pt idx="1">
                  <c:v>2</c:v>
                </c:pt>
                <c:pt idx="2">
                  <c:v>6</c:v>
                </c:pt>
                <c:pt idx="3">
                  <c:v>7</c:v>
                </c:pt>
              </c:numCache>
            </c:numRef>
          </c:val>
        </c:ser>
        <c:gapWidth val="300"/>
        <c:axId val="98537472"/>
        <c:axId val="98539008"/>
      </c:barChart>
      <c:lineChart>
        <c:grouping val="standard"/>
        <c:ser>
          <c:idx val="0"/>
          <c:order val="0"/>
          <c:tx>
            <c:strRef>
              <c:f>'RWT Activity (1)'!$C$3:$C$4</c:f>
              <c:strCache>
                <c:ptCount val="1"/>
                <c:pt idx="0">
                  <c:v>Loans securitized</c:v>
                </c:pt>
              </c:strCache>
            </c:strRef>
          </c:tx>
          <c:spPr>
            <a:ln>
              <a:solidFill>
                <a:srgbClr val="00CC00"/>
              </a:solidFill>
            </a:ln>
          </c:spPr>
          <c:marker>
            <c:symbol val="diamond"/>
            <c:size val="9"/>
            <c:spPr>
              <a:solidFill>
                <a:srgbClr val="00CC00"/>
              </a:solidFill>
              <a:ln>
                <a:solidFill>
                  <a:srgbClr val="00CC00"/>
                </a:solidFill>
              </a:ln>
            </c:spPr>
          </c:marker>
          <c:cat>
            <c:numRef>
              <c:f>'RWT Activity (1)'!$B$5:$B$8</c:f>
              <c:numCache>
                <c:formatCode>General</c:formatCode>
                <c:ptCount val="4"/>
                <c:pt idx="0">
                  <c:v>2010</c:v>
                </c:pt>
                <c:pt idx="1">
                  <c:v>2011</c:v>
                </c:pt>
                <c:pt idx="2">
                  <c:v>2012</c:v>
                </c:pt>
                <c:pt idx="3">
                  <c:v>2013</c:v>
                </c:pt>
              </c:numCache>
            </c:numRef>
          </c:cat>
          <c:val>
            <c:numRef>
              <c:f>'RWT Activity (1)'!$C$5:$C$8</c:f>
              <c:numCache>
                <c:formatCode>"$"#,##0.0</c:formatCode>
                <c:ptCount val="4"/>
                <c:pt idx="0">
                  <c:v>0.2</c:v>
                </c:pt>
                <c:pt idx="1">
                  <c:v>0.70000000000000062</c:v>
                </c:pt>
                <c:pt idx="2">
                  <c:v>2</c:v>
                </c:pt>
                <c:pt idx="3">
                  <c:v>3.6</c:v>
                </c:pt>
              </c:numCache>
            </c:numRef>
          </c:val>
        </c:ser>
        <c:hiLowLines/>
        <c:marker val="1"/>
        <c:axId val="98555776"/>
        <c:axId val="98540928"/>
      </c:lineChart>
      <c:catAx>
        <c:axId val="98537472"/>
        <c:scaling>
          <c:orientation val="minMax"/>
        </c:scaling>
        <c:axPos val="b"/>
        <c:numFmt formatCode="General" sourceLinked="1"/>
        <c:majorTickMark val="none"/>
        <c:tickLblPos val="nextTo"/>
        <c:crossAx val="98539008"/>
        <c:crosses val="autoZero"/>
        <c:auto val="1"/>
        <c:lblAlgn val="ctr"/>
        <c:lblOffset val="100"/>
      </c:catAx>
      <c:valAx>
        <c:axId val="98539008"/>
        <c:scaling>
          <c:orientation val="minMax"/>
        </c:scaling>
        <c:axPos val="l"/>
        <c:majorGridlines/>
        <c:title>
          <c:tx>
            <c:rich>
              <a:bodyPr/>
              <a:lstStyle/>
              <a:p>
                <a:pPr>
                  <a:defRPr sz="1100" b="1" spc="20" baseline="0">
                    <a:latin typeface="Times New Roman" pitchFamily="18" charset="0"/>
                    <a:cs typeface="Times New Roman" pitchFamily="18" charset="0"/>
                  </a:defRPr>
                </a:pPr>
                <a:r>
                  <a:rPr lang="en-US" sz="1100" b="1" spc="20" baseline="0">
                    <a:solidFill>
                      <a:schemeClr val="tx1"/>
                    </a:solidFill>
                    <a:latin typeface="Times New Roman" pitchFamily="18" charset="0"/>
                    <a:cs typeface="Times New Roman" pitchFamily="18" charset="0"/>
                  </a:rPr>
                  <a:t>Number of deals</a:t>
                </a:r>
              </a:p>
            </c:rich>
          </c:tx>
          <c:layout>
            <c:manualLayout>
              <c:xMode val="edge"/>
              <c:yMode val="edge"/>
              <c:x val="1.1181275037988716E-2"/>
              <c:y val="0.31763988308279706"/>
            </c:manualLayout>
          </c:layout>
        </c:title>
        <c:numFmt formatCode="#,##0.0" sourceLinked="1"/>
        <c:tickLblPos val="nextTo"/>
        <c:crossAx val="98537472"/>
        <c:crosses val="autoZero"/>
        <c:crossBetween val="between"/>
      </c:valAx>
      <c:valAx>
        <c:axId val="98540928"/>
        <c:scaling>
          <c:orientation val="minMax"/>
        </c:scaling>
        <c:axPos val="r"/>
        <c:title>
          <c:tx>
            <c:rich>
              <a:bodyPr rot="5400000" vert="horz"/>
              <a:lstStyle/>
              <a:p>
                <a:pPr algn="ctr" rtl="0">
                  <a:defRPr lang="en-US" sz="1100" b="1" i="0" u="none" strike="noStrike" kern="1200" spc="20" baseline="0">
                    <a:solidFill>
                      <a:schemeClr val="tx1"/>
                    </a:solidFill>
                    <a:latin typeface="Times New Roman" pitchFamily="18" charset="0"/>
                    <a:ea typeface="+mn-ea"/>
                    <a:cs typeface="Times New Roman" pitchFamily="18" charset="0"/>
                  </a:defRPr>
                </a:pPr>
                <a:r>
                  <a:rPr lang="en-US" sz="1100" b="1" i="0" u="none" strike="noStrike" kern="1200" spc="20" baseline="0">
                    <a:solidFill>
                      <a:schemeClr val="tx1"/>
                    </a:solidFill>
                    <a:latin typeface="Times New Roman" pitchFamily="18" charset="0"/>
                    <a:ea typeface="+mn-ea"/>
                    <a:cs typeface="Times New Roman" pitchFamily="18" charset="0"/>
                  </a:rPr>
                  <a:t> Loans Securitized</a:t>
                </a:r>
              </a:p>
            </c:rich>
          </c:tx>
          <c:layout>
            <c:manualLayout>
              <c:xMode val="edge"/>
              <c:yMode val="edge"/>
              <c:x val="0.95918030805359966"/>
              <c:y val="0.27082110474827031"/>
            </c:manualLayout>
          </c:layout>
        </c:title>
        <c:numFmt formatCode="&quot;$&quot;#,##0.0" sourceLinked="1"/>
        <c:tickLblPos val="nextTo"/>
        <c:crossAx val="98555776"/>
        <c:crosses val="max"/>
        <c:crossBetween val="between"/>
      </c:valAx>
      <c:catAx>
        <c:axId val="98555776"/>
        <c:scaling>
          <c:orientation val="minMax"/>
        </c:scaling>
        <c:delete val="1"/>
        <c:axPos val="b"/>
        <c:numFmt formatCode="General" sourceLinked="1"/>
        <c:tickLblPos val="none"/>
        <c:crossAx val="98540928"/>
        <c:crosses val="autoZero"/>
        <c:auto val="1"/>
        <c:lblAlgn val="ctr"/>
        <c:lblOffset val="100"/>
      </c:catAx>
    </c:plotArea>
    <c:legend>
      <c:legendPos val="b"/>
      <c:legendEntry>
        <c:idx val="0"/>
        <c:txPr>
          <a:bodyPr/>
          <a:lstStyle/>
          <a:p>
            <a:pPr>
              <a:defRPr b="1">
                <a:solidFill>
                  <a:schemeClr val="tx1"/>
                </a:solidFill>
              </a:defRPr>
            </a:pPr>
            <a:endParaRPr lang="en-US"/>
          </a:p>
        </c:txPr>
      </c:legendEntry>
      <c:legendEntry>
        <c:idx val="1"/>
        <c:txPr>
          <a:bodyPr/>
          <a:lstStyle/>
          <a:p>
            <a:pPr>
              <a:defRPr b="1">
                <a:solidFill>
                  <a:schemeClr val="tx1"/>
                </a:solidFill>
              </a:defRPr>
            </a:pPr>
            <a:endParaRPr lang="en-US"/>
          </a:p>
        </c:txPr>
      </c:legendEntry>
      <c:layout>
        <c:manualLayout>
          <c:xMode val="edge"/>
          <c:yMode val="edge"/>
          <c:x val="0.2147015089249302"/>
          <c:y val="0.87937083089634993"/>
          <c:w val="0.59893528249207895"/>
          <c:h val="8.1454535910287632E-2"/>
        </c:manualLayout>
      </c:layout>
    </c:legend>
    <c:plotVisOnly val="1"/>
    <c:dispBlanksAs val="gap"/>
  </c:chart>
  <c:spPr>
    <a:solidFill>
      <a:schemeClr val="accent4">
        <a:lumMod val="20000"/>
        <a:lumOff val="80000"/>
      </a:schemeClr>
    </a:solidFill>
    <a:ln w="19050">
      <a:solidFill>
        <a:schemeClr val="accent5">
          <a:lumMod val="75000"/>
        </a:schemeClr>
      </a:solid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195095697307499"/>
          <c:y val="0.19862292213473315"/>
          <c:w val="0.78560942522634114"/>
          <c:h val="0.62180956547098365"/>
        </c:manualLayout>
      </c:layout>
      <c:barChart>
        <c:barDir val="col"/>
        <c:grouping val="clustered"/>
        <c:ser>
          <c:idx val="0"/>
          <c:order val="0"/>
          <c:tx>
            <c:strRef>
              <c:f>'Share of Jumbo'!$G$14</c:f>
              <c:strCache>
                <c:ptCount val="1"/>
                <c:pt idx="0">
                  <c:v>Jumbo Org. </c:v>
                </c:pt>
              </c:strCache>
            </c:strRef>
          </c:tx>
          <c:spPr>
            <a:solidFill>
              <a:srgbClr val="C00000"/>
            </a:solidFill>
          </c:spPr>
          <c:cat>
            <c:strRef>
              <c:f>'Share of Jumbo'!$F$15:$F$27</c:f>
              <c:strCache>
                <c:ptCount val="13"/>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strCache>
            </c:strRef>
          </c:cat>
          <c:val>
            <c:numRef>
              <c:f>'Share of Jumbo'!$G$15:$G$27</c:f>
              <c:numCache>
                <c:formatCode>General</c:formatCode>
                <c:ptCount val="13"/>
                <c:pt idx="0">
                  <c:v>19</c:v>
                </c:pt>
                <c:pt idx="1">
                  <c:v>23</c:v>
                </c:pt>
                <c:pt idx="2">
                  <c:v>26</c:v>
                </c:pt>
                <c:pt idx="3">
                  <c:v>36</c:v>
                </c:pt>
                <c:pt idx="4">
                  <c:v>43</c:v>
                </c:pt>
                <c:pt idx="5">
                  <c:v>35</c:v>
                </c:pt>
                <c:pt idx="6">
                  <c:v>42</c:v>
                </c:pt>
                <c:pt idx="7">
                  <c:v>50</c:v>
                </c:pt>
                <c:pt idx="8">
                  <c:v>47</c:v>
                </c:pt>
                <c:pt idx="9">
                  <c:v>49</c:v>
                </c:pt>
                <c:pt idx="10">
                  <c:v>52</c:v>
                </c:pt>
                <c:pt idx="11">
                  <c:v>55</c:v>
                </c:pt>
                <c:pt idx="12">
                  <c:v>54</c:v>
                </c:pt>
              </c:numCache>
            </c:numRef>
          </c:val>
        </c:ser>
        <c:axId val="98770304"/>
        <c:axId val="98804864"/>
      </c:barChart>
      <c:lineChart>
        <c:grouping val="standard"/>
        <c:ser>
          <c:idx val="2"/>
          <c:order val="1"/>
          <c:tx>
            <c:strRef>
              <c:f>'Share of Jumbo'!$I$14</c:f>
              <c:strCache>
                <c:ptCount val="1"/>
                <c:pt idx="0">
                  <c:v>RWT Share</c:v>
                </c:pt>
              </c:strCache>
            </c:strRef>
          </c:tx>
          <c:spPr>
            <a:ln>
              <a:solidFill>
                <a:srgbClr val="00B0F0"/>
              </a:solidFill>
            </a:ln>
          </c:spPr>
          <c:marker>
            <c:spPr>
              <a:solidFill>
                <a:srgbClr val="00B0F0"/>
              </a:solidFill>
              <a:ln>
                <a:solidFill>
                  <a:srgbClr val="00B0F0"/>
                </a:solidFill>
              </a:ln>
            </c:spPr>
          </c:marker>
          <c:cat>
            <c:strRef>
              <c:f>'Share of Jumbo'!$F$15:$F$27</c:f>
              <c:strCache>
                <c:ptCount val="13"/>
                <c:pt idx="0">
                  <c:v>1Q10</c:v>
                </c:pt>
                <c:pt idx="1">
                  <c:v>2Q10</c:v>
                </c:pt>
                <c:pt idx="2">
                  <c:v>3Q10</c:v>
                </c:pt>
                <c:pt idx="3">
                  <c:v>4Q10</c:v>
                </c:pt>
                <c:pt idx="4">
                  <c:v>1Q11</c:v>
                </c:pt>
                <c:pt idx="5">
                  <c:v>2Q11</c:v>
                </c:pt>
                <c:pt idx="6">
                  <c:v>3Q11</c:v>
                </c:pt>
                <c:pt idx="7">
                  <c:v>4Q11</c:v>
                </c:pt>
                <c:pt idx="8">
                  <c:v>1Q12</c:v>
                </c:pt>
                <c:pt idx="9">
                  <c:v>2Q12</c:v>
                </c:pt>
                <c:pt idx="10">
                  <c:v>3Q12</c:v>
                </c:pt>
                <c:pt idx="11">
                  <c:v>4Q12</c:v>
                </c:pt>
                <c:pt idx="12">
                  <c:v>1Q13</c:v>
                </c:pt>
              </c:strCache>
            </c:strRef>
          </c:cat>
          <c:val>
            <c:numRef>
              <c:f>'Share of Jumbo'!$I$15:$I$27</c:f>
              <c:numCache>
                <c:formatCode>0.0%</c:formatCode>
                <c:ptCount val="13"/>
                <c:pt idx="0">
                  <c:v>0</c:v>
                </c:pt>
                <c:pt idx="1">
                  <c:v>1.0347826086956521E-2</c:v>
                </c:pt>
                <c:pt idx="2">
                  <c:v>2.3846153846153848E-3</c:v>
                </c:pt>
                <c:pt idx="3">
                  <c:v>5.4166666666666859E-3</c:v>
                </c:pt>
                <c:pt idx="4">
                  <c:v>2.3488372093023401E-3</c:v>
                </c:pt>
                <c:pt idx="5">
                  <c:v>4.3428571428571431E-3</c:v>
                </c:pt>
                <c:pt idx="6">
                  <c:v>9.642857142857144E-3</c:v>
                </c:pt>
                <c:pt idx="7">
                  <c:v>3.4999999999999996E-3</c:v>
                </c:pt>
                <c:pt idx="8">
                  <c:v>7.2127659574468114E-3</c:v>
                </c:pt>
                <c:pt idx="9">
                  <c:v>1.0693877551020409E-2</c:v>
                </c:pt>
                <c:pt idx="10">
                  <c:v>1.5173076923076918E-2</c:v>
                </c:pt>
                <c:pt idx="11">
                  <c:v>4.7036363636363723E-2</c:v>
                </c:pt>
                <c:pt idx="12">
                  <c:v>4.7907407407407433E-2</c:v>
                </c:pt>
              </c:numCache>
            </c:numRef>
          </c:val>
        </c:ser>
        <c:marker val="1"/>
        <c:axId val="98817152"/>
        <c:axId val="98806784"/>
      </c:lineChart>
      <c:catAx>
        <c:axId val="98770304"/>
        <c:scaling>
          <c:orientation val="minMax"/>
        </c:scaling>
        <c:axPos val="b"/>
        <c:tickLblPos val="nextTo"/>
        <c:crossAx val="98804864"/>
        <c:crosses val="autoZero"/>
        <c:auto val="1"/>
        <c:lblAlgn val="ctr"/>
        <c:lblOffset val="100"/>
      </c:catAx>
      <c:valAx>
        <c:axId val="98804864"/>
        <c:scaling>
          <c:orientation val="minMax"/>
        </c:scaling>
        <c:axPos val="l"/>
        <c:majorGridlines/>
        <c:title>
          <c:tx>
            <c:rich>
              <a:bodyPr rot="-5400000" vert="horz"/>
              <a:lstStyle/>
              <a:p>
                <a:pPr>
                  <a:defRPr sz="1100">
                    <a:latin typeface="Times New Roman" pitchFamily="18" charset="0"/>
                    <a:cs typeface="Times New Roman" pitchFamily="18" charset="0"/>
                  </a:defRPr>
                </a:pPr>
                <a:r>
                  <a:rPr lang="en-US" dirty="0" smtClean="0"/>
                  <a:t>Jumbo Originations ($b)</a:t>
                </a:r>
                <a:endParaRPr lang="en-US" dirty="0"/>
              </a:p>
            </c:rich>
          </c:tx>
          <c:layout>
            <c:manualLayout>
              <c:xMode val="edge"/>
              <c:yMode val="edge"/>
              <c:x val="2.102658538650411E-2"/>
              <c:y val="0.29734224628171485"/>
            </c:manualLayout>
          </c:layout>
        </c:title>
        <c:numFmt formatCode="_(&quot;$&quot;* #,##0_);_(&quot;$&quot;* \(#,##0\);_(&quot;$&quot;* &quot;-&quot;_);_(@_)" sourceLinked="0"/>
        <c:tickLblPos val="nextTo"/>
        <c:crossAx val="98770304"/>
        <c:crosses val="autoZero"/>
        <c:crossBetween val="between"/>
      </c:valAx>
      <c:valAx>
        <c:axId val="98806784"/>
        <c:scaling>
          <c:orientation val="minMax"/>
        </c:scaling>
        <c:axPos val="r"/>
        <c:title>
          <c:tx>
            <c:rich>
              <a:bodyPr rot="5400000" vert="horz"/>
              <a:lstStyle/>
              <a:p>
                <a:pPr>
                  <a:defRPr sz="1100">
                    <a:latin typeface="Times New Roman" pitchFamily="18" charset="0"/>
                    <a:cs typeface="Times New Roman" pitchFamily="18" charset="0"/>
                  </a:defRPr>
                </a:pPr>
                <a:r>
                  <a:rPr lang="en-US" dirty="0" smtClean="0"/>
                  <a:t>RWT Share</a:t>
                </a:r>
                <a:endParaRPr lang="en-US" dirty="0"/>
              </a:p>
            </c:rich>
          </c:tx>
          <c:layout>
            <c:manualLayout>
              <c:xMode val="edge"/>
              <c:yMode val="edge"/>
              <c:x val="0.95552213276711151"/>
              <c:y val="0.38160163312919232"/>
            </c:manualLayout>
          </c:layout>
        </c:title>
        <c:numFmt formatCode="0.0%" sourceLinked="1"/>
        <c:tickLblPos val="nextTo"/>
        <c:crossAx val="98817152"/>
        <c:crosses val="max"/>
        <c:crossBetween val="between"/>
      </c:valAx>
      <c:catAx>
        <c:axId val="98817152"/>
        <c:scaling>
          <c:orientation val="minMax"/>
        </c:scaling>
        <c:delete val="1"/>
        <c:axPos val="b"/>
        <c:tickLblPos val="none"/>
        <c:crossAx val="98806784"/>
        <c:crosses val="autoZero"/>
        <c:auto val="1"/>
        <c:lblAlgn val="ctr"/>
        <c:lblOffset val="100"/>
      </c:catAx>
    </c:plotArea>
    <c:legend>
      <c:legendPos val="b"/>
      <c:layout/>
    </c:legend>
    <c:plotVisOnly val="1"/>
    <c:dispBlanksAs val="gap"/>
  </c:chart>
  <c:spPr>
    <a:solidFill>
      <a:srgbClr val="F4F4F2"/>
    </a:solidFill>
    <a:ln w="19050">
      <a:solidFill>
        <a:schemeClr val="accent5">
          <a:lumMod val="75000"/>
        </a:schemeClr>
      </a:solid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10"/>
  <c:chart>
    <c:plotArea>
      <c:layout/>
      <c:pieChart>
        <c:varyColors val="1"/>
        <c:ser>
          <c:idx val="0"/>
          <c:order val="0"/>
          <c:dPt>
            <c:idx val="0"/>
            <c:spPr>
              <a:solidFill>
                <a:srgbClr val="92D050"/>
              </a:solidFill>
            </c:spPr>
          </c:dPt>
          <c:dPt>
            <c:idx val="3"/>
            <c:spPr>
              <a:solidFill>
                <a:srgbClr val="9148C8"/>
              </a:solidFill>
            </c:spPr>
          </c:dPt>
          <c:dPt>
            <c:idx val="5"/>
            <c:spPr>
              <a:solidFill>
                <a:schemeClr val="accent6">
                  <a:lumMod val="75000"/>
                </a:schemeClr>
              </a:solidFill>
            </c:spPr>
          </c:dPt>
          <c:dPt>
            <c:idx val="7"/>
            <c:spPr>
              <a:solidFill>
                <a:srgbClr val="00B050"/>
              </a:solidFill>
            </c:spPr>
          </c:dPt>
          <c:dPt>
            <c:idx val="9"/>
            <c:spPr>
              <a:solidFill>
                <a:srgbClr val="FF0000"/>
              </a:solidFill>
            </c:spPr>
          </c:dPt>
          <c:dPt>
            <c:idx val="10"/>
            <c:spPr>
              <a:solidFill>
                <a:srgbClr val="FFCC66"/>
              </a:solidFill>
            </c:spPr>
          </c:dPt>
          <c:dLbls>
            <c:dLbl>
              <c:idx val="3"/>
              <c:layout>
                <c:manualLayout>
                  <c:x val="7.2801270211593924E-2"/>
                  <c:y val="-9.5004927712893969E-2"/>
                </c:manualLayout>
              </c:layout>
              <c:dLblPos val="bestFit"/>
              <c:showVal val="1"/>
              <c:showCatName val="1"/>
            </c:dLbl>
            <c:dLbl>
              <c:idx val="4"/>
              <c:layout>
                <c:manualLayout>
                  <c:x val="0.10504763293477204"/>
                  <c:y val="-4.6706456971202424E-2"/>
                </c:manualLayout>
              </c:layout>
              <c:dLblPos val="bestFit"/>
              <c:showVal val="1"/>
              <c:showCatName val="1"/>
            </c:dLbl>
            <c:txPr>
              <a:bodyPr/>
              <a:lstStyle/>
              <a:p>
                <a:pPr>
                  <a:defRPr sz="1200" b="1"/>
                </a:pPr>
                <a:endParaRPr lang="en-US"/>
              </a:p>
            </c:txPr>
            <c:dLblPos val="bestFit"/>
            <c:showVal val="1"/>
            <c:showCatName val="1"/>
            <c:showLeaderLines val="1"/>
          </c:dLbls>
          <c:cat>
            <c:strRef>
              <c:f>'Commercial Slides'!$B$21:$B$32</c:f>
              <c:strCache>
                <c:ptCount val="12"/>
                <c:pt idx="0">
                  <c:v>NY</c:v>
                </c:pt>
                <c:pt idx="1">
                  <c:v>CA</c:v>
                </c:pt>
                <c:pt idx="2">
                  <c:v>IL</c:v>
                </c:pt>
                <c:pt idx="3">
                  <c:v>FL</c:v>
                </c:pt>
                <c:pt idx="4">
                  <c:v>MI</c:v>
                </c:pt>
                <c:pt idx="5">
                  <c:v>TX</c:v>
                </c:pt>
                <c:pt idx="6">
                  <c:v>NC</c:v>
                </c:pt>
                <c:pt idx="7">
                  <c:v>WA</c:v>
                </c:pt>
                <c:pt idx="8">
                  <c:v>DE</c:v>
                </c:pt>
                <c:pt idx="9">
                  <c:v>OR</c:v>
                </c:pt>
                <c:pt idx="10">
                  <c:v>Other</c:v>
                </c:pt>
                <c:pt idx="11">
                  <c:v>TN</c:v>
                </c:pt>
              </c:strCache>
            </c:strRef>
          </c:cat>
          <c:val>
            <c:numRef>
              <c:f>'Commercial Slides'!$C$21:$C$32</c:f>
              <c:numCache>
                <c:formatCode>0%</c:formatCode>
                <c:ptCount val="12"/>
                <c:pt idx="0">
                  <c:v>0.2</c:v>
                </c:pt>
                <c:pt idx="1">
                  <c:v>0.29000000000000031</c:v>
                </c:pt>
                <c:pt idx="2">
                  <c:v>6.0000000000000032E-2</c:v>
                </c:pt>
                <c:pt idx="3">
                  <c:v>9.0000000000000066E-2</c:v>
                </c:pt>
                <c:pt idx="4">
                  <c:v>8.0000000000000043E-2</c:v>
                </c:pt>
                <c:pt idx="5">
                  <c:v>4.0000000000000022E-2</c:v>
                </c:pt>
                <c:pt idx="6">
                  <c:v>3.0000000000000016E-2</c:v>
                </c:pt>
                <c:pt idx="7">
                  <c:v>3.0000000000000016E-2</c:v>
                </c:pt>
                <c:pt idx="8">
                  <c:v>3.0000000000000016E-2</c:v>
                </c:pt>
                <c:pt idx="9">
                  <c:v>3.0000000000000016E-2</c:v>
                </c:pt>
                <c:pt idx="10">
                  <c:v>9.0000000000000066E-2</c:v>
                </c:pt>
                <c:pt idx="11">
                  <c:v>3.0000000000000016E-2</c:v>
                </c:pt>
              </c:numCache>
            </c:numRef>
          </c:val>
        </c:ser>
        <c:firstSliceAng val="0"/>
      </c:pie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3317019672376808E-2"/>
          <c:y val="3.4591194968553479E-2"/>
          <c:w val="0.86926781866383362"/>
          <c:h val="0.83439851268591625"/>
        </c:manualLayout>
      </c:layout>
      <c:lineChart>
        <c:grouping val="stacked"/>
        <c:ser>
          <c:idx val="0"/>
          <c:order val="0"/>
          <c:tx>
            <c:strRef>
              <c:f>'Jumbo vs Conforming'!$B$1</c:f>
              <c:strCache>
                <c:ptCount val="1"/>
                <c:pt idx="0">
                  <c:v>Jumbo Less Conforming 30 Year Rates</c:v>
                </c:pt>
              </c:strCache>
            </c:strRef>
          </c:tx>
          <c:spPr>
            <a:ln>
              <a:solidFill>
                <a:srgbClr val="0070C0"/>
              </a:solidFill>
            </a:ln>
          </c:spPr>
          <c:marker>
            <c:spPr>
              <a:solidFill>
                <a:srgbClr val="00B0F0"/>
              </a:solidFill>
              <a:ln>
                <a:solidFill>
                  <a:srgbClr val="0070C0"/>
                </a:solidFill>
              </a:ln>
            </c:spPr>
          </c:marker>
          <c:cat>
            <c:numRef>
              <c:f>'Jumbo vs Conforming'!$A$2:$A$1502</c:f>
              <c:numCache>
                <c:formatCode>m/d/yy;@</c:formatCode>
                <c:ptCount val="1501"/>
                <c:pt idx="0">
                  <c:v>41436</c:v>
                </c:pt>
                <c:pt idx="1">
                  <c:v>41435</c:v>
                </c:pt>
                <c:pt idx="2">
                  <c:v>41432</c:v>
                </c:pt>
                <c:pt idx="3">
                  <c:v>41431</c:v>
                </c:pt>
                <c:pt idx="4">
                  <c:v>41430</c:v>
                </c:pt>
                <c:pt idx="5">
                  <c:v>41429</c:v>
                </c:pt>
                <c:pt idx="6">
                  <c:v>41428</c:v>
                </c:pt>
                <c:pt idx="7">
                  <c:v>41425</c:v>
                </c:pt>
                <c:pt idx="8">
                  <c:v>41424</c:v>
                </c:pt>
                <c:pt idx="9">
                  <c:v>41423</c:v>
                </c:pt>
                <c:pt idx="10">
                  <c:v>41422</c:v>
                </c:pt>
                <c:pt idx="11">
                  <c:v>41418</c:v>
                </c:pt>
                <c:pt idx="12">
                  <c:v>41417</c:v>
                </c:pt>
                <c:pt idx="13">
                  <c:v>41416</c:v>
                </c:pt>
                <c:pt idx="14">
                  <c:v>41415</c:v>
                </c:pt>
                <c:pt idx="15">
                  <c:v>41414</c:v>
                </c:pt>
                <c:pt idx="16">
                  <c:v>41411</c:v>
                </c:pt>
                <c:pt idx="17">
                  <c:v>41410</c:v>
                </c:pt>
                <c:pt idx="18">
                  <c:v>41409</c:v>
                </c:pt>
                <c:pt idx="19">
                  <c:v>41408</c:v>
                </c:pt>
                <c:pt idx="20">
                  <c:v>41407</c:v>
                </c:pt>
                <c:pt idx="21">
                  <c:v>41404</c:v>
                </c:pt>
                <c:pt idx="22">
                  <c:v>41403</c:v>
                </c:pt>
                <c:pt idx="23">
                  <c:v>41402</c:v>
                </c:pt>
                <c:pt idx="24">
                  <c:v>41401</c:v>
                </c:pt>
                <c:pt idx="25">
                  <c:v>41400</c:v>
                </c:pt>
                <c:pt idx="26">
                  <c:v>41397</c:v>
                </c:pt>
                <c:pt idx="27">
                  <c:v>41396</c:v>
                </c:pt>
                <c:pt idx="28">
                  <c:v>41395</c:v>
                </c:pt>
                <c:pt idx="29">
                  <c:v>41394</c:v>
                </c:pt>
                <c:pt idx="30">
                  <c:v>41393</c:v>
                </c:pt>
                <c:pt idx="31">
                  <c:v>41390</c:v>
                </c:pt>
                <c:pt idx="32">
                  <c:v>41389</c:v>
                </c:pt>
                <c:pt idx="33">
                  <c:v>41388</c:v>
                </c:pt>
                <c:pt idx="34">
                  <c:v>41387</c:v>
                </c:pt>
                <c:pt idx="35">
                  <c:v>41386</c:v>
                </c:pt>
                <c:pt idx="36">
                  <c:v>41383</c:v>
                </c:pt>
                <c:pt idx="37">
                  <c:v>41382</c:v>
                </c:pt>
                <c:pt idx="38">
                  <c:v>41381</c:v>
                </c:pt>
                <c:pt idx="39">
                  <c:v>41380</c:v>
                </c:pt>
                <c:pt idx="40">
                  <c:v>41379</c:v>
                </c:pt>
                <c:pt idx="41">
                  <c:v>41376</c:v>
                </c:pt>
                <c:pt idx="42">
                  <c:v>41375</c:v>
                </c:pt>
                <c:pt idx="43">
                  <c:v>41374</c:v>
                </c:pt>
                <c:pt idx="44">
                  <c:v>41373</c:v>
                </c:pt>
                <c:pt idx="45">
                  <c:v>41372</c:v>
                </c:pt>
                <c:pt idx="46">
                  <c:v>41369</c:v>
                </c:pt>
                <c:pt idx="47">
                  <c:v>41368</c:v>
                </c:pt>
                <c:pt idx="48">
                  <c:v>41367</c:v>
                </c:pt>
                <c:pt idx="49">
                  <c:v>41366</c:v>
                </c:pt>
                <c:pt idx="50">
                  <c:v>41365</c:v>
                </c:pt>
                <c:pt idx="51">
                  <c:v>41361</c:v>
                </c:pt>
                <c:pt idx="52">
                  <c:v>41360</c:v>
                </c:pt>
                <c:pt idx="53">
                  <c:v>41359</c:v>
                </c:pt>
                <c:pt idx="54">
                  <c:v>41358</c:v>
                </c:pt>
                <c:pt idx="55">
                  <c:v>41355</c:v>
                </c:pt>
                <c:pt idx="56">
                  <c:v>41354</c:v>
                </c:pt>
                <c:pt idx="57">
                  <c:v>41353</c:v>
                </c:pt>
                <c:pt idx="58">
                  <c:v>41352</c:v>
                </c:pt>
                <c:pt idx="59">
                  <c:v>41351</c:v>
                </c:pt>
                <c:pt idx="60">
                  <c:v>41348</c:v>
                </c:pt>
                <c:pt idx="61">
                  <c:v>41347</c:v>
                </c:pt>
                <c:pt idx="62">
                  <c:v>41346</c:v>
                </c:pt>
                <c:pt idx="63">
                  <c:v>41345</c:v>
                </c:pt>
                <c:pt idx="64">
                  <c:v>41344</c:v>
                </c:pt>
                <c:pt idx="65">
                  <c:v>41341</c:v>
                </c:pt>
                <c:pt idx="66">
                  <c:v>41340</c:v>
                </c:pt>
                <c:pt idx="67">
                  <c:v>41339</c:v>
                </c:pt>
                <c:pt idx="68">
                  <c:v>41338</c:v>
                </c:pt>
                <c:pt idx="69">
                  <c:v>41337</c:v>
                </c:pt>
                <c:pt idx="70">
                  <c:v>41334</c:v>
                </c:pt>
                <c:pt idx="71">
                  <c:v>41333</c:v>
                </c:pt>
                <c:pt idx="72">
                  <c:v>41332</c:v>
                </c:pt>
                <c:pt idx="73">
                  <c:v>41331</c:v>
                </c:pt>
                <c:pt idx="74">
                  <c:v>41330</c:v>
                </c:pt>
                <c:pt idx="75">
                  <c:v>41327</c:v>
                </c:pt>
                <c:pt idx="76">
                  <c:v>41326</c:v>
                </c:pt>
                <c:pt idx="77">
                  <c:v>41325</c:v>
                </c:pt>
                <c:pt idx="78">
                  <c:v>41324</c:v>
                </c:pt>
                <c:pt idx="79">
                  <c:v>41320</c:v>
                </c:pt>
                <c:pt idx="80">
                  <c:v>41319</c:v>
                </c:pt>
                <c:pt idx="81">
                  <c:v>41318</c:v>
                </c:pt>
                <c:pt idx="82">
                  <c:v>41317</c:v>
                </c:pt>
                <c:pt idx="83">
                  <c:v>41316</c:v>
                </c:pt>
                <c:pt idx="84">
                  <c:v>41313</c:v>
                </c:pt>
                <c:pt idx="85">
                  <c:v>41312</c:v>
                </c:pt>
                <c:pt idx="86">
                  <c:v>41311</c:v>
                </c:pt>
                <c:pt idx="87">
                  <c:v>41310</c:v>
                </c:pt>
                <c:pt idx="88">
                  <c:v>41309</c:v>
                </c:pt>
                <c:pt idx="89">
                  <c:v>41306</c:v>
                </c:pt>
                <c:pt idx="90">
                  <c:v>41305</c:v>
                </c:pt>
                <c:pt idx="91">
                  <c:v>41304</c:v>
                </c:pt>
                <c:pt idx="92">
                  <c:v>41303</c:v>
                </c:pt>
                <c:pt idx="93">
                  <c:v>41302</c:v>
                </c:pt>
                <c:pt idx="94">
                  <c:v>41299</c:v>
                </c:pt>
                <c:pt idx="95">
                  <c:v>41298</c:v>
                </c:pt>
                <c:pt idx="96">
                  <c:v>41297</c:v>
                </c:pt>
                <c:pt idx="97">
                  <c:v>41296</c:v>
                </c:pt>
                <c:pt idx="98">
                  <c:v>41292</c:v>
                </c:pt>
                <c:pt idx="99">
                  <c:v>41291</c:v>
                </c:pt>
                <c:pt idx="100">
                  <c:v>41290</c:v>
                </c:pt>
                <c:pt idx="101">
                  <c:v>41289</c:v>
                </c:pt>
                <c:pt idx="102">
                  <c:v>41288</c:v>
                </c:pt>
                <c:pt idx="103">
                  <c:v>41285</c:v>
                </c:pt>
                <c:pt idx="104">
                  <c:v>41284</c:v>
                </c:pt>
                <c:pt idx="105">
                  <c:v>41283</c:v>
                </c:pt>
                <c:pt idx="106">
                  <c:v>41282</c:v>
                </c:pt>
                <c:pt idx="107">
                  <c:v>41281</c:v>
                </c:pt>
                <c:pt idx="108">
                  <c:v>41278</c:v>
                </c:pt>
                <c:pt idx="109">
                  <c:v>41277</c:v>
                </c:pt>
                <c:pt idx="110">
                  <c:v>41276</c:v>
                </c:pt>
                <c:pt idx="111">
                  <c:v>41274</c:v>
                </c:pt>
                <c:pt idx="112">
                  <c:v>41271</c:v>
                </c:pt>
                <c:pt idx="113">
                  <c:v>41270</c:v>
                </c:pt>
                <c:pt idx="114">
                  <c:v>41269</c:v>
                </c:pt>
                <c:pt idx="115">
                  <c:v>41267</c:v>
                </c:pt>
                <c:pt idx="116">
                  <c:v>41264</c:v>
                </c:pt>
                <c:pt idx="117">
                  <c:v>41263</c:v>
                </c:pt>
                <c:pt idx="118">
                  <c:v>41262</c:v>
                </c:pt>
                <c:pt idx="119">
                  <c:v>41261</c:v>
                </c:pt>
                <c:pt idx="120">
                  <c:v>41260</c:v>
                </c:pt>
                <c:pt idx="121">
                  <c:v>41257</c:v>
                </c:pt>
                <c:pt idx="122">
                  <c:v>41256</c:v>
                </c:pt>
                <c:pt idx="123">
                  <c:v>41255</c:v>
                </c:pt>
                <c:pt idx="124">
                  <c:v>41254</c:v>
                </c:pt>
                <c:pt idx="125">
                  <c:v>41253</c:v>
                </c:pt>
                <c:pt idx="126">
                  <c:v>41250</c:v>
                </c:pt>
                <c:pt idx="127">
                  <c:v>41249</c:v>
                </c:pt>
                <c:pt idx="128">
                  <c:v>41248</c:v>
                </c:pt>
                <c:pt idx="129">
                  <c:v>41247</c:v>
                </c:pt>
                <c:pt idx="130">
                  <c:v>41246</c:v>
                </c:pt>
                <c:pt idx="131">
                  <c:v>41243</c:v>
                </c:pt>
                <c:pt idx="132">
                  <c:v>41242</c:v>
                </c:pt>
                <c:pt idx="133">
                  <c:v>41241</c:v>
                </c:pt>
                <c:pt idx="134">
                  <c:v>41240</c:v>
                </c:pt>
                <c:pt idx="135">
                  <c:v>41239</c:v>
                </c:pt>
                <c:pt idx="136">
                  <c:v>41236</c:v>
                </c:pt>
                <c:pt idx="137">
                  <c:v>41234</c:v>
                </c:pt>
                <c:pt idx="138">
                  <c:v>41233</c:v>
                </c:pt>
                <c:pt idx="139">
                  <c:v>41232</c:v>
                </c:pt>
                <c:pt idx="140">
                  <c:v>41229</c:v>
                </c:pt>
                <c:pt idx="141">
                  <c:v>41228</c:v>
                </c:pt>
                <c:pt idx="142">
                  <c:v>41227</c:v>
                </c:pt>
                <c:pt idx="143">
                  <c:v>41226</c:v>
                </c:pt>
                <c:pt idx="144">
                  <c:v>41222</c:v>
                </c:pt>
                <c:pt idx="145">
                  <c:v>41221</c:v>
                </c:pt>
                <c:pt idx="146">
                  <c:v>41220</c:v>
                </c:pt>
                <c:pt idx="147">
                  <c:v>41219</c:v>
                </c:pt>
                <c:pt idx="148">
                  <c:v>41218</c:v>
                </c:pt>
                <c:pt idx="149">
                  <c:v>41215</c:v>
                </c:pt>
                <c:pt idx="150">
                  <c:v>41214</c:v>
                </c:pt>
                <c:pt idx="151">
                  <c:v>41213</c:v>
                </c:pt>
                <c:pt idx="152">
                  <c:v>41212</c:v>
                </c:pt>
                <c:pt idx="153">
                  <c:v>41211</c:v>
                </c:pt>
                <c:pt idx="154">
                  <c:v>41208</c:v>
                </c:pt>
                <c:pt idx="155">
                  <c:v>41207</c:v>
                </c:pt>
                <c:pt idx="156">
                  <c:v>41206</c:v>
                </c:pt>
                <c:pt idx="157">
                  <c:v>41205</c:v>
                </c:pt>
                <c:pt idx="158">
                  <c:v>41204</c:v>
                </c:pt>
                <c:pt idx="159">
                  <c:v>41201</c:v>
                </c:pt>
                <c:pt idx="160">
                  <c:v>41200</c:v>
                </c:pt>
                <c:pt idx="161">
                  <c:v>41199</c:v>
                </c:pt>
                <c:pt idx="162">
                  <c:v>41198</c:v>
                </c:pt>
                <c:pt idx="163">
                  <c:v>41197</c:v>
                </c:pt>
                <c:pt idx="164">
                  <c:v>41194</c:v>
                </c:pt>
                <c:pt idx="165">
                  <c:v>41193</c:v>
                </c:pt>
                <c:pt idx="166">
                  <c:v>41192</c:v>
                </c:pt>
                <c:pt idx="167">
                  <c:v>41191</c:v>
                </c:pt>
                <c:pt idx="168">
                  <c:v>41187</c:v>
                </c:pt>
                <c:pt idx="169">
                  <c:v>41186</c:v>
                </c:pt>
                <c:pt idx="170">
                  <c:v>41185</c:v>
                </c:pt>
                <c:pt idx="171">
                  <c:v>41184</c:v>
                </c:pt>
                <c:pt idx="172">
                  <c:v>41183</c:v>
                </c:pt>
                <c:pt idx="173">
                  <c:v>41180</c:v>
                </c:pt>
                <c:pt idx="174">
                  <c:v>41179</c:v>
                </c:pt>
                <c:pt idx="175">
                  <c:v>41178</c:v>
                </c:pt>
                <c:pt idx="176">
                  <c:v>41177</c:v>
                </c:pt>
                <c:pt idx="177">
                  <c:v>41176</c:v>
                </c:pt>
                <c:pt idx="178">
                  <c:v>41173</c:v>
                </c:pt>
                <c:pt idx="179">
                  <c:v>41172</c:v>
                </c:pt>
                <c:pt idx="180">
                  <c:v>41171</c:v>
                </c:pt>
                <c:pt idx="181">
                  <c:v>41170</c:v>
                </c:pt>
                <c:pt idx="182">
                  <c:v>41169</c:v>
                </c:pt>
                <c:pt idx="183">
                  <c:v>41166</c:v>
                </c:pt>
                <c:pt idx="184">
                  <c:v>41165</c:v>
                </c:pt>
                <c:pt idx="185">
                  <c:v>41164</c:v>
                </c:pt>
                <c:pt idx="186">
                  <c:v>41163</c:v>
                </c:pt>
                <c:pt idx="187">
                  <c:v>41162</c:v>
                </c:pt>
                <c:pt idx="188">
                  <c:v>41159</c:v>
                </c:pt>
                <c:pt idx="189">
                  <c:v>41158</c:v>
                </c:pt>
                <c:pt idx="190">
                  <c:v>41157</c:v>
                </c:pt>
                <c:pt idx="191">
                  <c:v>41156</c:v>
                </c:pt>
                <c:pt idx="192">
                  <c:v>41152</c:v>
                </c:pt>
                <c:pt idx="193">
                  <c:v>41151</c:v>
                </c:pt>
                <c:pt idx="194">
                  <c:v>41150</c:v>
                </c:pt>
                <c:pt idx="195">
                  <c:v>41149</c:v>
                </c:pt>
                <c:pt idx="196">
                  <c:v>41148</c:v>
                </c:pt>
                <c:pt idx="197">
                  <c:v>41145</c:v>
                </c:pt>
                <c:pt idx="198">
                  <c:v>41144</c:v>
                </c:pt>
                <c:pt idx="199">
                  <c:v>41143</c:v>
                </c:pt>
                <c:pt idx="200">
                  <c:v>41142</c:v>
                </c:pt>
                <c:pt idx="201">
                  <c:v>41141</c:v>
                </c:pt>
                <c:pt idx="202">
                  <c:v>41138</c:v>
                </c:pt>
                <c:pt idx="203">
                  <c:v>41137</c:v>
                </c:pt>
                <c:pt idx="204">
                  <c:v>41136</c:v>
                </c:pt>
                <c:pt idx="205">
                  <c:v>41135</c:v>
                </c:pt>
                <c:pt idx="206">
                  <c:v>41134</c:v>
                </c:pt>
                <c:pt idx="207">
                  <c:v>41131</c:v>
                </c:pt>
                <c:pt idx="208">
                  <c:v>41130</c:v>
                </c:pt>
                <c:pt idx="209">
                  <c:v>41129</c:v>
                </c:pt>
                <c:pt idx="210">
                  <c:v>41128</c:v>
                </c:pt>
                <c:pt idx="211">
                  <c:v>41127</c:v>
                </c:pt>
                <c:pt idx="212">
                  <c:v>41124</c:v>
                </c:pt>
                <c:pt idx="213">
                  <c:v>41123</c:v>
                </c:pt>
                <c:pt idx="214">
                  <c:v>41122</c:v>
                </c:pt>
                <c:pt idx="215">
                  <c:v>41121</c:v>
                </c:pt>
                <c:pt idx="216">
                  <c:v>41120</c:v>
                </c:pt>
                <c:pt idx="217">
                  <c:v>41117</c:v>
                </c:pt>
                <c:pt idx="218">
                  <c:v>41116</c:v>
                </c:pt>
                <c:pt idx="219">
                  <c:v>41115</c:v>
                </c:pt>
                <c:pt idx="220">
                  <c:v>41114</c:v>
                </c:pt>
                <c:pt idx="221">
                  <c:v>41113</c:v>
                </c:pt>
                <c:pt idx="222">
                  <c:v>41110</c:v>
                </c:pt>
                <c:pt idx="223">
                  <c:v>41109</c:v>
                </c:pt>
                <c:pt idx="224">
                  <c:v>41108</c:v>
                </c:pt>
                <c:pt idx="225">
                  <c:v>41107</c:v>
                </c:pt>
                <c:pt idx="226">
                  <c:v>41106</c:v>
                </c:pt>
                <c:pt idx="227">
                  <c:v>41103</c:v>
                </c:pt>
                <c:pt idx="228">
                  <c:v>41102</c:v>
                </c:pt>
                <c:pt idx="229">
                  <c:v>41101</c:v>
                </c:pt>
                <c:pt idx="230">
                  <c:v>41100</c:v>
                </c:pt>
                <c:pt idx="231">
                  <c:v>41099</c:v>
                </c:pt>
                <c:pt idx="232">
                  <c:v>41096</c:v>
                </c:pt>
                <c:pt idx="233">
                  <c:v>41095</c:v>
                </c:pt>
                <c:pt idx="234">
                  <c:v>41093</c:v>
                </c:pt>
                <c:pt idx="235">
                  <c:v>41092</c:v>
                </c:pt>
                <c:pt idx="236">
                  <c:v>41089</c:v>
                </c:pt>
                <c:pt idx="237">
                  <c:v>41088</c:v>
                </c:pt>
                <c:pt idx="238">
                  <c:v>41087</c:v>
                </c:pt>
                <c:pt idx="239">
                  <c:v>41086</c:v>
                </c:pt>
                <c:pt idx="240">
                  <c:v>41085</c:v>
                </c:pt>
                <c:pt idx="241">
                  <c:v>41082</c:v>
                </c:pt>
                <c:pt idx="242">
                  <c:v>41081</c:v>
                </c:pt>
                <c:pt idx="243">
                  <c:v>41080</c:v>
                </c:pt>
                <c:pt idx="244">
                  <c:v>41079</c:v>
                </c:pt>
                <c:pt idx="245">
                  <c:v>41078</c:v>
                </c:pt>
                <c:pt idx="246">
                  <c:v>41075</c:v>
                </c:pt>
                <c:pt idx="247">
                  <c:v>41074</c:v>
                </c:pt>
                <c:pt idx="248">
                  <c:v>41073</c:v>
                </c:pt>
                <c:pt idx="249">
                  <c:v>41072</c:v>
                </c:pt>
                <c:pt idx="250">
                  <c:v>41071</c:v>
                </c:pt>
                <c:pt idx="251">
                  <c:v>41068</c:v>
                </c:pt>
                <c:pt idx="252">
                  <c:v>41067</c:v>
                </c:pt>
                <c:pt idx="253">
                  <c:v>41066</c:v>
                </c:pt>
                <c:pt idx="254">
                  <c:v>41065</c:v>
                </c:pt>
                <c:pt idx="255">
                  <c:v>41064</c:v>
                </c:pt>
                <c:pt idx="256">
                  <c:v>41061</c:v>
                </c:pt>
                <c:pt idx="257">
                  <c:v>41060</c:v>
                </c:pt>
                <c:pt idx="258">
                  <c:v>41059</c:v>
                </c:pt>
                <c:pt idx="259">
                  <c:v>41058</c:v>
                </c:pt>
                <c:pt idx="260">
                  <c:v>41054</c:v>
                </c:pt>
                <c:pt idx="261">
                  <c:v>41053</c:v>
                </c:pt>
                <c:pt idx="262">
                  <c:v>41052</c:v>
                </c:pt>
                <c:pt idx="263">
                  <c:v>41051</c:v>
                </c:pt>
                <c:pt idx="264">
                  <c:v>41050</c:v>
                </c:pt>
                <c:pt idx="265">
                  <c:v>41047</c:v>
                </c:pt>
                <c:pt idx="266">
                  <c:v>41046</c:v>
                </c:pt>
                <c:pt idx="267">
                  <c:v>41045</c:v>
                </c:pt>
                <c:pt idx="268">
                  <c:v>41044</c:v>
                </c:pt>
                <c:pt idx="269">
                  <c:v>41043</c:v>
                </c:pt>
                <c:pt idx="270">
                  <c:v>41040</c:v>
                </c:pt>
                <c:pt idx="271">
                  <c:v>41039</c:v>
                </c:pt>
                <c:pt idx="272">
                  <c:v>41038</c:v>
                </c:pt>
                <c:pt idx="273">
                  <c:v>41037</c:v>
                </c:pt>
                <c:pt idx="274">
                  <c:v>41036</c:v>
                </c:pt>
                <c:pt idx="275">
                  <c:v>41033</c:v>
                </c:pt>
                <c:pt idx="276">
                  <c:v>41032</c:v>
                </c:pt>
                <c:pt idx="277">
                  <c:v>41031</c:v>
                </c:pt>
                <c:pt idx="278">
                  <c:v>41030</c:v>
                </c:pt>
                <c:pt idx="279">
                  <c:v>41029</c:v>
                </c:pt>
                <c:pt idx="280">
                  <c:v>41026</c:v>
                </c:pt>
                <c:pt idx="281">
                  <c:v>41025</c:v>
                </c:pt>
                <c:pt idx="282">
                  <c:v>41024</c:v>
                </c:pt>
                <c:pt idx="283">
                  <c:v>41023</c:v>
                </c:pt>
                <c:pt idx="284">
                  <c:v>41022</c:v>
                </c:pt>
                <c:pt idx="285">
                  <c:v>41019</c:v>
                </c:pt>
                <c:pt idx="286">
                  <c:v>41018</c:v>
                </c:pt>
                <c:pt idx="287">
                  <c:v>41017</c:v>
                </c:pt>
                <c:pt idx="288">
                  <c:v>41016</c:v>
                </c:pt>
                <c:pt idx="289">
                  <c:v>41015</c:v>
                </c:pt>
                <c:pt idx="290">
                  <c:v>41012</c:v>
                </c:pt>
                <c:pt idx="291">
                  <c:v>41011</c:v>
                </c:pt>
                <c:pt idx="292">
                  <c:v>41010</c:v>
                </c:pt>
                <c:pt idx="293">
                  <c:v>41009</c:v>
                </c:pt>
                <c:pt idx="294">
                  <c:v>41008</c:v>
                </c:pt>
                <c:pt idx="295">
                  <c:v>41004</c:v>
                </c:pt>
                <c:pt idx="296">
                  <c:v>41003</c:v>
                </c:pt>
                <c:pt idx="297">
                  <c:v>41002</c:v>
                </c:pt>
                <c:pt idx="298">
                  <c:v>41001</c:v>
                </c:pt>
                <c:pt idx="299">
                  <c:v>40998</c:v>
                </c:pt>
                <c:pt idx="300">
                  <c:v>40997</c:v>
                </c:pt>
                <c:pt idx="301">
                  <c:v>40996</c:v>
                </c:pt>
                <c:pt idx="302">
                  <c:v>40995</c:v>
                </c:pt>
                <c:pt idx="303">
                  <c:v>40994</c:v>
                </c:pt>
                <c:pt idx="304">
                  <c:v>40991</c:v>
                </c:pt>
                <c:pt idx="305">
                  <c:v>40990</c:v>
                </c:pt>
                <c:pt idx="306">
                  <c:v>40989</c:v>
                </c:pt>
                <c:pt idx="307">
                  <c:v>40988</c:v>
                </c:pt>
                <c:pt idx="308">
                  <c:v>40987</c:v>
                </c:pt>
                <c:pt idx="309">
                  <c:v>40984</c:v>
                </c:pt>
                <c:pt idx="310">
                  <c:v>40983</c:v>
                </c:pt>
                <c:pt idx="311">
                  <c:v>40982</c:v>
                </c:pt>
                <c:pt idx="312">
                  <c:v>40981</c:v>
                </c:pt>
                <c:pt idx="313">
                  <c:v>40980</c:v>
                </c:pt>
                <c:pt idx="314">
                  <c:v>40977</c:v>
                </c:pt>
                <c:pt idx="315">
                  <c:v>40976</c:v>
                </c:pt>
                <c:pt idx="316">
                  <c:v>40975</c:v>
                </c:pt>
                <c:pt idx="317">
                  <c:v>40974</c:v>
                </c:pt>
                <c:pt idx="318">
                  <c:v>40973</c:v>
                </c:pt>
                <c:pt idx="319">
                  <c:v>40970</c:v>
                </c:pt>
                <c:pt idx="320">
                  <c:v>40969</c:v>
                </c:pt>
                <c:pt idx="321">
                  <c:v>40968</c:v>
                </c:pt>
                <c:pt idx="322">
                  <c:v>40967</c:v>
                </c:pt>
                <c:pt idx="323">
                  <c:v>40966</c:v>
                </c:pt>
                <c:pt idx="324">
                  <c:v>40963</c:v>
                </c:pt>
                <c:pt idx="325">
                  <c:v>40962</c:v>
                </c:pt>
                <c:pt idx="326">
                  <c:v>40961</c:v>
                </c:pt>
                <c:pt idx="327">
                  <c:v>40960</c:v>
                </c:pt>
                <c:pt idx="328">
                  <c:v>40956</c:v>
                </c:pt>
                <c:pt idx="329">
                  <c:v>40955</c:v>
                </c:pt>
                <c:pt idx="330">
                  <c:v>40954</c:v>
                </c:pt>
                <c:pt idx="331">
                  <c:v>40953</c:v>
                </c:pt>
                <c:pt idx="332">
                  <c:v>40952</c:v>
                </c:pt>
                <c:pt idx="333">
                  <c:v>40949</c:v>
                </c:pt>
                <c:pt idx="334">
                  <c:v>40948</c:v>
                </c:pt>
                <c:pt idx="335">
                  <c:v>40947</c:v>
                </c:pt>
                <c:pt idx="336">
                  <c:v>40946</c:v>
                </c:pt>
                <c:pt idx="337">
                  <c:v>40945</c:v>
                </c:pt>
                <c:pt idx="338">
                  <c:v>40942</c:v>
                </c:pt>
                <c:pt idx="339">
                  <c:v>40941</c:v>
                </c:pt>
                <c:pt idx="340">
                  <c:v>40940</c:v>
                </c:pt>
                <c:pt idx="341">
                  <c:v>40939</c:v>
                </c:pt>
                <c:pt idx="342">
                  <c:v>40938</c:v>
                </c:pt>
                <c:pt idx="343">
                  <c:v>40935</c:v>
                </c:pt>
                <c:pt idx="344">
                  <c:v>40934</c:v>
                </c:pt>
                <c:pt idx="345">
                  <c:v>40933</c:v>
                </c:pt>
                <c:pt idx="346">
                  <c:v>40932</c:v>
                </c:pt>
                <c:pt idx="347">
                  <c:v>40931</c:v>
                </c:pt>
                <c:pt idx="348">
                  <c:v>40928</c:v>
                </c:pt>
                <c:pt idx="349">
                  <c:v>40927</c:v>
                </c:pt>
                <c:pt idx="350">
                  <c:v>40926</c:v>
                </c:pt>
                <c:pt idx="351">
                  <c:v>40925</c:v>
                </c:pt>
                <c:pt idx="352">
                  <c:v>40921</c:v>
                </c:pt>
                <c:pt idx="353">
                  <c:v>40920</c:v>
                </c:pt>
                <c:pt idx="354">
                  <c:v>40919</c:v>
                </c:pt>
                <c:pt idx="355">
                  <c:v>40918</c:v>
                </c:pt>
                <c:pt idx="356">
                  <c:v>40917</c:v>
                </c:pt>
                <c:pt idx="357">
                  <c:v>40914</c:v>
                </c:pt>
                <c:pt idx="358">
                  <c:v>40913</c:v>
                </c:pt>
                <c:pt idx="359">
                  <c:v>40912</c:v>
                </c:pt>
                <c:pt idx="360">
                  <c:v>40911</c:v>
                </c:pt>
                <c:pt idx="361">
                  <c:v>40907</c:v>
                </c:pt>
                <c:pt idx="362">
                  <c:v>40906</c:v>
                </c:pt>
                <c:pt idx="363">
                  <c:v>40905</c:v>
                </c:pt>
                <c:pt idx="364">
                  <c:v>40904</c:v>
                </c:pt>
                <c:pt idx="365">
                  <c:v>40900</c:v>
                </c:pt>
                <c:pt idx="366">
                  <c:v>40899</c:v>
                </c:pt>
                <c:pt idx="367">
                  <c:v>40898</c:v>
                </c:pt>
                <c:pt idx="368">
                  <c:v>40897</c:v>
                </c:pt>
                <c:pt idx="369">
                  <c:v>40896</c:v>
                </c:pt>
                <c:pt idx="370">
                  <c:v>40893</c:v>
                </c:pt>
                <c:pt idx="371">
                  <c:v>40892</c:v>
                </c:pt>
                <c:pt idx="372">
                  <c:v>40891</c:v>
                </c:pt>
                <c:pt idx="373">
                  <c:v>40890</c:v>
                </c:pt>
                <c:pt idx="374">
                  <c:v>40889</c:v>
                </c:pt>
                <c:pt idx="375">
                  <c:v>40886</c:v>
                </c:pt>
                <c:pt idx="376">
                  <c:v>40885</c:v>
                </c:pt>
                <c:pt idx="377">
                  <c:v>40884</c:v>
                </c:pt>
                <c:pt idx="378">
                  <c:v>40883</c:v>
                </c:pt>
                <c:pt idx="379">
                  <c:v>40882</c:v>
                </c:pt>
                <c:pt idx="380">
                  <c:v>40879</c:v>
                </c:pt>
                <c:pt idx="381">
                  <c:v>40878</c:v>
                </c:pt>
                <c:pt idx="382">
                  <c:v>40877</c:v>
                </c:pt>
                <c:pt idx="383">
                  <c:v>40876</c:v>
                </c:pt>
                <c:pt idx="384">
                  <c:v>40875</c:v>
                </c:pt>
                <c:pt idx="385">
                  <c:v>40872</c:v>
                </c:pt>
                <c:pt idx="386">
                  <c:v>40870</c:v>
                </c:pt>
                <c:pt idx="387">
                  <c:v>40869</c:v>
                </c:pt>
                <c:pt idx="388">
                  <c:v>40868</c:v>
                </c:pt>
                <c:pt idx="389">
                  <c:v>40865</c:v>
                </c:pt>
                <c:pt idx="390">
                  <c:v>40864</c:v>
                </c:pt>
                <c:pt idx="391">
                  <c:v>40863</c:v>
                </c:pt>
                <c:pt idx="392">
                  <c:v>40862</c:v>
                </c:pt>
                <c:pt idx="393">
                  <c:v>40861</c:v>
                </c:pt>
                <c:pt idx="394">
                  <c:v>40857</c:v>
                </c:pt>
                <c:pt idx="395">
                  <c:v>40856</c:v>
                </c:pt>
                <c:pt idx="396">
                  <c:v>40855</c:v>
                </c:pt>
                <c:pt idx="397">
                  <c:v>40854</c:v>
                </c:pt>
                <c:pt idx="398">
                  <c:v>40851</c:v>
                </c:pt>
                <c:pt idx="399">
                  <c:v>40850</c:v>
                </c:pt>
                <c:pt idx="400">
                  <c:v>40849</c:v>
                </c:pt>
                <c:pt idx="401">
                  <c:v>40848</c:v>
                </c:pt>
                <c:pt idx="402">
                  <c:v>40847</c:v>
                </c:pt>
                <c:pt idx="403">
                  <c:v>40844</c:v>
                </c:pt>
                <c:pt idx="404">
                  <c:v>40843</c:v>
                </c:pt>
                <c:pt idx="405">
                  <c:v>40842</c:v>
                </c:pt>
                <c:pt idx="406">
                  <c:v>40841</c:v>
                </c:pt>
                <c:pt idx="407">
                  <c:v>40840</c:v>
                </c:pt>
                <c:pt idx="408">
                  <c:v>40837</c:v>
                </c:pt>
                <c:pt idx="409">
                  <c:v>40836</c:v>
                </c:pt>
                <c:pt idx="410">
                  <c:v>40835</c:v>
                </c:pt>
                <c:pt idx="411">
                  <c:v>40834</c:v>
                </c:pt>
                <c:pt idx="412">
                  <c:v>40833</c:v>
                </c:pt>
                <c:pt idx="413">
                  <c:v>40830</c:v>
                </c:pt>
                <c:pt idx="414">
                  <c:v>40829</c:v>
                </c:pt>
                <c:pt idx="415">
                  <c:v>40828</c:v>
                </c:pt>
                <c:pt idx="416">
                  <c:v>40827</c:v>
                </c:pt>
                <c:pt idx="417">
                  <c:v>40823</c:v>
                </c:pt>
                <c:pt idx="418">
                  <c:v>40822</c:v>
                </c:pt>
                <c:pt idx="419">
                  <c:v>40821</c:v>
                </c:pt>
                <c:pt idx="420">
                  <c:v>40820</c:v>
                </c:pt>
                <c:pt idx="421">
                  <c:v>40819</c:v>
                </c:pt>
                <c:pt idx="422">
                  <c:v>40816</c:v>
                </c:pt>
                <c:pt idx="423">
                  <c:v>40815</c:v>
                </c:pt>
                <c:pt idx="424">
                  <c:v>40814</c:v>
                </c:pt>
                <c:pt idx="425">
                  <c:v>40813</c:v>
                </c:pt>
                <c:pt idx="426">
                  <c:v>40812</c:v>
                </c:pt>
                <c:pt idx="427">
                  <c:v>40809</c:v>
                </c:pt>
                <c:pt idx="428">
                  <c:v>40808</c:v>
                </c:pt>
                <c:pt idx="429">
                  <c:v>40807</c:v>
                </c:pt>
                <c:pt idx="430">
                  <c:v>40806</c:v>
                </c:pt>
                <c:pt idx="431">
                  <c:v>40805</c:v>
                </c:pt>
                <c:pt idx="432">
                  <c:v>40802</c:v>
                </c:pt>
                <c:pt idx="433">
                  <c:v>40801</c:v>
                </c:pt>
                <c:pt idx="434">
                  <c:v>40800</c:v>
                </c:pt>
                <c:pt idx="435">
                  <c:v>40799</c:v>
                </c:pt>
                <c:pt idx="436">
                  <c:v>40798</c:v>
                </c:pt>
                <c:pt idx="437">
                  <c:v>40795</c:v>
                </c:pt>
                <c:pt idx="438">
                  <c:v>40794</c:v>
                </c:pt>
                <c:pt idx="439">
                  <c:v>40793</c:v>
                </c:pt>
                <c:pt idx="440">
                  <c:v>40792</c:v>
                </c:pt>
                <c:pt idx="441">
                  <c:v>40788</c:v>
                </c:pt>
                <c:pt idx="442">
                  <c:v>40787</c:v>
                </c:pt>
                <c:pt idx="443">
                  <c:v>40786</c:v>
                </c:pt>
                <c:pt idx="444">
                  <c:v>40785</c:v>
                </c:pt>
                <c:pt idx="445">
                  <c:v>40784</c:v>
                </c:pt>
                <c:pt idx="446">
                  <c:v>40781</c:v>
                </c:pt>
                <c:pt idx="447">
                  <c:v>40780</c:v>
                </c:pt>
                <c:pt idx="448">
                  <c:v>40779</c:v>
                </c:pt>
                <c:pt idx="449">
                  <c:v>40778</c:v>
                </c:pt>
                <c:pt idx="450">
                  <c:v>40777</c:v>
                </c:pt>
                <c:pt idx="451">
                  <c:v>40774</c:v>
                </c:pt>
                <c:pt idx="452">
                  <c:v>40773</c:v>
                </c:pt>
                <c:pt idx="453">
                  <c:v>40772</c:v>
                </c:pt>
                <c:pt idx="454">
                  <c:v>40771</c:v>
                </c:pt>
                <c:pt idx="455">
                  <c:v>40770</c:v>
                </c:pt>
                <c:pt idx="456">
                  <c:v>40767</c:v>
                </c:pt>
                <c:pt idx="457">
                  <c:v>40766</c:v>
                </c:pt>
                <c:pt idx="458">
                  <c:v>40765</c:v>
                </c:pt>
                <c:pt idx="459">
                  <c:v>40764</c:v>
                </c:pt>
                <c:pt idx="460">
                  <c:v>40763</c:v>
                </c:pt>
                <c:pt idx="461">
                  <c:v>40760</c:v>
                </c:pt>
                <c:pt idx="462">
                  <c:v>40759</c:v>
                </c:pt>
                <c:pt idx="463">
                  <c:v>40758</c:v>
                </c:pt>
                <c:pt idx="464">
                  <c:v>40757</c:v>
                </c:pt>
                <c:pt idx="465">
                  <c:v>40756</c:v>
                </c:pt>
                <c:pt idx="466">
                  <c:v>40753</c:v>
                </c:pt>
                <c:pt idx="467">
                  <c:v>40752</c:v>
                </c:pt>
                <c:pt idx="468">
                  <c:v>40751</c:v>
                </c:pt>
                <c:pt idx="469">
                  <c:v>40750</c:v>
                </c:pt>
                <c:pt idx="470">
                  <c:v>40749</c:v>
                </c:pt>
                <c:pt idx="471">
                  <c:v>40746</c:v>
                </c:pt>
                <c:pt idx="472">
                  <c:v>40745</c:v>
                </c:pt>
                <c:pt idx="473">
                  <c:v>40744</c:v>
                </c:pt>
                <c:pt idx="474">
                  <c:v>40743</c:v>
                </c:pt>
                <c:pt idx="475">
                  <c:v>40742</c:v>
                </c:pt>
                <c:pt idx="476">
                  <c:v>40739</c:v>
                </c:pt>
                <c:pt idx="477">
                  <c:v>40738</c:v>
                </c:pt>
                <c:pt idx="478">
                  <c:v>40737</c:v>
                </c:pt>
                <c:pt idx="479">
                  <c:v>40736</c:v>
                </c:pt>
                <c:pt idx="480">
                  <c:v>40735</c:v>
                </c:pt>
                <c:pt idx="481">
                  <c:v>40732</c:v>
                </c:pt>
                <c:pt idx="482">
                  <c:v>40731</c:v>
                </c:pt>
                <c:pt idx="483">
                  <c:v>40730</c:v>
                </c:pt>
                <c:pt idx="484">
                  <c:v>40729</c:v>
                </c:pt>
                <c:pt idx="485">
                  <c:v>40725</c:v>
                </c:pt>
                <c:pt idx="486">
                  <c:v>40724</c:v>
                </c:pt>
                <c:pt idx="487">
                  <c:v>40723</c:v>
                </c:pt>
                <c:pt idx="488">
                  <c:v>40722</c:v>
                </c:pt>
                <c:pt idx="489">
                  <c:v>40721</c:v>
                </c:pt>
                <c:pt idx="490">
                  <c:v>40718</c:v>
                </c:pt>
                <c:pt idx="491">
                  <c:v>40717</c:v>
                </c:pt>
                <c:pt idx="492">
                  <c:v>40716</c:v>
                </c:pt>
                <c:pt idx="493">
                  <c:v>40715</c:v>
                </c:pt>
                <c:pt idx="494">
                  <c:v>40714</c:v>
                </c:pt>
                <c:pt idx="495">
                  <c:v>40711</c:v>
                </c:pt>
                <c:pt idx="496">
                  <c:v>40710</c:v>
                </c:pt>
                <c:pt idx="497">
                  <c:v>40709</c:v>
                </c:pt>
                <c:pt idx="498">
                  <c:v>40708</c:v>
                </c:pt>
                <c:pt idx="499">
                  <c:v>40707</c:v>
                </c:pt>
                <c:pt idx="500">
                  <c:v>40704</c:v>
                </c:pt>
                <c:pt idx="501">
                  <c:v>40703</c:v>
                </c:pt>
                <c:pt idx="502">
                  <c:v>40702</c:v>
                </c:pt>
                <c:pt idx="503">
                  <c:v>40701</c:v>
                </c:pt>
                <c:pt idx="504">
                  <c:v>40700</c:v>
                </c:pt>
                <c:pt idx="505">
                  <c:v>40697</c:v>
                </c:pt>
                <c:pt idx="506">
                  <c:v>40696</c:v>
                </c:pt>
                <c:pt idx="507">
                  <c:v>40695</c:v>
                </c:pt>
                <c:pt idx="508">
                  <c:v>40694</c:v>
                </c:pt>
                <c:pt idx="509">
                  <c:v>40690</c:v>
                </c:pt>
                <c:pt idx="510">
                  <c:v>40689</c:v>
                </c:pt>
                <c:pt idx="511">
                  <c:v>40688</c:v>
                </c:pt>
                <c:pt idx="512">
                  <c:v>40687</c:v>
                </c:pt>
                <c:pt idx="513">
                  <c:v>40686</c:v>
                </c:pt>
                <c:pt idx="514">
                  <c:v>40683</c:v>
                </c:pt>
                <c:pt idx="515">
                  <c:v>40682</c:v>
                </c:pt>
                <c:pt idx="516">
                  <c:v>40681</c:v>
                </c:pt>
                <c:pt idx="517">
                  <c:v>40680</c:v>
                </c:pt>
                <c:pt idx="518">
                  <c:v>40679</c:v>
                </c:pt>
                <c:pt idx="519">
                  <c:v>40676</c:v>
                </c:pt>
                <c:pt idx="520">
                  <c:v>40675</c:v>
                </c:pt>
                <c:pt idx="521">
                  <c:v>40674</c:v>
                </c:pt>
                <c:pt idx="522">
                  <c:v>40673</c:v>
                </c:pt>
                <c:pt idx="523">
                  <c:v>40672</c:v>
                </c:pt>
                <c:pt idx="524">
                  <c:v>40669</c:v>
                </c:pt>
                <c:pt idx="525">
                  <c:v>40668</c:v>
                </c:pt>
                <c:pt idx="526">
                  <c:v>40667</c:v>
                </c:pt>
                <c:pt idx="527">
                  <c:v>40666</c:v>
                </c:pt>
                <c:pt idx="528">
                  <c:v>40665</c:v>
                </c:pt>
                <c:pt idx="529">
                  <c:v>40662</c:v>
                </c:pt>
                <c:pt idx="530">
                  <c:v>40661</c:v>
                </c:pt>
                <c:pt idx="531">
                  <c:v>40660</c:v>
                </c:pt>
                <c:pt idx="532">
                  <c:v>40659</c:v>
                </c:pt>
                <c:pt idx="533">
                  <c:v>40658</c:v>
                </c:pt>
                <c:pt idx="534">
                  <c:v>40654</c:v>
                </c:pt>
                <c:pt idx="535">
                  <c:v>40653</c:v>
                </c:pt>
                <c:pt idx="536">
                  <c:v>40652</c:v>
                </c:pt>
                <c:pt idx="537">
                  <c:v>40651</c:v>
                </c:pt>
                <c:pt idx="538">
                  <c:v>40648</c:v>
                </c:pt>
                <c:pt idx="539">
                  <c:v>40647</c:v>
                </c:pt>
                <c:pt idx="540">
                  <c:v>40646</c:v>
                </c:pt>
                <c:pt idx="541">
                  <c:v>40645</c:v>
                </c:pt>
                <c:pt idx="542">
                  <c:v>40644</c:v>
                </c:pt>
                <c:pt idx="543">
                  <c:v>40641</c:v>
                </c:pt>
                <c:pt idx="544">
                  <c:v>40640</c:v>
                </c:pt>
                <c:pt idx="545">
                  <c:v>40639</c:v>
                </c:pt>
                <c:pt idx="546">
                  <c:v>40638</c:v>
                </c:pt>
                <c:pt idx="547">
                  <c:v>40637</c:v>
                </c:pt>
                <c:pt idx="548">
                  <c:v>40634</c:v>
                </c:pt>
                <c:pt idx="549">
                  <c:v>40633</c:v>
                </c:pt>
                <c:pt idx="550">
                  <c:v>40632</c:v>
                </c:pt>
                <c:pt idx="551">
                  <c:v>40631</c:v>
                </c:pt>
                <c:pt idx="552">
                  <c:v>40630</c:v>
                </c:pt>
                <c:pt idx="553">
                  <c:v>40627</c:v>
                </c:pt>
                <c:pt idx="554">
                  <c:v>40626</c:v>
                </c:pt>
                <c:pt idx="555">
                  <c:v>40625</c:v>
                </c:pt>
                <c:pt idx="556">
                  <c:v>40624</c:v>
                </c:pt>
                <c:pt idx="557">
                  <c:v>40623</c:v>
                </c:pt>
                <c:pt idx="558">
                  <c:v>40620</c:v>
                </c:pt>
                <c:pt idx="559">
                  <c:v>40619</c:v>
                </c:pt>
                <c:pt idx="560">
                  <c:v>40618</c:v>
                </c:pt>
                <c:pt idx="561">
                  <c:v>40617</c:v>
                </c:pt>
                <c:pt idx="562">
                  <c:v>40616</c:v>
                </c:pt>
                <c:pt idx="563">
                  <c:v>40613</c:v>
                </c:pt>
                <c:pt idx="564">
                  <c:v>40612</c:v>
                </c:pt>
                <c:pt idx="565">
                  <c:v>40611</c:v>
                </c:pt>
                <c:pt idx="566">
                  <c:v>40610</c:v>
                </c:pt>
                <c:pt idx="567">
                  <c:v>40609</c:v>
                </c:pt>
                <c:pt idx="568">
                  <c:v>40606</c:v>
                </c:pt>
                <c:pt idx="569">
                  <c:v>40605</c:v>
                </c:pt>
                <c:pt idx="570">
                  <c:v>40604</c:v>
                </c:pt>
                <c:pt idx="571">
                  <c:v>40603</c:v>
                </c:pt>
                <c:pt idx="572">
                  <c:v>40602</c:v>
                </c:pt>
                <c:pt idx="573">
                  <c:v>40599</c:v>
                </c:pt>
                <c:pt idx="574">
                  <c:v>40598</c:v>
                </c:pt>
                <c:pt idx="575">
                  <c:v>40597</c:v>
                </c:pt>
                <c:pt idx="576">
                  <c:v>40596</c:v>
                </c:pt>
                <c:pt idx="577">
                  <c:v>40592</c:v>
                </c:pt>
                <c:pt idx="578">
                  <c:v>40591</c:v>
                </c:pt>
                <c:pt idx="579">
                  <c:v>40590</c:v>
                </c:pt>
                <c:pt idx="580">
                  <c:v>40589</c:v>
                </c:pt>
                <c:pt idx="581">
                  <c:v>40588</c:v>
                </c:pt>
                <c:pt idx="582">
                  <c:v>40585</c:v>
                </c:pt>
                <c:pt idx="583">
                  <c:v>40584</c:v>
                </c:pt>
                <c:pt idx="584">
                  <c:v>40583</c:v>
                </c:pt>
                <c:pt idx="585">
                  <c:v>40582</c:v>
                </c:pt>
                <c:pt idx="586">
                  <c:v>40581</c:v>
                </c:pt>
                <c:pt idx="587">
                  <c:v>40578</c:v>
                </c:pt>
                <c:pt idx="588">
                  <c:v>40577</c:v>
                </c:pt>
                <c:pt idx="589">
                  <c:v>40576</c:v>
                </c:pt>
                <c:pt idx="590">
                  <c:v>40575</c:v>
                </c:pt>
                <c:pt idx="591">
                  <c:v>40574</c:v>
                </c:pt>
                <c:pt idx="592">
                  <c:v>40571</c:v>
                </c:pt>
                <c:pt idx="593">
                  <c:v>40570</c:v>
                </c:pt>
                <c:pt idx="594">
                  <c:v>40569</c:v>
                </c:pt>
                <c:pt idx="595">
                  <c:v>40568</c:v>
                </c:pt>
                <c:pt idx="596">
                  <c:v>40567</c:v>
                </c:pt>
                <c:pt idx="597">
                  <c:v>40564</c:v>
                </c:pt>
                <c:pt idx="598">
                  <c:v>40563</c:v>
                </c:pt>
                <c:pt idx="599">
                  <c:v>40562</c:v>
                </c:pt>
                <c:pt idx="600">
                  <c:v>40561</c:v>
                </c:pt>
                <c:pt idx="601">
                  <c:v>40557</c:v>
                </c:pt>
                <c:pt idx="602">
                  <c:v>40556</c:v>
                </c:pt>
                <c:pt idx="603">
                  <c:v>40555</c:v>
                </c:pt>
                <c:pt idx="604">
                  <c:v>40554</c:v>
                </c:pt>
                <c:pt idx="605">
                  <c:v>40553</c:v>
                </c:pt>
                <c:pt idx="606">
                  <c:v>40550</c:v>
                </c:pt>
                <c:pt idx="607">
                  <c:v>40549</c:v>
                </c:pt>
                <c:pt idx="608">
                  <c:v>40548</c:v>
                </c:pt>
                <c:pt idx="609">
                  <c:v>40547</c:v>
                </c:pt>
                <c:pt idx="610">
                  <c:v>40546</c:v>
                </c:pt>
                <c:pt idx="611">
                  <c:v>40543</c:v>
                </c:pt>
                <c:pt idx="612">
                  <c:v>40542</c:v>
                </c:pt>
                <c:pt idx="613">
                  <c:v>40541</c:v>
                </c:pt>
                <c:pt idx="614">
                  <c:v>40540</c:v>
                </c:pt>
                <c:pt idx="615">
                  <c:v>40539</c:v>
                </c:pt>
                <c:pt idx="616">
                  <c:v>40535</c:v>
                </c:pt>
                <c:pt idx="617">
                  <c:v>40534</c:v>
                </c:pt>
                <c:pt idx="618">
                  <c:v>40533</c:v>
                </c:pt>
                <c:pt idx="619">
                  <c:v>40532</c:v>
                </c:pt>
                <c:pt idx="620">
                  <c:v>40529</c:v>
                </c:pt>
                <c:pt idx="621">
                  <c:v>40528</c:v>
                </c:pt>
                <c:pt idx="622">
                  <c:v>40527</c:v>
                </c:pt>
                <c:pt idx="623">
                  <c:v>40526</c:v>
                </c:pt>
                <c:pt idx="624">
                  <c:v>40525</c:v>
                </c:pt>
                <c:pt idx="625">
                  <c:v>40522</c:v>
                </c:pt>
                <c:pt idx="626">
                  <c:v>40521</c:v>
                </c:pt>
                <c:pt idx="627">
                  <c:v>40520</c:v>
                </c:pt>
                <c:pt idx="628">
                  <c:v>40519</c:v>
                </c:pt>
                <c:pt idx="629">
                  <c:v>40518</c:v>
                </c:pt>
                <c:pt idx="630">
                  <c:v>40515</c:v>
                </c:pt>
                <c:pt idx="631">
                  <c:v>40514</c:v>
                </c:pt>
                <c:pt idx="632">
                  <c:v>40513</c:v>
                </c:pt>
                <c:pt idx="633">
                  <c:v>40512</c:v>
                </c:pt>
                <c:pt idx="634">
                  <c:v>40511</c:v>
                </c:pt>
                <c:pt idx="635">
                  <c:v>40508</c:v>
                </c:pt>
                <c:pt idx="636">
                  <c:v>40506</c:v>
                </c:pt>
                <c:pt idx="637">
                  <c:v>40505</c:v>
                </c:pt>
                <c:pt idx="638">
                  <c:v>40504</c:v>
                </c:pt>
                <c:pt idx="639">
                  <c:v>40501</c:v>
                </c:pt>
                <c:pt idx="640">
                  <c:v>40500</c:v>
                </c:pt>
                <c:pt idx="641">
                  <c:v>40499</c:v>
                </c:pt>
                <c:pt idx="642">
                  <c:v>40498</c:v>
                </c:pt>
                <c:pt idx="643">
                  <c:v>40497</c:v>
                </c:pt>
                <c:pt idx="644">
                  <c:v>40494</c:v>
                </c:pt>
                <c:pt idx="645">
                  <c:v>40492</c:v>
                </c:pt>
                <c:pt idx="646">
                  <c:v>40491</c:v>
                </c:pt>
                <c:pt idx="647">
                  <c:v>40490</c:v>
                </c:pt>
                <c:pt idx="648">
                  <c:v>40487</c:v>
                </c:pt>
                <c:pt idx="649">
                  <c:v>40486</c:v>
                </c:pt>
                <c:pt idx="650">
                  <c:v>40485</c:v>
                </c:pt>
                <c:pt idx="651">
                  <c:v>40484</c:v>
                </c:pt>
                <c:pt idx="652">
                  <c:v>40483</c:v>
                </c:pt>
                <c:pt idx="653">
                  <c:v>40480</c:v>
                </c:pt>
                <c:pt idx="654">
                  <c:v>40479</c:v>
                </c:pt>
                <c:pt idx="655">
                  <c:v>40478</c:v>
                </c:pt>
                <c:pt idx="656">
                  <c:v>40477</c:v>
                </c:pt>
                <c:pt idx="657">
                  <c:v>40476</c:v>
                </c:pt>
                <c:pt idx="658">
                  <c:v>40473</c:v>
                </c:pt>
                <c:pt idx="659">
                  <c:v>40472</c:v>
                </c:pt>
                <c:pt idx="660">
                  <c:v>40471</c:v>
                </c:pt>
                <c:pt idx="661">
                  <c:v>40470</c:v>
                </c:pt>
                <c:pt idx="662">
                  <c:v>40469</c:v>
                </c:pt>
                <c:pt idx="663">
                  <c:v>40466</c:v>
                </c:pt>
                <c:pt idx="664">
                  <c:v>40465</c:v>
                </c:pt>
                <c:pt idx="665">
                  <c:v>40464</c:v>
                </c:pt>
                <c:pt idx="666">
                  <c:v>40463</c:v>
                </c:pt>
                <c:pt idx="667">
                  <c:v>40459</c:v>
                </c:pt>
                <c:pt idx="668">
                  <c:v>40458</c:v>
                </c:pt>
                <c:pt idx="669">
                  <c:v>40457</c:v>
                </c:pt>
                <c:pt idx="670">
                  <c:v>40456</c:v>
                </c:pt>
                <c:pt idx="671">
                  <c:v>40455</c:v>
                </c:pt>
                <c:pt idx="672">
                  <c:v>40452</c:v>
                </c:pt>
                <c:pt idx="673">
                  <c:v>40451</c:v>
                </c:pt>
                <c:pt idx="674">
                  <c:v>40450</c:v>
                </c:pt>
                <c:pt idx="675">
                  <c:v>40449</c:v>
                </c:pt>
                <c:pt idx="676">
                  <c:v>40448</c:v>
                </c:pt>
                <c:pt idx="677">
                  <c:v>40445</c:v>
                </c:pt>
                <c:pt idx="678">
                  <c:v>40444</c:v>
                </c:pt>
                <c:pt idx="679">
                  <c:v>40443</c:v>
                </c:pt>
                <c:pt idx="680">
                  <c:v>40442</c:v>
                </c:pt>
                <c:pt idx="681">
                  <c:v>40441</c:v>
                </c:pt>
                <c:pt idx="682">
                  <c:v>40438</c:v>
                </c:pt>
                <c:pt idx="683">
                  <c:v>40437</c:v>
                </c:pt>
                <c:pt idx="684">
                  <c:v>40436</c:v>
                </c:pt>
                <c:pt idx="685">
                  <c:v>40435</c:v>
                </c:pt>
                <c:pt idx="686">
                  <c:v>40434</c:v>
                </c:pt>
                <c:pt idx="687">
                  <c:v>40431</c:v>
                </c:pt>
                <c:pt idx="688">
                  <c:v>40430</c:v>
                </c:pt>
                <c:pt idx="689">
                  <c:v>40429</c:v>
                </c:pt>
                <c:pt idx="690">
                  <c:v>40428</c:v>
                </c:pt>
                <c:pt idx="691">
                  <c:v>40424</c:v>
                </c:pt>
                <c:pt idx="692">
                  <c:v>40423</c:v>
                </c:pt>
                <c:pt idx="693">
                  <c:v>40422</c:v>
                </c:pt>
                <c:pt idx="694">
                  <c:v>40421</c:v>
                </c:pt>
                <c:pt idx="695">
                  <c:v>40420</c:v>
                </c:pt>
                <c:pt idx="696">
                  <c:v>40417</c:v>
                </c:pt>
                <c:pt idx="697">
                  <c:v>40416</c:v>
                </c:pt>
                <c:pt idx="698">
                  <c:v>40415</c:v>
                </c:pt>
                <c:pt idx="699">
                  <c:v>40414</c:v>
                </c:pt>
                <c:pt idx="700">
                  <c:v>40413</c:v>
                </c:pt>
                <c:pt idx="701">
                  <c:v>40410</c:v>
                </c:pt>
                <c:pt idx="702">
                  <c:v>40409</c:v>
                </c:pt>
                <c:pt idx="703">
                  <c:v>40408</c:v>
                </c:pt>
                <c:pt idx="704">
                  <c:v>40407</c:v>
                </c:pt>
                <c:pt idx="705">
                  <c:v>40406</c:v>
                </c:pt>
                <c:pt idx="706">
                  <c:v>40403</c:v>
                </c:pt>
                <c:pt idx="707">
                  <c:v>40402</c:v>
                </c:pt>
                <c:pt idx="708">
                  <c:v>40401</c:v>
                </c:pt>
                <c:pt idx="709">
                  <c:v>40400</c:v>
                </c:pt>
                <c:pt idx="710">
                  <c:v>40399</c:v>
                </c:pt>
                <c:pt idx="711">
                  <c:v>40396</c:v>
                </c:pt>
                <c:pt idx="712">
                  <c:v>40395</c:v>
                </c:pt>
                <c:pt idx="713">
                  <c:v>40394</c:v>
                </c:pt>
                <c:pt idx="714">
                  <c:v>40393</c:v>
                </c:pt>
                <c:pt idx="715">
                  <c:v>40392</c:v>
                </c:pt>
                <c:pt idx="716">
                  <c:v>40389</c:v>
                </c:pt>
                <c:pt idx="717">
                  <c:v>40388</c:v>
                </c:pt>
                <c:pt idx="718">
                  <c:v>40387</c:v>
                </c:pt>
                <c:pt idx="719">
                  <c:v>40386</c:v>
                </c:pt>
                <c:pt idx="720">
                  <c:v>40385</c:v>
                </c:pt>
                <c:pt idx="721">
                  <c:v>40382</c:v>
                </c:pt>
                <c:pt idx="722">
                  <c:v>40381</c:v>
                </c:pt>
                <c:pt idx="723">
                  <c:v>40380</c:v>
                </c:pt>
                <c:pt idx="724">
                  <c:v>40379</c:v>
                </c:pt>
                <c:pt idx="725">
                  <c:v>40378</c:v>
                </c:pt>
                <c:pt idx="726">
                  <c:v>40375</c:v>
                </c:pt>
                <c:pt idx="727">
                  <c:v>40374</c:v>
                </c:pt>
                <c:pt idx="728">
                  <c:v>40373</c:v>
                </c:pt>
                <c:pt idx="729">
                  <c:v>40372</c:v>
                </c:pt>
                <c:pt idx="730">
                  <c:v>40371</c:v>
                </c:pt>
                <c:pt idx="731">
                  <c:v>40368</c:v>
                </c:pt>
                <c:pt idx="732">
                  <c:v>40367</c:v>
                </c:pt>
                <c:pt idx="733">
                  <c:v>40366</c:v>
                </c:pt>
                <c:pt idx="734">
                  <c:v>40365</c:v>
                </c:pt>
                <c:pt idx="735">
                  <c:v>40361</c:v>
                </c:pt>
                <c:pt idx="736">
                  <c:v>40360</c:v>
                </c:pt>
                <c:pt idx="737">
                  <c:v>40359</c:v>
                </c:pt>
                <c:pt idx="738">
                  <c:v>40358</c:v>
                </c:pt>
                <c:pt idx="739">
                  <c:v>40357</c:v>
                </c:pt>
                <c:pt idx="740">
                  <c:v>40354</c:v>
                </c:pt>
                <c:pt idx="741">
                  <c:v>40353</c:v>
                </c:pt>
                <c:pt idx="742">
                  <c:v>40352</c:v>
                </c:pt>
                <c:pt idx="743">
                  <c:v>40351</c:v>
                </c:pt>
                <c:pt idx="744">
                  <c:v>40350</c:v>
                </c:pt>
                <c:pt idx="745">
                  <c:v>40347</c:v>
                </c:pt>
                <c:pt idx="746">
                  <c:v>40346</c:v>
                </c:pt>
                <c:pt idx="747">
                  <c:v>40345</c:v>
                </c:pt>
                <c:pt idx="748">
                  <c:v>40344</c:v>
                </c:pt>
                <c:pt idx="749">
                  <c:v>40343</c:v>
                </c:pt>
                <c:pt idx="750">
                  <c:v>40340</c:v>
                </c:pt>
                <c:pt idx="751">
                  <c:v>40339</c:v>
                </c:pt>
                <c:pt idx="752">
                  <c:v>40338</c:v>
                </c:pt>
                <c:pt idx="753">
                  <c:v>40337</c:v>
                </c:pt>
                <c:pt idx="754">
                  <c:v>40336</c:v>
                </c:pt>
                <c:pt idx="755">
                  <c:v>40333</c:v>
                </c:pt>
                <c:pt idx="756">
                  <c:v>40332</c:v>
                </c:pt>
                <c:pt idx="757">
                  <c:v>40331</c:v>
                </c:pt>
                <c:pt idx="758">
                  <c:v>40330</c:v>
                </c:pt>
                <c:pt idx="759">
                  <c:v>40326</c:v>
                </c:pt>
                <c:pt idx="760">
                  <c:v>40325</c:v>
                </c:pt>
                <c:pt idx="761">
                  <c:v>40324</c:v>
                </c:pt>
                <c:pt idx="762">
                  <c:v>40323</c:v>
                </c:pt>
                <c:pt idx="763">
                  <c:v>40322</c:v>
                </c:pt>
                <c:pt idx="764">
                  <c:v>40319</c:v>
                </c:pt>
                <c:pt idx="765">
                  <c:v>40318</c:v>
                </c:pt>
                <c:pt idx="766">
                  <c:v>40317</c:v>
                </c:pt>
                <c:pt idx="767">
                  <c:v>40316</c:v>
                </c:pt>
                <c:pt idx="768">
                  <c:v>40315</c:v>
                </c:pt>
                <c:pt idx="769">
                  <c:v>40312</c:v>
                </c:pt>
                <c:pt idx="770">
                  <c:v>40311</c:v>
                </c:pt>
                <c:pt idx="771">
                  <c:v>40310</c:v>
                </c:pt>
                <c:pt idx="772">
                  <c:v>40309</c:v>
                </c:pt>
                <c:pt idx="773">
                  <c:v>40308</c:v>
                </c:pt>
                <c:pt idx="774">
                  <c:v>40305</c:v>
                </c:pt>
                <c:pt idx="775">
                  <c:v>40304</c:v>
                </c:pt>
                <c:pt idx="776">
                  <c:v>40303</c:v>
                </c:pt>
                <c:pt idx="777">
                  <c:v>40302</c:v>
                </c:pt>
                <c:pt idx="778">
                  <c:v>40301</c:v>
                </c:pt>
                <c:pt idx="779">
                  <c:v>40298</c:v>
                </c:pt>
                <c:pt idx="780">
                  <c:v>40297</c:v>
                </c:pt>
                <c:pt idx="781">
                  <c:v>40296</c:v>
                </c:pt>
                <c:pt idx="782">
                  <c:v>40295</c:v>
                </c:pt>
                <c:pt idx="783">
                  <c:v>40294</c:v>
                </c:pt>
                <c:pt idx="784">
                  <c:v>40291</c:v>
                </c:pt>
                <c:pt idx="785">
                  <c:v>40290</c:v>
                </c:pt>
                <c:pt idx="786">
                  <c:v>40289</c:v>
                </c:pt>
                <c:pt idx="787">
                  <c:v>40288</c:v>
                </c:pt>
                <c:pt idx="788">
                  <c:v>40287</c:v>
                </c:pt>
                <c:pt idx="789">
                  <c:v>40284</c:v>
                </c:pt>
                <c:pt idx="790">
                  <c:v>40283</c:v>
                </c:pt>
                <c:pt idx="791">
                  <c:v>40282</c:v>
                </c:pt>
                <c:pt idx="792">
                  <c:v>40281</c:v>
                </c:pt>
                <c:pt idx="793">
                  <c:v>40280</c:v>
                </c:pt>
                <c:pt idx="794">
                  <c:v>40277</c:v>
                </c:pt>
                <c:pt idx="795">
                  <c:v>40276</c:v>
                </c:pt>
                <c:pt idx="796">
                  <c:v>40275</c:v>
                </c:pt>
                <c:pt idx="797">
                  <c:v>40274</c:v>
                </c:pt>
                <c:pt idx="798">
                  <c:v>40273</c:v>
                </c:pt>
                <c:pt idx="799">
                  <c:v>40269</c:v>
                </c:pt>
                <c:pt idx="800">
                  <c:v>40268</c:v>
                </c:pt>
                <c:pt idx="801">
                  <c:v>40267</c:v>
                </c:pt>
                <c:pt idx="802">
                  <c:v>40266</c:v>
                </c:pt>
                <c:pt idx="803">
                  <c:v>40263</c:v>
                </c:pt>
                <c:pt idx="804">
                  <c:v>40262</c:v>
                </c:pt>
                <c:pt idx="805">
                  <c:v>40261</c:v>
                </c:pt>
                <c:pt idx="806">
                  <c:v>40260</c:v>
                </c:pt>
                <c:pt idx="807">
                  <c:v>40259</c:v>
                </c:pt>
                <c:pt idx="808">
                  <c:v>40256</c:v>
                </c:pt>
                <c:pt idx="809">
                  <c:v>40255</c:v>
                </c:pt>
                <c:pt idx="810">
                  <c:v>40254</c:v>
                </c:pt>
                <c:pt idx="811">
                  <c:v>40253</c:v>
                </c:pt>
                <c:pt idx="812">
                  <c:v>40252</c:v>
                </c:pt>
                <c:pt idx="813">
                  <c:v>40249</c:v>
                </c:pt>
                <c:pt idx="814">
                  <c:v>40248</c:v>
                </c:pt>
                <c:pt idx="815">
                  <c:v>40247</c:v>
                </c:pt>
                <c:pt idx="816">
                  <c:v>40246</c:v>
                </c:pt>
                <c:pt idx="817">
                  <c:v>40245</c:v>
                </c:pt>
                <c:pt idx="818">
                  <c:v>40242</c:v>
                </c:pt>
                <c:pt idx="819">
                  <c:v>40241</c:v>
                </c:pt>
                <c:pt idx="820">
                  <c:v>40240</c:v>
                </c:pt>
                <c:pt idx="821">
                  <c:v>40239</c:v>
                </c:pt>
                <c:pt idx="822">
                  <c:v>40238</c:v>
                </c:pt>
                <c:pt idx="823">
                  <c:v>40235</c:v>
                </c:pt>
                <c:pt idx="824">
                  <c:v>40234</c:v>
                </c:pt>
                <c:pt idx="825">
                  <c:v>40233</c:v>
                </c:pt>
                <c:pt idx="826">
                  <c:v>40232</c:v>
                </c:pt>
                <c:pt idx="827">
                  <c:v>40231</c:v>
                </c:pt>
                <c:pt idx="828">
                  <c:v>40228</c:v>
                </c:pt>
                <c:pt idx="829">
                  <c:v>40227</c:v>
                </c:pt>
                <c:pt idx="830">
                  <c:v>40226</c:v>
                </c:pt>
                <c:pt idx="831">
                  <c:v>40225</c:v>
                </c:pt>
                <c:pt idx="832">
                  <c:v>40221</c:v>
                </c:pt>
                <c:pt idx="833">
                  <c:v>40220</c:v>
                </c:pt>
                <c:pt idx="834">
                  <c:v>40219</c:v>
                </c:pt>
                <c:pt idx="835">
                  <c:v>40218</c:v>
                </c:pt>
                <c:pt idx="836">
                  <c:v>40217</c:v>
                </c:pt>
                <c:pt idx="837">
                  <c:v>40214</c:v>
                </c:pt>
                <c:pt idx="838">
                  <c:v>40213</c:v>
                </c:pt>
                <c:pt idx="839">
                  <c:v>40212</c:v>
                </c:pt>
                <c:pt idx="840">
                  <c:v>40211</c:v>
                </c:pt>
                <c:pt idx="841">
                  <c:v>40210</c:v>
                </c:pt>
                <c:pt idx="842">
                  <c:v>40207</c:v>
                </c:pt>
                <c:pt idx="843">
                  <c:v>40206</c:v>
                </c:pt>
                <c:pt idx="844">
                  <c:v>40205</c:v>
                </c:pt>
                <c:pt idx="845">
                  <c:v>40204</c:v>
                </c:pt>
                <c:pt idx="846">
                  <c:v>40203</c:v>
                </c:pt>
                <c:pt idx="847">
                  <c:v>40200</c:v>
                </c:pt>
                <c:pt idx="848">
                  <c:v>40199</c:v>
                </c:pt>
                <c:pt idx="849">
                  <c:v>40198</c:v>
                </c:pt>
                <c:pt idx="850">
                  <c:v>40197</c:v>
                </c:pt>
                <c:pt idx="851">
                  <c:v>40193</c:v>
                </c:pt>
                <c:pt idx="852">
                  <c:v>40192</c:v>
                </c:pt>
                <c:pt idx="853">
                  <c:v>40191</c:v>
                </c:pt>
                <c:pt idx="854">
                  <c:v>40190</c:v>
                </c:pt>
                <c:pt idx="855">
                  <c:v>40189</c:v>
                </c:pt>
                <c:pt idx="856">
                  <c:v>40186</c:v>
                </c:pt>
                <c:pt idx="857">
                  <c:v>40185</c:v>
                </c:pt>
                <c:pt idx="858">
                  <c:v>40184</c:v>
                </c:pt>
                <c:pt idx="859">
                  <c:v>40183</c:v>
                </c:pt>
                <c:pt idx="860">
                  <c:v>40182</c:v>
                </c:pt>
                <c:pt idx="861">
                  <c:v>40178</c:v>
                </c:pt>
                <c:pt idx="862">
                  <c:v>40177</c:v>
                </c:pt>
                <c:pt idx="863">
                  <c:v>40176</c:v>
                </c:pt>
                <c:pt idx="864">
                  <c:v>40175</c:v>
                </c:pt>
                <c:pt idx="865">
                  <c:v>40171</c:v>
                </c:pt>
                <c:pt idx="866">
                  <c:v>40170</c:v>
                </c:pt>
                <c:pt idx="867">
                  <c:v>40169</c:v>
                </c:pt>
                <c:pt idx="868">
                  <c:v>40168</c:v>
                </c:pt>
                <c:pt idx="869">
                  <c:v>40165</c:v>
                </c:pt>
                <c:pt idx="870">
                  <c:v>40164</c:v>
                </c:pt>
                <c:pt idx="871">
                  <c:v>40163</c:v>
                </c:pt>
                <c:pt idx="872">
                  <c:v>40162</c:v>
                </c:pt>
                <c:pt idx="873">
                  <c:v>40161</c:v>
                </c:pt>
                <c:pt idx="874">
                  <c:v>40158</c:v>
                </c:pt>
                <c:pt idx="875">
                  <c:v>40157</c:v>
                </c:pt>
                <c:pt idx="876">
                  <c:v>40156</c:v>
                </c:pt>
                <c:pt idx="877">
                  <c:v>40155</c:v>
                </c:pt>
                <c:pt idx="878">
                  <c:v>40154</c:v>
                </c:pt>
                <c:pt idx="879">
                  <c:v>40151</c:v>
                </c:pt>
                <c:pt idx="880">
                  <c:v>40150</c:v>
                </c:pt>
                <c:pt idx="881">
                  <c:v>40149</c:v>
                </c:pt>
                <c:pt idx="882">
                  <c:v>40148</c:v>
                </c:pt>
                <c:pt idx="883">
                  <c:v>40147</c:v>
                </c:pt>
                <c:pt idx="884">
                  <c:v>40144</c:v>
                </c:pt>
                <c:pt idx="885">
                  <c:v>40142</c:v>
                </c:pt>
                <c:pt idx="886">
                  <c:v>40141</c:v>
                </c:pt>
                <c:pt idx="887">
                  <c:v>40140</c:v>
                </c:pt>
                <c:pt idx="888">
                  <c:v>40137</c:v>
                </c:pt>
                <c:pt idx="889">
                  <c:v>40136</c:v>
                </c:pt>
                <c:pt idx="890">
                  <c:v>40135</c:v>
                </c:pt>
                <c:pt idx="891">
                  <c:v>40134</c:v>
                </c:pt>
                <c:pt idx="892">
                  <c:v>40133</c:v>
                </c:pt>
                <c:pt idx="893">
                  <c:v>40130</c:v>
                </c:pt>
                <c:pt idx="894">
                  <c:v>40129</c:v>
                </c:pt>
                <c:pt idx="895">
                  <c:v>40127</c:v>
                </c:pt>
                <c:pt idx="896">
                  <c:v>40126</c:v>
                </c:pt>
                <c:pt idx="897">
                  <c:v>40123</c:v>
                </c:pt>
                <c:pt idx="898">
                  <c:v>40122</c:v>
                </c:pt>
                <c:pt idx="899">
                  <c:v>40121</c:v>
                </c:pt>
                <c:pt idx="900">
                  <c:v>40120</c:v>
                </c:pt>
                <c:pt idx="901">
                  <c:v>40119</c:v>
                </c:pt>
                <c:pt idx="902">
                  <c:v>40116</c:v>
                </c:pt>
                <c:pt idx="903">
                  <c:v>40115</c:v>
                </c:pt>
                <c:pt idx="904">
                  <c:v>40114</c:v>
                </c:pt>
                <c:pt idx="905">
                  <c:v>40113</c:v>
                </c:pt>
                <c:pt idx="906">
                  <c:v>40112</c:v>
                </c:pt>
                <c:pt idx="907">
                  <c:v>40109</c:v>
                </c:pt>
                <c:pt idx="908">
                  <c:v>40108</c:v>
                </c:pt>
                <c:pt idx="909">
                  <c:v>40107</c:v>
                </c:pt>
                <c:pt idx="910">
                  <c:v>40106</c:v>
                </c:pt>
                <c:pt idx="911">
                  <c:v>40105</c:v>
                </c:pt>
                <c:pt idx="912">
                  <c:v>40102</c:v>
                </c:pt>
                <c:pt idx="913">
                  <c:v>40101</c:v>
                </c:pt>
                <c:pt idx="914">
                  <c:v>40100</c:v>
                </c:pt>
                <c:pt idx="915">
                  <c:v>40099</c:v>
                </c:pt>
                <c:pt idx="916">
                  <c:v>40095</c:v>
                </c:pt>
                <c:pt idx="917">
                  <c:v>40094</c:v>
                </c:pt>
                <c:pt idx="918">
                  <c:v>40093</c:v>
                </c:pt>
                <c:pt idx="919">
                  <c:v>40092</c:v>
                </c:pt>
                <c:pt idx="920">
                  <c:v>40091</c:v>
                </c:pt>
                <c:pt idx="921">
                  <c:v>40088</c:v>
                </c:pt>
                <c:pt idx="922">
                  <c:v>40087</c:v>
                </c:pt>
                <c:pt idx="923">
                  <c:v>40086</c:v>
                </c:pt>
                <c:pt idx="924">
                  <c:v>40085</c:v>
                </c:pt>
                <c:pt idx="925">
                  <c:v>40084</c:v>
                </c:pt>
                <c:pt idx="926">
                  <c:v>40081</c:v>
                </c:pt>
                <c:pt idx="927">
                  <c:v>40080</c:v>
                </c:pt>
                <c:pt idx="928">
                  <c:v>40079</c:v>
                </c:pt>
                <c:pt idx="929">
                  <c:v>40078</c:v>
                </c:pt>
                <c:pt idx="930">
                  <c:v>40077</c:v>
                </c:pt>
                <c:pt idx="931">
                  <c:v>40074</c:v>
                </c:pt>
                <c:pt idx="932">
                  <c:v>40073</c:v>
                </c:pt>
                <c:pt idx="933">
                  <c:v>40072</c:v>
                </c:pt>
                <c:pt idx="934">
                  <c:v>40071</c:v>
                </c:pt>
                <c:pt idx="935">
                  <c:v>40070</c:v>
                </c:pt>
                <c:pt idx="936">
                  <c:v>40067</c:v>
                </c:pt>
                <c:pt idx="937">
                  <c:v>40066</c:v>
                </c:pt>
                <c:pt idx="938">
                  <c:v>40065</c:v>
                </c:pt>
                <c:pt idx="939">
                  <c:v>40064</c:v>
                </c:pt>
                <c:pt idx="940">
                  <c:v>40060</c:v>
                </c:pt>
                <c:pt idx="941">
                  <c:v>40059</c:v>
                </c:pt>
                <c:pt idx="942">
                  <c:v>40058</c:v>
                </c:pt>
                <c:pt idx="943">
                  <c:v>40057</c:v>
                </c:pt>
                <c:pt idx="944">
                  <c:v>40056</c:v>
                </c:pt>
                <c:pt idx="945">
                  <c:v>40053</c:v>
                </c:pt>
                <c:pt idx="946">
                  <c:v>40052</c:v>
                </c:pt>
                <c:pt idx="947">
                  <c:v>40051</c:v>
                </c:pt>
                <c:pt idx="948">
                  <c:v>40050</c:v>
                </c:pt>
                <c:pt idx="949">
                  <c:v>40049</c:v>
                </c:pt>
                <c:pt idx="950">
                  <c:v>40046</c:v>
                </c:pt>
                <c:pt idx="951">
                  <c:v>40045</c:v>
                </c:pt>
                <c:pt idx="952">
                  <c:v>40044</c:v>
                </c:pt>
                <c:pt idx="953">
                  <c:v>40043</c:v>
                </c:pt>
                <c:pt idx="954">
                  <c:v>40042</c:v>
                </c:pt>
                <c:pt idx="955">
                  <c:v>40039</c:v>
                </c:pt>
                <c:pt idx="956">
                  <c:v>40038</c:v>
                </c:pt>
                <c:pt idx="957">
                  <c:v>40037</c:v>
                </c:pt>
                <c:pt idx="958">
                  <c:v>40036</c:v>
                </c:pt>
                <c:pt idx="959">
                  <c:v>40035</c:v>
                </c:pt>
                <c:pt idx="960">
                  <c:v>40032</c:v>
                </c:pt>
                <c:pt idx="961">
                  <c:v>40031</c:v>
                </c:pt>
                <c:pt idx="962">
                  <c:v>40030</c:v>
                </c:pt>
                <c:pt idx="963">
                  <c:v>40029</c:v>
                </c:pt>
                <c:pt idx="964">
                  <c:v>40028</c:v>
                </c:pt>
                <c:pt idx="965">
                  <c:v>40025</c:v>
                </c:pt>
                <c:pt idx="966">
                  <c:v>40024</c:v>
                </c:pt>
                <c:pt idx="967">
                  <c:v>40023</c:v>
                </c:pt>
                <c:pt idx="968">
                  <c:v>40022</c:v>
                </c:pt>
                <c:pt idx="969">
                  <c:v>40021</c:v>
                </c:pt>
                <c:pt idx="970">
                  <c:v>40018</c:v>
                </c:pt>
                <c:pt idx="971">
                  <c:v>40017</c:v>
                </c:pt>
                <c:pt idx="972">
                  <c:v>40016</c:v>
                </c:pt>
                <c:pt idx="973">
                  <c:v>40015</c:v>
                </c:pt>
                <c:pt idx="974">
                  <c:v>40014</c:v>
                </c:pt>
                <c:pt idx="975">
                  <c:v>40011</c:v>
                </c:pt>
                <c:pt idx="976">
                  <c:v>40010</c:v>
                </c:pt>
                <c:pt idx="977">
                  <c:v>40009</c:v>
                </c:pt>
                <c:pt idx="978">
                  <c:v>40008</c:v>
                </c:pt>
                <c:pt idx="979">
                  <c:v>40007</c:v>
                </c:pt>
                <c:pt idx="980">
                  <c:v>40004</c:v>
                </c:pt>
                <c:pt idx="981">
                  <c:v>40003</c:v>
                </c:pt>
                <c:pt idx="982">
                  <c:v>40002</c:v>
                </c:pt>
                <c:pt idx="983">
                  <c:v>40001</c:v>
                </c:pt>
                <c:pt idx="984">
                  <c:v>40000</c:v>
                </c:pt>
                <c:pt idx="985">
                  <c:v>39996</c:v>
                </c:pt>
                <c:pt idx="986">
                  <c:v>39995</c:v>
                </c:pt>
                <c:pt idx="987">
                  <c:v>39994</c:v>
                </c:pt>
                <c:pt idx="988">
                  <c:v>39993</c:v>
                </c:pt>
                <c:pt idx="989">
                  <c:v>39990</c:v>
                </c:pt>
                <c:pt idx="990">
                  <c:v>39989</c:v>
                </c:pt>
                <c:pt idx="991">
                  <c:v>39988</c:v>
                </c:pt>
                <c:pt idx="992">
                  <c:v>39987</c:v>
                </c:pt>
                <c:pt idx="993">
                  <c:v>39986</c:v>
                </c:pt>
                <c:pt idx="994">
                  <c:v>39983</c:v>
                </c:pt>
                <c:pt idx="995">
                  <c:v>39982</c:v>
                </c:pt>
                <c:pt idx="996">
                  <c:v>39981</c:v>
                </c:pt>
                <c:pt idx="997">
                  <c:v>39980</c:v>
                </c:pt>
                <c:pt idx="998">
                  <c:v>39979</c:v>
                </c:pt>
                <c:pt idx="999">
                  <c:v>39976</c:v>
                </c:pt>
                <c:pt idx="1000">
                  <c:v>39975</c:v>
                </c:pt>
                <c:pt idx="1001">
                  <c:v>39974</c:v>
                </c:pt>
                <c:pt idx="1002">
                  <c:v>39973</c:v>
                </c:pt>
                <c:pt idx="1003">
                  <c:v>39972</c:v>
                </c:pt>
                <c:pt idx="1004">
                  <c:v>39969</c:v>
                </c:pt>
                <c:pt idx="1005">
                  <c:v>39968</c:v>
                </c:pt>
                <c:pt idx="1006">
                  <c:v>39967</c:v>
                </c:pt>
                <c:pt idx="1007">
                  <c:v>39966</c:v>
                </c:pt>
                <c:pt idx="1008">
                  <c:v>39965</c:v>
                </c:pt>
                <c:pt idx="1009">
                  <c:v>39962</c:v>
                </c:pt>
                <c:pt idx="1010">
                  <c:v>39961</c:v>
                </c:pt>
                <c:pt idx="1011">
                  <c:v>39960</c:v>
                </c:pt>
                <c:pt idx="1012">
                  <c:v>39959</c:v>
                </c:pt>
                <c:pt idx="1013">
                  <c:v>39955</c:v>
                </c:pt>
                <c:pt idx="1014">
                  <c:v>39954</c:v>
                </c:pt>
                <c:pt idx="1015">
                  <c:v>39953</c:v>
                </c:pt>
                <c:pt idx="1016">
                  <c:v>39952</c:v>
                </c:pt>
                <c:pt idx="1017">
                  <c:v>39951</c:v>
                </c:pt>
                <c:pt idx="1018">
                  <c:v>39948</c:v>
                </c:pt>
                <c:pt idx="1019">
                  <c:v>39947</c:v>
                </c:pt>
                <c:pt idx="1020">
                  <c:v>39946</c:v>
                </c:pt>
                <c:pt idx="1021">
                  <c:v>39945</c:v>
                </c:pt>
                <c:pt idx="1022">
                  <c:v>39944</c:v>
                </c:pt>
                <c:pt idx="1023">
                  <c:v>39941</c:v>
                </c:pt>
                <c:pt idx="1024">
                  <c:v>39940</c:v>
                </c:pt>
                <c:pt idx="1025">
                  <c:v>39939</c:v>
                </c:pt>
                <c:pt idx="1026">
                  <c:v>39938</c:v>
                </c:pt>
                <c:pt idx="1027">
                  <c:v>39937</c:v>
                </c:pt>
                <c:pt idx="1028">
                  <c:v>39934</c:v>
                </c:pt>
                <c:pt idx="1029">
                  <c:v>39933</c:v>
                </c:pt>
                <c:pt idx="1030">
                  <c:v>39932</c:v>
                </c:pt>
                <c:pt idx="1031">
                  <c:v>39931</c:v>
                </c:pt>
                <c:pt idx="1032">
                  <c:v>39930</c:v>
                </c:pt>
                <c:pt idx="1033">
                  <c:v>39927</c:v>
                </c:pt>
                <c:pt idx="1034">
                  <c:v>39926</c:v>
                </c:pt>
                <c:pt idx="1035">
                  <c:v>39925</c:v>
                </c:pt>
                <c:pt idx="1036">
                  <c:v>39924</c:v>
                </c:pt>
                <c:pt idx="1037">
                  <c:v>39923</c:v>
                </c:pt>
                <c:pt idx="1038">
                  <c:v>39920</c:v>
                </c:pt>
                <c:pt idx="1039">
                  <c:v>39919</c:v>
                </c:pt>
                <c:pt idx="1040">
                  <c:v>39918</c:v>
                </c:pt>
                <c:pt idx="1041">
                  <c:v>39917</c:v>
                </c:pt>
                <c:pt idx="1042">
                  <c:v>39916</c:v>
                </c:pt>
                <c:pt idx="1043">
                  <c:v>39912</c:v>
                </c:pt>
                <c:pt idx="1044">
                  <c:v>39911</c:v>
                </c:pt>
                <c:pt idx="1045">
                  <c:v>39910</c:v>
                </c:pt>
                <c:pt idx="1046">
                  <c:v>39909</c:v>
                </c:pt>
                <c:pt idx="1047">
                  <c:v>39906</c:v>
                </c:pt>
                <c:pt idx="1048">
                  <c:v>39905</c:v>
                </c:pt>
                <c:pt idx="1049">
                  <c:v>39904</c:v>
                </c:pt>
                <c:pt idx="1050">
                  <c:v>39903</c:v>
                </c:pt>
                <c:pt idx="1051">
                  <c:v>39902</c:v>
                </c:pt>
                <c:pt idx="1052">
                  <c:v>39899</c:v>
                </c:pt>
                <c:pt idx="1053">
                  <c:v>39898</c:v>
                </c:pt>
                <c:pt idx="1054">
                  <c:v>39897</c:v>
                </c:pt>
                <c:pt idx="1055">
                  <c:v>39896</c:v>
                </c:pt>
                <c:pt idx="1056">
                  <c:v>39895</c:v>
                </c:pt>
                <c:pt idx="1057">
                  <c:v>39892</c:v>
                </c:pt>
                <c:pt idx="1058">
                  <c:v>39891</c:v>
                </c:pt>
                <c:pt idx="1059">
                  <c:v>39890</c:v>
                </c:pt>
                <c:pt idx="1060">
                  <c:v>39889</c:v>
                </c:pt>
                <c:pt idx="1061">
                  <c:v>39888</c:v>
                </c:pt>
                <c:pt idx="1062">
                  <c:v>39885</c:v>
                </c:pt>
                <c:pt idx="1063">
                  <c:v>39884</c:v>
                </c:pt>
                <c:pt idx="1064">
                  <c:v>39883</c:v>
                </c:pt>
                <c:pt idx="1065">
                  <c:v>39882</c:v>
                </c:pt>
                <c:pt idx="1066">
                  <c:v>39881</c:v>
                </c:pt>
                <c:pt idx="1067">
                  <c:v>39878</c:v>
                </c:pt>
                <c:pt idx="1068">
                  <c:v>39877</c:v>
                </c:pt>
                <c:pt idx="1069">
                  <c:v>39876</c:v>
                </c:pt>
                <c:pt idx="1070">
                  <c:v>39875</c:v>
                </c:pt>
                <c:pt idx="1071">
                  <c:v>39874</c:v>
                </c:pt>
                <c:pt idx="1072">
                  <c:v>39871</c:v>
                </c:pt>
                <c:pt idx="1073">
                  <c:v>39870</c:v>
                </c:pt>
                <c:pt idx="1074">
                  <c:v>39869</c:v>
                </c:pt>
                <c:pt idx="1075">
                  <c:v>39868</c:v>
                </c:pt>
                <c:pt idx="1076">
                  <c:v>39867</c:v>
                </c:pt>
                <c:pt idx="1077">
                  <c:v>39864</c:v>
                </c:pt>
                <c:pt idx="1078">
                  <c:v>39863</c:v>
                </c:pt>
                <c:pt idx="1079">
                  <c:v>39862</c:v>
                </c:pt>
                <c:pt idx="1080">
                  <c:v>39861</c:v>
                </c:pt>
                <c:pt idx="1081">
                  <c:v>39857</c:v>
                </c:pt>
                <c:pt idx="1082">
                  <c:v>39856</c:v>
                </c:pt>
                <c:pt idx="1083">
                  <c:v>39855</c:v>
                </c:pt>
                <c:pt idx="1084">
                  <c:v>39854</c:v>
                </c:pt>
                <c:pt idx="1085">
                  <c:v>39853</c:v>
                </c:pt>
                <c:pt idx="1086">
                  <c:v>39850</c:v>
                </c:pt>
                <c:pt idx="1087">
                  <c:v>39849</c:v>
                </c:pt>
                <c:pt idx="1088">
                  <c:v>39848</c:v>
                </c:pt>
                <c:pt idx="1089">
                  <c:v>39847</c:v>
                </c:pt>
                <c:pt idx="1090">
                  <c:v>39846</c:v>
                </c:pt>
                <c:pt idx="1091">
                  <c:v>39843</c:v>
                </c:pt>
                <c:pt idx="1092">
                  <c:v>39842</c:v>
                </c:pt>
                <c:pt idx="1093">
                  <c:v>39841</c:v>
                </c:pt>
                <c:pt idx="1094">
                  <c:v>39840</c:v>
                </c:pt>
                <c:pt idx="1095">
                  <c:v>39839</c:v>
                </c:pt>
                <c:pt idx="1096">
                  <c:v>39836</c:v>
                </c:pt>
                <c:pt idx="1097">
                  <c:v>39835</c:v>
                </c:pt>
                <c:pt idx="1098">
                  <c:v>39834</c:v>
                </c:pt>
                <c:pt idx="1099">
                  <c:v>39833</c:v>
                </c:pt>
                <c:pt idx="1100">
                  <c:v>39829</c:v>
                </c:pt>
                <c:pt idx="1101">
                  <c:v>39828</c:v>
                </c:pt>
                <c:pt idx="1102">
                  <c:v>39827</c:v>
                </c:pt>
                <c:pt idx="1103">
                  <c:v>39826</c:v>
                </c:pt>
                <c:pt idx="1104">
                  <c:v>39825</c:v>
                </c:pt>
                <c:pt idx="1105">
                  <c:v>39822</c:v>
                </c:pt>
                <c:pt idx="1106">
                  <c:v>39821</c:v>
                </c:pt>
                <c:pt idx="1107">
                  <c:v>39820</c:v>
                </c:pt>
                <c:pt idx="1108">
                  <c:v>39819</c:v>
                </c:pt>
                <c:pt idx="1109">
                  <c:v>39818</c:v>
                </c:pt>
                <c:pt idx="1110">
                  <c:v>39815</c:v>
                </c:pt>
                <c:pt idx="1111">
                  <c:v>39813</c:v>
                </c:pt>
                <c:pt idx="1112">
                  <c:v>39812</c:v>
                </c:pt>
                <c:pt idx="1113">
                  <c:v>39811</c:v>
                </c:pt>
                <c:pt idx="1114">
                  <c:v>39808</c:v>
                </c:pt>
                <c:pt idx="1115">
                  <c:v>39806</c:v>
                </c:pt>
                <c:pt idx="1116">
                  <c:v>39805</c:v>
                </c:pt>
                <c:pt idx="1117">
                  <c:v>39804</c:v>
                </c:pt>
                <c:pt idx="1118">
                  <c:v>39801</c:v>
                </c:pt>
                <c:pt idx="1119">
                  <c:v>39800</c:v>
                </c:pt>
                <c:pt idx="1120">
                  <c:v>39799</c:v>
                </c:pt>
                <c:pt idx="1121">
                  <c:v>39798</c:v>
                </c:pt>
                <c:pt idx="1122">
                  <c:v>39797</c:v>
                </c:pt>
                <c:pt idx="1123">
                  <c:v>39794</c:v>
                </c:pt>
                <c:pt idx="1124">
                  <c:v>39793</c:v>
                </c:pt>
                <c:pt idx="1125">
                  <c:v>39792</c:v>
                </c:pt>
                <c:pt idx="1126">
                  <c:v>39791</c:v>
                </c:pt>
                <c:pt idx="1127">
                  <c:v>39790</c:v>
                </c:pt>
                <c:pt idx="1128">
                  <c:v>39787</c:v>
                </c:pt>
                <c:pt idx="1129">
                  <c:v>39786</c:v>
                </c:pt>
                <c:pt idx="1130">
                  <c:v>39785</c:v>
                </c:pt>
                <c:pt idx="1131">
                  <c:v>39784</c:v>
                </c:pt>
                <c:pt idx="1132">
                  <c:v>39783</c:v>
                </c:pt>
                <c:pt idx="1133">
                  <c:v>39780</c:v>
                </c:pt>
                <c:pt idx="1134">
                  <c:v>39778</c:v>
                </c:pt>
                <c:pt idx="1135">
                  <c:v>39777</c:v>
                </c:pt>
                <c:pt idx="1136">
                  <c:v>39776</c:v>
                </c:pt>
                <c:pt idx="1137">
                  <c:v>39773</c:v>
                </c:pt>
                <c:pt idx="1138">
                  <c:v>39772</c:v>
                </c:pt>
                <c:pt idx="1139">
                  <c:v>39771</c:v>
                </c:pt>
                <c:pt idx="1140">
                  <c:v>39770</c:v>
                </c:pt>
                <c:pt idx="1141">
                  <c:v>39769</c:v>
                </c:pt>
                <c:pt idx="1142">
                  <c:v>39766</c:v>
                </c:pt>
                <c:pt idx="1143">
                  <c:v>39765</c:v>
                </c:pt>
                <c:pt idx="1144">
                  <c:v>39764</c:v>
                </c:pt>
                <c:pt idx="1145">
                  <c:v>39762</c:v>
                </c:pt>
                <c:pt idx="1146">
                  <c:v>39759</c:v>
                </c:pt>
                <c:pt idx="1147">
                  <c:v>39758</c:v>
                </c:pt>
                <c:pt idx="1148">
                  <c:v>39757</c:v>
                </c:pt>
                <c:pt idx="1149">
                  <c:v>39756</c:v>
                </c:pt>
                <c:pt idx="1150">
                  <c:v>39755</c:v>
                </c:pt>
                <c:pt idx="1151">
                  <c:v>39752</c:v>
                </c:pt>
                <c:pt idx="1152">
                  <c:v>39751</c:v>
                </c:pt>
                <c:pt idx="1153">
                  <c:v>39750</c:v>
                </c:pt>
                <c:pt idx="1154">
                  <c:v>39749</c:v>
                </c:pt>
                <c:pt idx="1155">
                  <c:v>39748</c:v>
                </c:pt>
                <c:pt idx="1156">
                  <c:v>39745</c:v>
                </c:pt>
                <c:pt idx="1157">
                  <c:v>39744</c:v>
                </c:pt>
                <c:pt idx="1158">
                  <c:v>39743</c:v>
                </c:pt>
                <c:pt idx="1159">
                  <c:v>39742</c:v>
                </c:pt>
                <c:pt idx="1160">
                  <c:v>39741</c:v>
                </c:pt>
                <c:pt idx="1161">
                  <c:v>39738</c:v>
                </c:pt>
                <c:pt idx="1162">
                  <c:v>39737</c:v>
                </c:pt>
                <c:pt idx="1163">
                  <c:v>39736</c:v>
                </c:pt>
                <c:pt idx="1164">
                  <c:v>39735</c:v>
                </c:pt>
                <c:pt idx="1165">
                  <c:v>39731</c:v>
                </c:pt>
                <c:pt idx="1166">
                  <c:v>39730</c:v>
                </c:pt>
                <c:pt idx="1167">
                  <c:v>39729</c:v>
                </c:pt>
                <c:pt idx="1168">
                  <c:v>39728</c:v>
                </c:pt>
                <c:pt idx="1169">
                  <c:v>39727</c:v>
                </c:pt>
                <c:pt idx="1170">
                  <c:v>39724</c:v>
                </c:pt>
                <c:pt idx="1171">
                  <c:v>39723</c:v>
                </c:pt>
                <c:pt idx="1172">
                  <c:v>39722</c:v>
                </c:pt>
                <c:pt idx="1173">
                  <c:v>39721</c:v>
                </c:pt>
                <c:pt idx="1174">
                  <c:v>39720</c:v>
                </c:pt>
                <c:pt idx="1175">
                  <c:v>39717</c:v>
                </c:pt>
                <c:pt idx="1176">
                  <c:v>39716</c:v>
                </c:pt>
                <c:pt idx="1177">
                  <c:v>39715</c:v>
                </c:pt>
                <c:pt idx="1178">
                  <c:v>39714</c:v>
                </c:pt>
                <c:pt idx="1179">
                  <c:v>39713</c:v>
                </c:pt>
                <c:pt idx="1180">
                  <c:v>39710</c:v>
                </c:pt>
                <c:pt idx="1181">
                  <c:v>39709</c:v>
                </c:pt>
                <c:pt idx="1182">
                  <c:v>39708</c:v>
                </c:pt>
                <c:pt idx="1183">
                  <c:v>39707</c:v>
                </c:pt>
                <c:pt idx="1184">
                  <c:v>39706</c:v>
                </c:pt>
                <c:pt idx="1185">
                  <c:v>39703</c:v>
                </c:pt>
                <c:pt idx="1186">
                  <c:v>39702</c:v>
                </c:pt>
                <c:pt idx="1187">
                  <c:v>39701</c:v>
                </c:pt>
                <c:pt idx="1188">
                  <c:v>39700</c:v>
                </c:pt>
                <c:pt idx="1189">
                  <c:v>39699</c:v>
                </c:pt>
                <c:pt idx="1190">
                  <c:v>39696</c:v>
                </c:pt>
                <c:pt idx="1191">
                  <c:v>39695</c:v>
                </c:pt>
                <c:pt idx="1192">
                  <c:v>39694</c:v>
                </c:pt>
                <c:pt idx="1193">
                  <c:v>39693</c:v>
                </c:pt>
                <c:pt idx="1194">
                  <c:v>39689</c:v>
                </c:pt>
                <c:pt idx="1195">
                  <c:v>39688</c:v>
                </c:pt>
                <c:pt idx="1196">
                  <c:v>39687</c:v>
                </c:pt>
                <c:pt idx="1197">
                  <c:v>39686</c:v>
                </c:pt>
                <c:pt idx="1198">
                  <c:v>39685</c:v>
                </c:pt>
                <c:pt idx="1199">
                  <c:v>39682</c:v>
                </c:pt>
                <c:pt idx="1200">
                  <c:v>39681</c:v>
                </c:pt>
                <c:pt idx="1201">
                  <c:v>39680</c:v>
                </c:pt>
                <c:pt idx="1202">
                  <c:v>39679</c:v>
                </c:pt>
                <c:pt idx="1203">
                  <c:v>39678</c:v>
                </c:pt>
                <c:pt idx="1204">
                  <c:v>39675</c:v>
                </c:pt>
                <c:pt idx="1205">
                  <c:v>39674</c:v>
                </c:pt>
                <c:pt idx="1206">
                  <c:v>39673</c:v>
                </c:pt>
                <c:pt idx="1207">
                  <c:v>39672</c:v>
                </c:pt>
                <c:pt idx="1208">
                  <c:v>39671</c:v>
                </c:pt>
                <c:pt idx="1209">
                  <c:v>39668</c:v>
                </c:pt>
                <c:pt idx="1210">
                  <c:v>39667</c:v>
                </c:pt>
                <c:pt idx="1211">
                  <c:v>39666</c:v>
                </c:pt>
                <c:pt idx="1212">
                  <c:v>39665</c:v>
                </c:pt>
                <c:pt idx="1213">
                  <c:v>39664</c:v>
                </c:pt>
                <c:pt idx="1214">
                  <c:v>39661</c:v>
                </c:pt>
                <c:pt idx="1215">
                  <c:v>39660</c:v>
                </c:pt>
                <c:pt idx="1216">
                  <c:v>39659</c:v>
                </c:pt>
                <c:pt idx="1217">
                  <c:v>39658</c:v>
                </c:pt>
                <c:pt idx="1218">
                  <c:v>39657</c:v>
                </c:pt>
                <c:pt idx="1219">
                  <c:v>39654</c:v>
                </c:pt>
                <c:pt idx="1220">
                  <c:v>39653</c:v>
                </c:pt>
                <c:pt idx="1221">
                  <c:v>39652</c:v>
                </c:pt>
                <c:pt idx="1222">
                  <c:v>39651</c:v>
                </c:pt>
                <c:pt idx="1223">
                  <c:v>39650</c:v>
                </c:pt>
                <c:pt idx="1224">
                  <c:v>39647</c:v>
                </c:pt>
                <c:pt idx="1225">
                  <c:v>39646</c:v>
                </c:pt>
                <c:pt idx="1226">
                  <c:v>39645</c:v>
                </c:pt>
                <c:pt idx="1227">
                  <c:v>39644</c:v>
                </c:pt>
                <c:pt idx="1228">
                  <c:v>39643</c:v>
                </c:pt>
                <c:pt idx="1229">
                  <c:v>39640</c:v>
                </c:pt>
                <c:pt idx="1230">
                  <c:v>39639</c:v>
                </c:pt>
                <c:pt idx="1231">
                  <c:v>39638</c:v>
                </c:pt>
                <c:pt idx="1232">
                  <c:v>39637</c:v>
                </c:pt>
                <c:pt idx="1233">
                  <c:v>39636</c:v>
                </c:pt>
                <c:pt idx="1234">
                  <c:v>39632</c:v>
                </c:pt>
                <c:pt idx="1235">
                  <c:v>39631</c:v>
                </c:pt>
                <c:pt idx="1236">
                  <c:v>39630</c:v>
                </c:pt>
                <c:pt idx="1237">
                  <c:v>39629</c:v>
                </c:pt>
                <c:pt idx="1238">
                  <c:v>39626</c:v>
                </c:pt>
                <c:pt idx="1239">
                  <c:v>39625</c:v>
                </c:pt>
                <c:pt idx="1240">
                  <c:v>39624</c:v>
                </c:pt>
                <c:pt idx="1241">
                  <c:v>39623</c:v>
                </c:pt>
                <c:pt idx="1242">
                  <c:v>39622</c:v>
                </c:pt>
                <c:pt idx="1243">
                  <c:v>39619</c:v>
                </c:pt>
                <c:pt idx="1244">
                  <c:v>39618</c:v>
                </c:pt>
                <c:pt idx="1245">
                  <c:v>39617</c:v>
                </c:pt>
                <c:pt idx="1246">
                  <c:v>39616</c:v>
                </c:pt>
                <c:pt idx="1247">
                  <c:v>39615</c:v>
                </c:pt>
                <c:pt idx="1248">
                  <c:v>39612</c:v>
                </c:pt>
                <c:pt idx="1249">
                  <c:v>39611</c:v>
                </c:pt>
                <c:pt idx="1250">
                  <c:v>39610</c:v>
                </c:pt>
                <c:pt idx="1251">
                  <c:v>39609</c:v>
                </c:pt>
                <c:pt idx="1252">
                  <c:v>39608</c:v>
                </c:pt>
                <c:pt idx="1253">
                  <c:v>39605</c:v>
                </c:pt>
                <c:pt idx="1254">
                  <c:v>39604</c:v>
                </c:pt>
                <c:pt idx="1255">
                  <c:v>39603</c:v>
                </c:pt>
                <c:pt idx="1256">
                  <c:v>39602</c:v>
                </c:pt>
                <c:pt idx="1257">
                  <c:v>39601</c:v>
                </c:pt>
                <c:pt idx="1258">
                  <c:v>39598</c:v>
                </c:pt>
                <c:pt idx="1259">
                  <c:v>39597</c:v>
                </c:pt>
                <c:pt idx="1260">
                  <c:v>39596</c:v>
                </c:pt>
                <c:pt idx="1261">
                  <c:v>39595</c:v>
                </c:pt>
                <c:pt idx="1262">
                  <c:v>39591</c:v>
                </c:pt>
                <c:pt idx="1263">
                  <c:v>39590</c:v>
                </c:pt>
                <c:pt idx="1264">
                  <c:v>39589</c:v>
                </c:pt>
                <c:pt idx="1265">
                  <c:v>39588</c:v>
                </c:pt>
                <c:pt idx="1266">
                  <c:v>39587</c:v>
                </c:pt>
                <c:pt idx="1267">
                  <c:v>39584</c:v>
                </c:pt>
                <c:pt idx="1268">
                  <c:v>39583</c:v>
                </c:pt>
                <c:pt idx="1269">
                  <c:v>39582</c:v>
                </c:pt>
                <c:pt idx="1270">
                  <c:v>39581</c:v>
                </c:pt>
                <c:pt idx="1271">
                  <c:v>39580</c:v>
                </c:pt>
                <c:pt idx="1272">
                  <c:v>39577</c:v>
                </c:pt>
                <c:pt idx="1273">
                  <c:v>39576</c:v>
                </c:pt>
                <c:pt idx="1274">
                  <c:v>39575</c:v>
                </c:pt>
                <c:pt idx="1275">
                  <c:v>39574</c:v>
                </c:pt>
                <c:pt idx="1276">
                  <c:v>39573</c:v>
                </c:pt>
                <c:pt idx="1277">
                  <c:v>39570</c:v>
                </c:pt>
                <c:pt idx="1278">
                  <c:v>39569</c:v>
                </c:pt>
                <c:pt idx="1279">
                  <c:v>39568</c:v>
                </c:pt>
                <c:pt idx="1280">
                  <c:v>39567</c:v>
                </c:pt>
                <c:pt idx="1281">
                  <c:v>39566</c:v>
                </c:pt>
                <c:pt idx="1282">
                  <c:v>39563</c:v>
                </c:pt>
                <c:pt idx="1283">
                  <c:v>39562</c:v>
                </c:pt>
                <c:pt idx="1284">
                  <c:v>39561</c:v>
                </c:pt>
                <c:pt idx="1285">
                  <c:v>39560</c:v>
                </c:pt>
                <c:pt idx="1286">
                  <c:v>39559</c:v>
                </c:pt>
                <c:pt idx="1287">
                  <c:v>39556</c:v>
                </c:pt>
                <c:pt idx="1288">
                  <c:v>39555</c:v>
                </c:pt>
                <c:pt idx="1289">
                  <c:v>39554</c:v>
                </c:pt>
                <c:pt idx="1290">
                  <c:v>39553</c:v>
                </c:pt>
                <c:pt idx="1291">
                  <c:v>39552</c:v>
                </c:pt>
                <c:pt idx="1292">
                  <c:v>39549</c:v>
                </c:pt>
                <c:pt idx="1293">
                  <c:v>39548</c:v>
                </c:pt>
                <c:pt idx="1294">
                  <c:v>39547</c:v>
                </c:pt>
                <c:pt idx="1295">
                  <c:v>39546</c:v>
                </c:pt>
                <c:pt idx="1296">
                  <c:v>39545</c:v>
                </c:pt>
                <c:pt idx="1297">
                  <c:v>39542</c:v>
                </c:pt>
                <c:pt idx="1298">
                  <c:v>39541</c:v>
                </c:pt>
                <c:pt idx="1299">
                  <c:v>39540</c:v>
                </c:pt>
                <c:pt idx="1300">
                  <c:v>39539</c:v>
                </c:pt>
                <c:pt idx="1301">
                  <c:v>39538</c:v>
                </c:pt>
                <c:pt idx="1302">
                  <c:v>39535</c:v>
                </c:pt>
                <c:pt idx="1303">
                  <c:v>39534</c:v>
                </c:pt>
                <c:pt idx="1304">
                  <c:v>39533</c:v>
                </c:pt>
                <c:pt idx="1305">
                  <c:v>39532</c:v>
                </c:pt>
                <c:pt idx="1306">
                  <c:v>39531</c:v>
                </c:pt>
                <c:pt idx="1307">
                  <c:v>39527</c:v>
                </c:pt>
                <c:pt idx="1308">
                  <c:v>39526</c:v>
                </c:pt>
                <c:pt idx="1309">
                  <c:v>39525</c:v>
                </c:pt>
                <c:pt idx="1310">
                  <c:v>39524</c:v>
                </c:pt>
                <c:pt idx="1311">
                  <c:v>39521</c:v>
                </c:pt>
                <c:pt idx="1312">
                  <c:v>39520</c:v>
                </c:pt>
                <c:pt idx="1313">
                  <c:v>39519</c:v>
                </c:pt>
                <c:pt idx="1314">
                  <c:v>39518</c:v>
                </c:pt>
                <c:pt idx="1315">
                  <c:v>39517</c:v>
                </c:pt>
                <c:pt idx="1316">
                  <c:v>39514</c:v>
                </c:pt>
                <c:pt idx="1317">
                  <c:v>39513</c:v>
                </c:pt>
                <c:pt idx="1318">
                  <c:v>39512</c:v>
                </c:pt>
                <c:pt idx="1319">
                  <c:v>39511</c:v>
                </c:pt>
                <c:pt idx="1320">
                  <c:v>39510</c:v>
                </c:pt>
                <c:pt idx="1321">
                  <c:v>39507</c:v>
                </c:pt>
                <c:pt idx="1322">
                  <c:v>39506</c:v>
                </c:pt>
                <c:pt idx="1323">
                  <c:v>39505</c:v>
                </c:pt>
                <c:pt idx="1324">
                  <c:v>39504</c:v>
                </c:pt>
                <c:pt idx="1325">
                  <c:v>39503</c:v>
                </c:pt>
                <c:pt idx="1326">
                  <c:v>39500</c:v>
                </c:pt>
                <c:pt idx="1327">
                  <c:v>39499</c:v>
                </c:pt>
                <c:pt idx="1328">
                  <c:v>39498</c:v>
                </c:pt>
                <c:pt idx="1329">
                  <c:v>39497</c:v>
                </c:pt>
                <c:pt idx="1330">
                  <c:v>39493</c:v>
                </c:pt>
                <c:pt idx="1331">
                  <c:v>39492</c:v>
                </c:pt>
                <c:pt idx="1332">
                  <c:v>39491</c:v>
                </c:pt>
                <c:pt idx="1333">
                  <c:v>39490</c:v>
                </c:pt>
                <c:pt idx="1334">
                  <c:v>39489</c:v>
                </c:pt>
                <c:pt idx="1335">
                  <c:v>39486</c:v>
                </c:pt>
                <c:pt idx="1336">
                  <c:v>39485</c:v>
                </c:pt>
                <c:pt idx="1337">
                  <c:v>39484</c:v>
                </c:pt>
                <c:pt idx="1338">
                  <c:v>39483</c:v>
                </c:pt>
                <c:pt idx="1339">
                  <c:v>39482</c:v>
                </c:pt>
                <c:pt idx="1340">
                  <c:v>39479</c:v>
                </c:pt>
                <c:pt idx="1341">
                  <c:v>39478</c:v>
                </c:pt>
                <c:pt idx="1342">
                  <c:v>39477</c:v>
                </c:pt>
                <c:pt idx="1343">
                  <c:v>39476</c:v>
                </c:pt>
                <c:pt idx="1344">
                  <c:v>39475</c:v>
                </c:pt>
                <c:pt idx="1345">
                  <c:v>39472</c:v>
                </c:pt>
                <c:pt idx="1346">
                  <c:v>39471</c:v>
                </c:pt>
                <c:pt idx="1347">
                  <c:v>39470</c:v>
                </c:pt>
                <c:pt idx="1348">
                  <c:v>39469</c:v>
                </c:pt>
                <c:pt idx="1349">
                  <c:v>39465</c:v>
                </c:pt>
                <c:pt idx="1350">
                  <c:v>39464</c:v>
                </c:pt>
                <c:pt idx="1351">
                  <c:v>39463</c:v>
                </c:pt>
                <c:pt idx="1352">
                  <c:v>39462</c:v>
                </c:pt>
                <c:pt idx="1353">
                  <c:v>39461</c:v>
                </c:pt>
                <c:pt idx="1354">
                  <c:v>39458</c:v>
                </c:pt>
                <c:pt idx="1355">
                  <c:v>39457</c:v>
                </c:pt>
                <c:pt idx="1356">
                  <c:v>39456</c:v>
                </c:pt>
                <c:pt idx="1357">
                  <c:v>39455</c:v>
                </c:pt>
                <c:pt idx="1358">
                  <c:v>39454</c:v>
                </c:pt>
                <c:pt idx="1359">
                  <c:v>39451</c:v>
                </c:pt>
                <c:pt idx="1360">
                  <c:v>39450</c:v>
                </c:pt>
                <c:pt idx="1361">
                  <c:v>39449</c:v>
                </c:pt>
                <c:pt idx="1362">
                  <c:v>39447</c:v>
                </c:pt>
                <c:pt idx="1363">
                  <c:v>39444</c:v>
                </c:pt>
                <c:pt idx="1364">
                  <c:v>39443</c:v>
                </c:pt>
                <c:pt idx="1365">
                  <c:v>39442</c:v>
                </c:pt>
                <c:pt idx="1366">
                  <c:v>39440</c:v>
                </c:pt>
                <c:pt idx="1367">
                  <c:v>39437</c:v>
                </c:pt>
                <c:pt idx="1368">
                  <c:v>39436</c:v>
                </c:pt>
                <c:pt idx="1369">
                  <c:v>39435</c:v>
                </c:pt>
                <c:pt idx="1370">
                  <c:v>39434</c:v>
                </c:pt>
                <c:pt idx="1371">
                  <c:v>39433</c:v>
                </c:pt>
                <c:pt idx="1372">
                  <c:v>39430</c:v>
                </c:pt>
                <c:pt idx="1373">
                  <c:v>39429</c:v>
                </c:pt>
                <c:pt idx="1374">
                  <c:v>39428</c:v>
                </c:pt>
                <c:pt idx="1375">
                  <c:v>39427</c:v>
                </c:pt>
                <c:pt idx="1376">
                  <c:v>39426</c:v>
                </c:pt>
                <c:pt idx="1377">
                  <c:v>39423</c:v>
                </c:pt>
                <c:pt idx="1378">
                  <c:v>39422</c:v>
                </c:pt>
                <c:pt idx="1379">
                  <c:v>39421</c:v>
                </c:pt>
                <c:pt idx="1380">
                  <c:v>39420</c:v>
                </c:pt>
                <c:pt idx="1381">
                  <c:v>39419</c:v>
                </c:pt>
                <c:pt idx="1382">
                  <c:v>39416</c:v>
                </c:pt>
                <c:pt idx="1383">
                  <c:v>39415</c:v>
                </c:pt>
                <c:pt idx="1384">
                  <c:v>39414</c:v>
                </c:pt>
                <c:pt idx="1385">
                  <c:v>39413</c:v>
                </c:pt>
                <c:pt idx="1386">
                  <c:v>39412</c:v>
                </c:pt>
                <c:pt idx="1387">
                  <c:v>39409</c:v>
                </c:pt>
                <c:pt idx="1388">
                  <c:v>39407</c:v>
                </c:pt>
                <c:pt idx="1389">
                  <c:v>39406</c:v>
                </c:pt>
                <c:pt idx="1390">
                  <c:v>39405</c:v>
                </c:pt>
                <c:pt idx="1391">
                  <c:v>39402</c:v>
                </c:pt>
                <c:pt idx="1392">
                  <c:v>39401</c:v>
                </c:pt>
                <c:pt idx="1393">
                  <c:v>39400</c:v>
                </c:pt>
                <c:pt idx="1394">
                  <c:v>39399</c:v>
                </c:pt>
                <c:pt idx="1395">
                  <c:v>39395</c:v>
                </c:pt>
                <c:pt idx="1396">
                  <c:v>39394</c:v>
                </c:pt>
                <c:pt idx="1397">
                  <c:v>39393</c:v>
                </c:pt>
                <c:pt idx="1398">
                  <c:v>39392</c:v>
                </c:pt>
                <c:pt idx="1399">
                  <c:v>39391</c:v>
                </c:pt>
                <c:pt idx="1400">
                  <c:v>39388</c:v>
                </c:pt>
                <c:pt idx="1401">
                  <c:v>39387</c:v>
                </c:pt>
                <c:pt idx="1402">
                  <c:v>39386</c:v>
                </c:pt>
                <c:pt idx="1403">
                  <c:v>39385</c:v>
                </c:pt>
                <c:pt idx="1404">
                  <c:v>39384</c:v>
                </c:pt>
                <c:pt idx="1405">
                  <c:v>39381</c:v>
                </c:pt>
                <c:pt idx="1406">
                  <c:v>39380</c:v>
                </c:pt>
                <c:pt idx="1407">
                  <c:v>39379</c:v>
                </c:pt>
                <c:pt idx="1408">
                  <c:v>39378</c:v>
                </c:pt>
                <c:pt idx="1409">
                  <c:v>39377</c:v>
                </c:pt>
                <c:pt idx="1410">
                  <c:v>39374</c:v>
                </c:pt>
                <c:pt idx="1411">
                  <c:v>39373</c:v>
                </c:pt>
                <c:pt idx="1412">
                  <c:v>39372</c:v>
                </c:pt>
                <c:pt idx="1413">
                  <c:v>39371</c:v>
                </c:pt>
                <c:pt idx="1414">
                  <c:v>39370</c:v>
                </c:pt>
                <c:pt idx="1415">
                  <c:v>39367</c:v>
                </c:pt>
                <c:pt idx="1416">
                  <c:v>39366</c:v>
                </c:pt>
                <c:pt idx="1417">
                  <c:v>39365</c:v>
                </c:pt>
                <c:pt idx="1418">
                  <c:v>39364</c:v>
                </c:pt>
                <c:pt idx="1419">
                  <c:v>39360</c:v>
                </c:pt>
                <c:pt idx="1420">
                  <c:v>39359</c:v>
                </c:pt>
                <c:pt idx="1421">
                  <c:v>39358</c:v>
                </c:pt>
                <c:pt idx="1422">
                  <c:v>39357</c:v>
                </c:pt>
                <c:pt idx="1423">
                  <c:v>39356</c:v>
                </c:pt>
                <c:pt idx="1424">
                  <c:v>39353</c:v>
                </c:pt>
                <c:pt idx="1425">
                  <c:v>39352</c:v>
                </c:pt>
                <c:pt idx="1426">
                  <c:v>39351</c:v>
                </c:pt>
                <c:pt idx="1427">
                  <c:v>39350</c:v>
                </c:pt>
                <c:pt idx="1428">
                  <c:v>39349</c:v>
                </c:pt>
                <c:pt idx="1429">
                  <c:v>39346</c:v>
                </c:pt>
                <c:pt idx="1430">
                  <c:v>39345</c:v>
                </c:pt>
                <c:pt idx="1431">
                  <c:v>39344</c:v>
                </c:pt>
                <c:pt idx="1432">
                  <c:v>39343</c:v>
                </c:pt>
                <c:pt idx="1433">
                  <c:v>39342</c:v>
                </c:pt>
                <c:pt idx="1434">
                  <c:v>39339</c:v>
                </c:pt>
                <c:pt idx="1435">
                  <c:v>39338</c:v>
                </c:pt>
                <c:pt idx="1436">
                  <c:v>39337</c:v>
                </c:pt>
                <c:pt idx="1437">
                  <c:v>39336</c:v>
                </c:pt>
                <c:pt idx="1438">
                  <c:v>39335</c:v>
                </c:pt>
                <c:pt idx="1439">
                  <c:v>39332</c:v>
                </c:pt>
                <c:pt idx="1440">
                  <c:v>39331</c:v>
                </c:pt>
                <c:pt idx="1441">
                  <c:v>39330</c:v>
                </c:pt>
                <c:pt idx="1442">
                  <c:v>39329</c:v>
                </c:pt>
                <c:pt idx="1443">
                  <c:v>39325</c:v>
                </c:pt>
                <c:pt idx="1444">
                  <c:v>39324</c:v>
                </c:pt>
                <c:pt idx="1445">
                  <c:v>39323</c:v>
                </c:pt>
                <c:pt idx="1446">
                  <c:v>39322</c:v>
                </c:pt>
                <c:pt idx="1447">
                  <c:v>39321</c:v>
                </c:pt>
                <c:pt idx="1448">
                  <c:v>39318</c:v>
                </c:pt>
                <c:pt idx="1449">
                  <c:v>39317</c:v>
                </c:pt>
                <c:pt idx="1450">
                  <c:v>39316</c:v>
                </c:pt>
                <c:pt idx="1451">
                  <c:v>39315</c:v>
                </c:pt>
                <c:pt idx="1452">
                  <c:v>39314</c:v>
                </c:pt>
                <c:pt idx="1453">
                  <c:v>39311</c:v>
                </c:pt>
                <c:pt idx="1454">
                  <c:v>39310</c:v>
                </c:pt>
                <c:pt idx="1455">
                  <c:v>39309</c:v>
                </c:pt>
                <c:pt idx="1456">
                  <c:v>39308</c:v>
                </c:pt>
                <c:pt idx="1457">
                  <c:v>39307</c:v>
                </c:pt>
                <c:pt idx="1458">
                  <c:v>39304</c:v>
                </c:pt>
                <c:pt idx="1459">
                  <c:v>39303</c:v>
                </c:pt>
                <c:pt idx="1460">
                  <c:v>39302</c:v>
                </c:pt>
                <c:pt idx="1461">
                  <c:v>39301</c:v>
                </c:pt>
                <c:pt idx="1462">
                  <c:v>39300</c:v>
                </c:pt>
                <c:pt idx="1463">
                  <c:v>39297</c:v>
                </c:pt>
                <c:pt idx="1464">
                  <c:v>39296</c:v>
                </c:pt>
                <c:pt idx="1465">
                  <c:v>39295</c:v>
                </c:pt>
                <c:pt idx="1466">
                  <c:v>39294</c:v>
                </c:pt>
                <c:pt idx="1467">
                  <c:v>39293</c:v>
                </c:pt>
                <c:pt idx="1468">
                  <c:v>39290</c:v>
                </c:pt>
                <c:pt idx="1469">
                  <c:v>39289</c:v>
                </c:pt>
                <c:pt idx="1470">
                  <c:v>39288</c:v>
                </c:pt>
                <c:pt idx="1471">
                  <c:v>39287</c:v>
                </c:pt>
                <c:pt idx="1472">
                  <c:v>39286</c:v>
                </c:pt>
                <c:pt idx="1473">
                  <c:v>39283</c:v>
                </c:pt>
                <c:pt idx="1474">
                  <c:v>39282</c:v>
                </c:pt>
                <c:pt idx="1475">
                  <c:v>39281</c:v>
                </c:pt>
                <c:pt idx="1476">
                  <c:v>39280</c:v>
                </c:pt>
                <c:pt idx="1477">
                  <c:v>39279</c:v>
                </c:pt>
                <c:pt idx="1478">
                  <c:v>39276</c:v>
                </c:pt>
                <c:pt idx="1479">
                  <c:v>39275</c:v>
                </c:pt>
                <c:pt idx="1480">
                  <c:v>39274</c:v>
                </c:pt>
                <c:pt idx="1481">
                  <c:v>39273</c:v>
                </c:pt>
                <c:pt idx="1482">
                  <c:v>39272</c:v>
                </c:pt>
                <c:pt idx="1483">
                  <c:v>39269</c:v>
                </c:pt>
                <c:pt idx="1484">
                  <c:v>39268</c:v>
                </c:pt>
                <c:pt idx="1485">
                  <c:v>39266</c:v>
                </c:pt>
                <c:pt idx="1486">
                  <c:v>39265</c:v>
                </c:pt>
                <c:pt idx="1487">
                  <c:v>39262</c:v>
                </c:pt>
                <c:pt idx="1488">
                  <c:v>39261</c:v>
                </c:pt>
                <c:pt idx="1489">
                  <c:v>39260</c:v>
                </c:pt>
                <c:pt idx="1490">
                  <c:v>39259</c:v>
                </c:pt>
                <c:pt idx="1491">
                  <c:v>39258</c:v>
                </c:pt>
                <c:pt idx="1492">
                  <c:v>39255</c:v>
                </c:pt>
                <c:pt idx="1493">
                  <c:v>39254</c:v>
                </c:pt>
                <c:pt idx="1494">
                  <c:v>39253</c:v>
                </c:pt>
                <c:pt idx="1495">
                  <c:v>39252</c:v>
                </c:pt>
                <c:pt idx="1496">
                  <c:v>39251</c:v>
                </c:pt>
                <c:pt idx="1497">
                  <c:v>39248</c:v>
                </c:pt>
                <c:pt idx="1498">
                  <c:v>39247</c:v>
                </c:pt>
                <c:pt idx="1499">
                  <c:v>39246</c:v>
                </c:pt>
                <c:pt idx="1500">
                  <c:v>39245</c:v>
                </c:pt>
              </c:numCache>
            </c:numRef>
          </c:cat>
          <c:val>
            <c:numRef>
              <c:f>'Jumbo vs Conforming'!$B$2:$B$1502</c:f>
              <c:numCache>
                <c:formatCode>0.00%</c:formatCode>
                <c:ptCount val="1501"/>
                <c:pt idx="0">
                  <c:v>2.6000000000000068E-3</c:v>
                </c:pt>
                <c:pt idx="1">
                  <c:v>2.3000000000000052E-3</c:v>
                </c:pt>
                <c:pt idx="2">
                  <c:v>1.9000000000000063E-3</c:v>
                </c:pt>
                <c:pt idx="3">
                  <c:v>2.100000000000002E-3</c:v>
                </c:pt>
                <c:pt idx="4">
                  <c:v>1.5000000000000039E-3</c:v>
                </c:pt>
                <c:pt idx="5">
                  <c:v>1.4000000000000037E-3</c:v>
                </c:pt>
                <c:pt idx="6">
                  <c:v>1.5000000000000039E-3</c:v>
                </c:pt>
                <c:pt idx="7">
                  <c:v>1.6000000000000057E-3</c:v>
                </c:pt>
                <c:pt idx="8">
                  <c:v>1.299999999999998E-3</c:v>
                </c:pt>
                <c:pt idx="9">
                  <c:v>1.100000000000004E-3</c:v>
                </c:pt>
                <c:pt idx="10">
                  <c:v>3.00000000000001E-4</c:v>
                </c:pt>
                <c:pt idx="11">
                  <c:v>3.1000000000000103E-3</c:v>
                </c:pt>
                <c:pt idx="12">
                  <c:v>2.9000000000000015E-3</c:v>
                </c:pt>
                <c:pt idx="13">
                  <c:v>2.6000000000000068E-3</c:v>
                </c:pt>
                <c:pt idx="14">
                  <c:v>2.5000000000000074E-3</c:v>
                </c:pt>
                <c:pt idx="15">
                  <c:v>3.0000000000000079E-3</c:v>
                </c:pt>
                <c:pt idx="16">
                  <c:v>2.9000000000000015E-3</c:v>
                </c:pt>
                <c:pt idx="17">
                  <c:v>2.5000000000000074E-3</c:v>
                </c:pt>
                <c:pt idx="18">
                  <c:v>2.6000000000000068E-3</c:v>
                </c:pt>
                <c:pt idx="19">
                  <c:v>2.7000000000000079E-3</c:v>
                </c:pt>
                <c:pt idx="20">
                  <c:v>3.8000000000000061E-3</c:v>
                </c:pt>
                <c:pt idx="21">
                  <c:v>3.6000000000000103E-3</c:v>
                </c:pt>
                <c:pt idx="22">
                  <c:v>3.6000000000000103E-3</c:v>
                </c:pt>
                <c:pt idx="23">
                  <c:v>4.0000000000000114E-3</c:v>
                </c:pt>
                <c:pt idx="24">
                  <c:v>4.1000000000000003E-3</c:v>
                </c:pt>
                <c:pt idx="25">
                  <c:v>5.0000000000000131E-3</c:v>
                </c:pt>
                <c:pt idx="26">
                  <c:v>4.3000000000000104E-3</c:v>
                </c:pt>
                <c:pt idx="27">
                  <c:v>4.2000000000000041E-3</c:v>
                </c:pt>
                <c:pt idx="28">
                  <c:v>4.3000000000000104E-3</c:v>
                </c:pt>
                <c:pt idx="29">
                  <c:v>4.1000000000000003E-3</c:v>
                </c:pt>
                <c:pt idx="30">
                  <c:v>4.2000000000000041E-3</c:v>
                </c:pt>
                <c:pt idx="31">
                  <c:v>4.3000000000000104E-3</c:v>
                </c:pt>
                <c:pt idx="32">
                  <c:v>4.3000000000000104E-3</c:v>
                </c:pt>
                <c:pt idx="33">
                  <c:v>4.3000000000000104E-3</c:v>
                </c:pt>
                <c:pt idx="34">
                  <c:v>4.500000000000004E-3</c:v>
                </c:pt>
                <c:pt idx="35">
                  <c:v>4.1000000000000003E-3</c:v>
                </c:pt>
                <c:pt idx="36">
                  <c:v>4.2000000000000041E-3</c:v>
                </c:pt>
                <c:pt idx="37">
                  <c:v>4.0000000000000114E-3</c:v>
                </c:pt>
                <c:pt idx="38">
                  <c:v>4.1000000000000003E-3</c:v>
                </c:pt>
                <c:pt idx="39">
                  <c:v>4.3000000000000104E-3</c:v>
                </c:pt>
                <c:pt idx="40">
                  <c:v>4.6000000000000034E-3</c:v>
                </c:pt>
                <c:pt idx="41">
                  <c:v>4.6999999999999993E-3</c:v>
                </c:pt>
                <c:pt idx="42">
                  <c:v>4.800000000000003E-3</c:v>
                </c:pt>
                <c:pt idx="43">
                  <c:v>4.6999999999999993E-3</c:v>
                </c:pt>
                <c:pt idx="44">
                  <c:v>2.8000000000000052E-3</c:v>
                </c:pt>
                <c:pt idx="45">
                  <c:v>2.9000000000000015E-3</c:v>
                </c:pt>
                <c:pt idx="46">
                  <c:v>3.1000000000000103E-3</c:v>
                </c:pt>
                <c:pt idx="47">
                  <c:v>3.6000000000000103E-3</c:v>
                </c:pt>
                <c:pt idx="48">
                  <c:v>4.6999999999999993E-3</c:v>
                </c:pt>
                <c:pt idx="49">
                  <c:v>4.1000000000000003E-3</c:v>
                </c:pt>
                <c:pt idx="50">
                  <c:v>3.6000000000000103E-3</c:v>
                </c:pt>
                <c:pt idx="51">
                  <c:v>3.4000000000000094E-3</c:v>
                </c:pt>
                <c:pt idx="52">
                  <c:v>3.3000000000000061E-3</c:v>
                </c:pt>
                <c:pt idx="53">
                  <c:v>4.6999999999999993E-3</c:v>
                </c:pt>
                <c:pt idx="54">
                  <c:v>4.2000000000000041E-3</c:v>
                </c:pt>
                <c:pt idx="55">
                  <c:v>4.800000000000003E-3</c:v>
                </c:pt>
                <c:pt idx="56">
                  <c:v>5.3000000000000104E-3</c:v>
                </c:pt>
                <c:pt idx="57">
                  <c:v>4.500000000000004E-3</c:v>
                </c:pt>
                <c:pt idx="58">
                  <c:v>4.3000000000000104E-3</c:v>
                </c:pt>
                <c:pt idx="59">
                  <c:v>3.1000000000000103E-3</c:v>
                </c:pt>
                <c:pt idx="60">
                  <c:v>3.2000000000000106E-3</c:v>
                </c:pt>
                <c:pt idx="61">
                  <c:v>3.6000000000000103E-3</c:v>
                </c:pt>
                <c:pt idx="62">
                  <c:v>4.500000000000004E-3</c:v>
                </c:pt>
                <c:pt idx="63">
                  <c:v>4.4000000000000141E-3</c:v>
                </c:pt>
                <c:pt idx="64">
                  <c:v>5.6999999999999993E-3</c:v>
                </c:pt>
                <c:pt idx="65">
                  <c:v>5.3000000000000104E-3</c:v>
                </c:pt>
                <c:pt idx="66">
                  <c:v>4.6000000000000034E-3</c:v>
                </c:pt>
                <c:pt idx="67">
                  <c:v>6.0000000000000131E-3</c:v>
                </c:pt>
                <c:pt idx="68">
                  <c:v>4.6999999999999993E-3</c:v>
                </c:pt>
                <c:pt idx="69">
                  <c:v>4.0000000000000114E-3</c:v>
                </c:pt>
                <c:pt idx="70">
                  <c:v>4.2000000000000041E-3</c:v>
                </c:pt>
                <c:pt idx="71">
                  <c:v>6.0000000000000131E-3</c:v>
                </c:pt>
                <c:pt idx="72">
                  <c:v>4.0000000000000114E-3</c:v>
                </c:pt>
                <c:pt idx="73">
                  <c:v>4.0000000000000114E-3</c:v>
                </c:pt>
                <c:pt idx="74">
                  <c:v>3.7000000000000132E-3</c:v>
                </c:pt>
                <c:pt idx="75">
                  <c:v>4.1000000000000003E-3</c:v>
                </c:pt>
                <c:pt idx="76">
                  <c:v>4.1000000000000003E-3</c:v>
                </c:pt>
                <c:pt idx="77">
                  <c:v>4.500000000000004E-3</c:v>
                </c:pt>
                <c:pt idx="78">
                  <c:v>4.4000000000000141E-3</c:v>
                </c:pt>
                <c:pt idx="79">
                  <c:v>4.3000000000000104E-3</c:v>
                </c:pt>
                <c:pt idx="80">
                  <c:v>4.3000000000000104E-3</c:v>
                </c:pt>
                <c:pt idx="81">
                  <c:v>4.3000000000000104E-3</c:v>
                </c:pt>
                <c:pt idx="82">
                  <c:v>4.500000000000004E-3</c:v>
                </c:pt>
                <c:pt idx="83">
                  <c:v>3.8000000000000061E-3</c:v>
                </c:pt>
                <c:pt idx="84">
                  <c:v>3.9000000000000094E-3</c:v>
                </c:pt>
                <c:pt idx="85">
                  <c:v>4.1000000000000003E-3</c:v>
                </c:pt>
                <c:pt idx="86">
                  <c:v>4.1000000000000003E-3</c:v>
                </c:pt>
                <c:pt idx="87">
                  <c:v>4.2000000000000041E-3</c:v>
                </c:pt>
                <c:pt idx="88">
                  <c:v>4.800000000000003E-3</c:v>
                </c:pt>
                <c:pt idx="89">
                  <c:v>5.2000000000000119E-3</c:v>
                </c:pt>
                <c:pt idx="90">
                  <c:v>4.6999999999999993E-3</c:v>
                </c:pt>
                <c:pt idx="91">
                  <c:v>4.800000000000003E-3</c:v>
                </c:pt>
                <c:pt idx="92">
                  <c:v>4.500000000000004E-3</c:v>
                </c:pt>
                <c:pt idx="93">
                  <c:v>5.0000000000000131E-3</c:v>
                </c:pt>
                <c:pt idx="94">
                  <c:v>4.800000000000003E-3</c:v>
                </c:pt>
                <c:pt idx="95">
                  <c:v>4.6000000000000034E-3</c:v>
                </c:pt>
                <c:pt idx="96">
                  <c:v>4.500000000000004E-3</c:v>
                </c:pt>
                <c:pt idx="97">
                  <c:v>4.6000000000000034E-3</c:v>
                </c:pt>
                <c:pt idx="98">
                  <c:v>5.2000000000000119E-3</c:v>
                </c:pt>
                <c:pt idx="99">
                  <c:v>5.2000000000000119E-3</c:v>
                </c:pt>
                <c:pt idx="100">
                  <c:v>5.100000000000003E-3</c:v>
                </c:pt>
                <c:pt idx="101">
                  <c:v>5.0000000000000131E-3</c:v>
                </c:pt>
                <c:pt idx="102">
                  <c:v>4.800000000000003E-3</c:v>
                </c:pt>
                <c:pt idx="103">
                  <c:v>4.6000000000000034E-3</c:v>
                </c:pt>
                <c:pt idx="104">
                  <c:v>4.6000000000000034E-3</c:v>
                </c:pt>
                <c:pt idx="105">
                  <c:v>4.6999999999999993E-3</c:v>
                </c:pt>
                <c:pt idx="106">
                  <c:v>4.6999999999999993E-3</c:v>
                </c:pt>
                <c:pt idx="107">
                  <c:v>5.4000000000000142E-3</c:v>
                </c:pt>
                <c:pt idx="108">
                  <c:v>5.6999999999999993E-3</c:v>
                </c:pt>
                <c:pt idx="109">
                  <c:v>5.6000000000000034E-3</c:v>
                </c:pt>
                <c:pt idx="110">
                  <c:v>5.6000000000000034E-3</c:v>
                </c:pt>
                <c:pt idx="111">
                  <c:v>5.6999999999999993E-3</c:v>
                </c:pt>
                <c:pt idx="112">
                  <c:v>5.6999999999999993E-3</c:v>
                </c:pt>
                <c:pt idx="113">
                  <c:v>5.6999999999999993E-3</c:v>
                </c:pt>
                <c:pt idx="114">
                  <c:v>6.3000000000000131E-3</c:v>
                </c:pt>
                <c:pt idx="115">
                  <c:v>6.100000000000003E-3</c:v>
                </c:pt>
                <c:pt idx="116">
                  <c:v>5.8000000000000039E-3</c:v>
                </c:pt>
                <c:pt idx="117">
                  <c:v>5.6000000000000034E-3</c:v>
                </c:pt>
                <c:pt idx="118">
                  <c:v>5.100000000000003E-3</c:v>
                </c:pt>
                <c:pt idx="119">
                  <c:v>5.0000000000000131E-3</c:v>
                </c:pt>
                <c:pt idx="120">
                  <c:v>5.9000000000000189E-3</c:v>
                </c:pt>
                <c:pt idx="121">
                  <c:v>6.0000000000000131E-3</c:v>
                </c:pt>
                <c:pt idx="122">
                  <c:v>5.9000000000000189E-3</c:v>
                </c:pt>
                <c:pt idx="123">
                  <c:v>5.8000000000000039E-3</c:v>
                </c:pt>
                <c:pt idx="124">
                  <c:v>5.9000000000000189E-3</c:v>
                </c:pt>
                <c:pt idx="125">
                  <c:v>5.9000000000000189E-3</c:v>
                </c:pt>
                <c:pt idx="126">
                  <c:v>5.9000000000000189E-3</c:v>
                </c:pt>
                <c:pt idx="127">
                  <c:v>5.9000000000000189E-3</c:v>
                </c:pt>
                <c:pt idx="128">
                  <c:v>6.3000000000000131E-3</c:v>
                </c:pt>
                <c:pt idx="129">
                  <c:v>6.3000000000000131E-3</c:v>
                </c:pt>
                <c:pt idx="130">
                  <c:v>5.8000000000000039E-3</c:v>
                </c:pt>
                <c:pt idx="131">
                  <c:v>5.8000000000000039E-3</c:v>
                </c:pt>
                <c:pt idx="132">
                  <c:v>6.100000000000003E-3</c:v>
                </c:pt>
                <c:pt idx="133">
                  <c:v>6.100000000000003E-3</c:v>
                </c:pt>
                <c:pt idx="134">
                  <c:v>6.2000000000000171E-3</c:v>
                </c:pt>
                <c:pt idx="135">
                  <c:v>6.100000000000003E-3</c:v>
                </c:pt>
                <c:pt idx="136">
                  <c:v>6.0000000000000131E-3</c:v>
                </c:pt>
                <c:pt idx="137">
                  <c:v>5.500000000000004E-3</c:v>
                </c:pt>
                <c:pt idx="138">
                  <c:v>5.4000000000000142E-3</c:v>
                </c:pt>
                <c:pt idx="139">
                  <c:v>5.8000000000000039E-3</c:v>
                </c:pt>
                <c:pt idx="140">
                  <c:v>5.9000000000000189E-3</c:v>
                </c:pt>
                <c:pt idx="141">
                  <c:v>6.0000000000000131E-3</c:v>
                </c:pt>
                <c:pt idx="142">
                  <c:v>6.0000000000000131E-3</c:v>
                </c:pt>
                <c:pt idx="143">
                  <c:v>6.100000000000003E-3</c:v>
                </c:pt>
                <c:pt idx="144">
                  <c:v>6.6000000000000121E-3</c:v>
                </c:pt>
                <c:pt idx="145">
                  <c:v>4.800000000000003E-3</c:v>
                </c:pt>
                <c:pt idx="146">
                  <c:v>4.3000000000000104E-3</c:v>
                </c:pt>
                <c:pt idx="147">
                  <c:v>4.6000000000000034E-3</c:v>
                </c:pt>
                <c:pt idx="148">
                  <c:v>4.2000000000000041E-3</c:v>
                </c:pt>
                <c:pt idx="149">
                  <c:v>4.4000000000000141E-3</c:v>
                </c:pt>
                <c:pt idx="150">
                  <c:v>4.4000000000000141E-3</c:v>
                </c:pt>
                <c:pt idx="151">
                  <c:v>4.500000000000004E-3</c:v>
                </c:pt>
                <c:pt idx="152">
                  <c:v>4.500000000000004E-3</c:v>
                </c:pt>
                <c:pt idx="153">
                  <c:v>4.3000000000000104E-3</c:v>
                </c:pt>
                <c:pt idx="154">
                  <c:v>4.6000000000000034E-3</c:v>
                </c:pt>
                <c:pt idx="155">
                  <c:v>4.500000000000004E-3</c:v>
                </c:pt>
                <c:pt idx="156">
                  <c:v>4.2000000000000041E-3</c:v>
                </c:pt>
                <c:pt idx="157">
                  <c:v>4.2000000000000041E-3</c:v>
                </c:pt>
                <c:pt idx="158">
                  <c:v>4.6000000000000034E-3</c:v>
                </c:pt>
                <c:pt idx="159">
                  <c:v>4.6000000000000034E-3</c:v>
                </c:pt>
                <c:pt idx="160">
                  <c:v>4.800000000000003E-3</c:v>
                </c:pt>
                <c:pt idx="161">
                  <c:v>4.6999999999999993E-3</c:v>
                </c:pt>
                <c:pt idx="162">
                  <c:v>4.6999999999999993E-3</c:v>
                </c:pt>
                <c:pt idx="163">
                  <c:v>4.4000000000000141E-3</c:v>
                </c:pt>
                <c:pt idx="164">
                  <c:v>4.1000000000000003E-3</c:v>
                </c:pt>
                <c:pt idx="165">
                  <c:v>4.0000000000000114E-3</c:v>
                </c:pt>
                <c:pt idx="166">
                  <c:v>4.2000000000000041E-3</c:v>
                </c:pt>
                <c:pt idx="167">
                  <c:v>5.2000000000000119E-3</c:v>
                </c:pt>
                <c:pt idx="168">
                  <c:v>5.500000000000004E-3</c:v>
                </c:pt>
                <c:pt idx="169">
                  <c:v>5.500000000000004E-3</c:v>
                </c:pt>
                <c:pt idx="170">
                  <c:v>5.500000000000004E-3</c:v>
                </c:pt>
                <c:pt idx="171">
                  <c:v>5.8000000000000039E-3</c:v>
                </c:pt>
                <c:pt idx="172">
                  <c:v>6.3000000000000131E-3</c:v>
                </c:pt>
                <c:pt idx="173">
                  <c:v>6.4000000000000194E-3</c:v>
                </c:pt>
                <c:pt idx="174">
                  <c:v>6.5000000000000179E-3</c:v>
                </c:pt>
                <c:pt idx="175">
                  <c:v>6.6000000000000121E-3</c:v>
                </c:pt>
                <c:pt idx="176">
                  <c:v>6.6000000000000121E-3</c:v>
                </c:pt>
                <c:pt idx="177">
                  <c:v>5.500000000000004E-3</c:v>
                </c:pt>
                <c:pt idx="178">
                  <c:v>5.6000000000000034E-3</c:v>
                </c:pt>
                <c:pt idx="179">
                  <c:v>5.8000000000000039E-3</c:v>
                </c:pt>
                <c:pt idx="180">
                  <c:v>5.6999999999999993E-3</c:v>
                </c:pt>
                <c:pt idx="181">
                  <c:v>4.6000000000000034E-3</c:v>
                </c:pt>
                <c:pt idx="182">
                  <c:v>4.6999999999999993E-3</c:v>
                </c:pt>
                <c:pt idx="183">
                  <c:v>4.6000000000000034E-3</c:v>
                </c:pt>
                <c:pt idx="184">
                  <c:v>4.800000000000003E-3</c:v>
                </c:pt>
                <c:pt idx="185">
                  <c:v>4.800000000000003E-3</c:v>
                </c:pt>
                <c:pt idx="186">
                  <c:v>4.6999999999999993E-3</c:v>
                </c:pt>
                <c:pt idx="187">
                  <c:v>5.4000000000000142E-3</c:v>
                </c:pt>
                <c:pt idx="188">
                  <c:v>5.500000000000004E-3</c:v>
                </c:pt>
                <c:pt idx="189">
                  <c:v>5.4000000000000142E-3</c:v>
                </c:pt>
                <c:pt idx="190">
                  <c:v>5.4000000000000142E-3</c:v>
                </c:pt>
                <c:pt idx="191">
                  <c:v>5.6000000000000034E-3</c:v>
                </c:pt>
                <c:pt idx="192">
                  <c:v>5.500000000000004E-3</c:v>
                </c:pt>
                <c:pt idx="193">
                  <c:v>5.6000000000000034E-3</c:v>
                </c:pt>
                <c:pt idx="194">
                  <c:v>5.500000000000004E-3</c:v>
                </c:pt>
                <c:pt idx="195">
                  <c:v>5.3000000000000104E-3</c:v>
                </c:pt>
                <c:pt idx="196">
                  <c:v>3.9000000000000094E-3</c:v>
                </c:pt>
                <c:pt idx="197">
                  <c:v>3.9000000000000094E-3</c:v>
                </c:pt>
                <c:pt idx="198">
                  <c:v>4.0000000000000114E-3</c:v>
                </c:pt>
                <c:pt idx="199">
                  <c:v>4.3000000000000104E-3</c:v>
                </c:pt>
                <c:pt idx="200">
                  <c:v>4.2000000000000041E-3</c:v>
                </c:pt>
                <c:pt idx="201">
                  <c:v>4.6000000000000034E-3</c:v>
                </c:pt>
                <c:pt idx="202">
                  <c:v>4.500000000000004E-3</c:v>
                </c:pt>
                <c:pt idx="203">
                  <c:v>4.500000000000004E-3</c:v>
                </c:pt>
                <c:pt idx="204">
                  <c:v>4.2000000000000041E-3</c:v>
                </c:pt>
                <c:pt idx="205">
                  <c:v>4.500000000000004E-3</c:v>
                </c:pt>
                <c:pt idx="206">
                  <c:v>4.6999999999999993E-3</c:v>
                </c:pt>
                <c:pt idx="207">
                  <c:v>4.800000000000003E-3</c:v>
                </c:pt>
                <c:pt idx="208">
                  <c:v>4.9000000000000163E-3</c:v>
                </c:pt>
                <c:pt idx="209">
                  <c:v>4.800000000000003E-3</c:v>
                </c:pt>
                <c:pt idx="210">
                  <c:v>4.6999999999999993E-3</c:v>
                </c:pt>
                <c:pt idx="211">
                  <c:v>5.3000000000000104E-3</c:v>
                </c:pt>
                <c:pt idx="212">
                  <c:v>5.4000000000000142E-3</c:v>
                </c:pt>
                <c:pt idx="213">
                  <c:v>5.3000000000000104E-3</c:v>
                </c:pt>
                <c:pt idx="214">
                  <c:v>5.2000000000000119E-3</c:v>
                </c:pt>
                <c:pt idx="215">
                  <c:v>5.4000000000000142E-3</c:v>
                </c:pt>
                <c:pt idx="216">
                  <c:v>5.6999999999999993E-3</c:v>
                </c:pt>
                <c:pt idx="217">
                  <c:v>5.6000000000000034E-3</c:v>
                </c:pt>
                <c:pt idx="218">
                  <c:v>5.6999999999999993E-3</c:v>
                </c:pt>
                <c:pt idx="219">
                  <c:v>5.6999999999999993E-3</c:v>
                </c:pt>
                <c:pt idx="220">
                  <c:v>6.0000000000000131E-3</c:v>
                </c:pt>
                <c:pt idx="221">
                  <c:v>6.0000000000000131E-3</c:v>
                </c:pt>
                <c:pt idx="222">
                  <c:v>6.0000000000000131E-3</c:v>
                </c:pt>
                <c:pt idx="223">
                  <c:v>5.9000000000000189E-3</c:v>
                </c:pt>
                <c:pt idx="224">
                  <c:v>6.0000000000000131E-3</c:v>
                </c:pt>
                <c:pt idx="225">
                  <c:v>6.0000000000000131E-3</c:v>
                </c:pt>
                <c:pt idx="226">
                  <c:v>6.100000000000003E-3</c:v>
                </c:pt>
                <c:pt idx="227">
                  <c:v>6.0000000000000131E-3</c:v>
                </c:pt>
                <c:pt idx="228">
                  <c:v>6.100000000000003E-3</c:v>
                </c:pt>
                <c:pt idx="229">
                  <c:v>6.2000000000000171E-3</c:v>
                </c:pt>
                <c:pt idx="230">
                  <c:v>5.8000000000000039E-3</c:v>
                </c:pt>
                <c:pt idx="231">
                  <c:v>5.500000000000004E-3</c:v>
                </c:pt>
                <c:pt idx="232">
                  <c:v>5.6000000000000034E-3</c:v>
                </c:pt>
                <c:pt idx="233">
                  <c:v>5.6999999999999993E-3</c:v>
                </c:pt>
                <c:pt idx="234">
                  <c:v>5.100000000000003E-3</c:v>
                </c:pt>
                <c:pt idx="235">
                  <c:v>5.100000000000003E-3</c:v>
                </c:pt>
                <c:pt idx="236">
                  <c:v>5.100000000000003E-3</c:v>
                </c:pt>
                <c:pt idx="237">
                  <c:v>5.100000000000003E-3</c:v>
                </c:pt>
                <c:pt idx="238">
                  <c:v>5.100000000000003E-3</c:v>
                </c:pt>
                <c:pt idx="239">
                  <c:v>5.2000000000000119E-3</c:v>
                </c:pt>
                <c:pt idx="240">
                  <c:v>5.8000000000000039E-3</c:v>
                </c:pt>
                <c:pt idx="241">
                  <c:v>5.8000000000000039E-3</c:v>
                </c:pt>
                <c:pt idx="242">
                  <c:v>5.8000000000000039E-3</c:v>
                </c:pt>
                <c:pt idx="243">
                  <c:v>5.8000000000000039E-3</c:v>
                </c:pt>
                <c:pt idx="244">
                  <c:v>5.4000000000000142E-3</c:v>
                </c:pt>
                <c:pt idx="245">
                  <c:v>5.500000000000004E-3</c:v>
                </c:pt>
                <c:pt idx="246">
                  <c:v>5.500000000000004E-3</c:v>
                </c:pt>
                <c:pt idx="247">
                  <c:v>5.500000000000004E-3</c:v>
                </c:pt>
                <c:pt idx="248">
                  <c:v>5.6000000000000034E-3</c:v>
                </c:pt>
                <c:pt idx="249">
                  <c:v>5.500000000000004E-3</c:v>
                </c:pt>
                <c:pt idx="250">
                  <c:v>5.500000000000004E-3</c:v>
                </c:pt>
                <c:pt idx="251">
                  <c:v>5.3000000000000104E-3</c:v>
                </c:pt>
                <c:pt idx="252">
                  <c:v>5.4000000000000142E-3</c:v>
                </c:pt>
                <c:pt idx="253">
                  <c:v>5.3000000000000104E-3</c:v>
                </c:pt>
                <c:pt idx="254">
                  <c:v>5.4000000000000142E-3</c:v>
                </c:pt>
                <c:pt idx="255">
                  <c:v>4.500000000000004E-3</c:v>
                </c:pt>
                <c:pt idx="256">
                  <c:v>4.6000000000000034E-3</c:v>
                </c:pt>
                <c:pt idx="257">
                  <c:v>5.2000000000000119E-3</c:v>
                </c:pt>
                <c:pt idx="258">
                  <c:v>5.6000000000000034E-3</c:v>
                </c:pt>
                <c:pt idx="259">
                  <c:v>5.6000000000000034E-3</c:v>
                </c:pt>
                <c:pt idx="260">
                  <c:v>4.800000000000003E-3</c:v>
                </c:pt>
                <c:pt idx="261">
                  <c:v>4.800000000000003E-3</c:v>
                </c:pt>
                <c:pt idx="262">
                  <c:v>4.800000000000003E-3</c:v>
                </c:pt>
                <c:pt idx="263">
                  <c:v>5.0000000000000131E-3</c:v>
                </c:pt>
                <c:pt idx="264">
                  <c:v>6.0000000000000131E-3</c:v>
                </c:pt>
                <c:pt idx="265">
                  <c:v>6.0000000000000131E-3</c:v>
                </c:pt>
                <c:pt idx="266">
                  <c:v>6.100000000000003E-3</c:v>
                </c:pt>
                <c:pt idx="267">
                  <c:v>6.0000000000000131E-3</c:v>
                </c:pt>
                <c:pt idx="268">
                  <c:v>4.6999999999999993E-3</c:v>
                </c:pt>
                <c:pt idx="269">
                  <c:v>4.800000000000003E-3</c:v>
                </c:pt>
                <c:pt idx="270">
                  <c:v>4.9000000000000163E-3</c:v>
                </c:pt>
                <c:pt idx="271">
                  <c:v>4.9000000000000163E-3</c:v>
                </c:pt>
                <c:pt idx="272">
                  <c:v>4.800000000000003E-3</c:v>
                </c:pt>
                <c:pt idx="273">
                  <c:v>5.0000000000000131E-3</c:v>
                </c:pt>
                <c:pt idx="274">
                  <c:v>5.0000000000000131E-3</c:v>
                </c:pt>
                <c:pt idx="275">
                  <c:v>5.100000000000003E-3</c:v>
                </c:pt>
                <c:pt idx="276">
                  <c:v>5.0000000000000131E-3</c:v>
                </c:pt>
                <c:pt idx="277">
                  <c:v>5.0000000000000131E-3</c:v>
                </c:pt>
                <c:pt idx="278">
                  <c:v>5.2000000000000119E-3</c:v>
                </c:pt>
                <c:pt idx="279">
                  <c:v>5.0000000000000131E-3</c:v>
                </c:pt>
                <c:pt idx="280">
                  <c:v>5.2000000000000119E-3</c:v>
                </c:pt>
                <c:pt idx="281">
                  <c:v>5.2000000000000119E-3</c:v>
                </c:pt>
                <c:pt idx="282">
                  <c:v>5.3000000000000104E-3</c:v>
                </c:pt>
                <c:pt idx="283">
                  <c:v>5.3000000000000104E-3</c:v>
                </c:pt>
                <c:pt idx="284">
                  <c:v>5.100000000000003E-3</c:v>
                </c:pt>
                <c:pt idx="285">
                  <c:v>5.100000000000003E-3</c:v>
                </c:pt>
                <c:pt idx="286">
                  <c:v>5.100000000000003E-3</c:v>
                </c:pt>
                <c:pt idx="287">
                  <c:v>5.100000000000003E-3</c:v>
                </c:pt>
                <c:pt idx="288">
                  <c:v>5.100000000000003E-3</c:v>
                </c:pt>
                <c:pt idx="289">
                  <c:v>5.500000000000004E-3</c:v>
                </c:pt>
                <c:pt idx="290">
                  <c:v>5.6000000000000034E-3</c:v>
                </c:pt>
                <c:pt idx="291">
                  <c:v>5.6000000000000034E-3</c:v>
                </c:pt>
                <c:pt idx="292">
                  <c:v>5.6000000000000034E-3</c:v>
                </c:pt>
                <c:pt idx="293">
                  <c:v>5.6000000000000034E-3</c:v>
                </c:pt>
                <c:pt idx="294">
                  <c:v>4.9000000000000163E-3</c:v>
                </c:pt>
                <c:pt idx="295">
                  <c:v>5.4000000000000142E-3</c:v>
                </c:pt>
                <c:pt idx="296">
                  <c:v>5.6999999999999993E-3</c:v>
                </c:pt>
                <c:pt idx="297">
                  <c:v>5.6999999999999993E-3</c:v>
                </c:pt>
                <c:pt idx="298">
                  <c:v>5.4000000000000142E-3</c:v>
                </c:pt>
                <c:pt idx="299">
                  <c:v>5.3000000000000104E-3</c:v>
                </c:pt>
                <c:pt idx="300">
                  <c:v>3.6000000000000103E-3</c:v>
                </c:pt>
                <c:pt idx="301">
                  <c:v>3.7000000000000132E-3</c:v>
                </c:pt>
                <c:pt idx="302">
                  <c:v>3.9000000000000094E-3</c:v>
                </c:pt>
                <c:pt idx="303">
                  <c:v>4.0000000000000114E-3</c:v>
                </c:pt>
                <c:pt idx="304">
                  <c:v>3.8000000000000061E-3</c:v>
                </c:pt>
                <c:pt idx="305">
                  <c:v>3.9000000000000094E-3</c:v>
                </c:pt>
                <c:pt idx="306">
                  <c:v>4.0000000000000114E-3</c:v>
                </c:pt>
                <c:pt idx="307">
                  <c:v>4.0000000000000114E-3</c:v>
                </c:pt>
                <c:pt idx="308">
                  <c:v>5.0000000000000131E-3</c:v>
                </c:pt>
                <c:pt idx="309">
                  <c:v>5.100000000000003E-3</c:v>
                </c:pt>
                <c:pt idx="310">
                  <c:v>5.0000000000000131E-3</c:v>
                </c:pt>
                <c:pt idx="311">
                  <c:v>4.800000000000003E-3</c:v>
                </c:pt>
                <c:pt idx="312">
                  <c:v>5.3000000000000104E-3</c:v>
                </c:pt>
                <c:pt idx="313">
                  <c:v>4.9000000000000163E-3</c:v>
                </c:pt>
                <c:pt idx="314">
                  <c:v>4.9000000000000163E-3</c:v>
                </c:pt>
                <c:pt idx="315">
                  <c:v>7.1000000000000108E-3</c:v>
                </c:pt>
                <c:pt idx="316">
                  <c:v>7.1000000000000108E-3</c:v>
                </c:pt>
                <c:pt idx="317">
                  <c:v>6.8000000000000152E-3</c:v>
                </c:pt>
                <c:pt idx="318">
                  <c:v>6.3000000000000131E-3</c:v>
                </c:pt>
                <c:pt idx="319">
                  <c:v>6.3000000000000131E-3</c:v>
                </c:pt>
                <c:pt idx="320">
                  <c:v>6.3000000000000131E-3</c:v>
                </c:pt>
                <c:pt idx="321">
                  <c:v>6.2000000000000171E-3</c:v>
                </c:pt>
                <c:pt idx="322">
                  <c:v>6.3000000000000131E-3</c:v>
                </c:pt>
                <c:pt idx="323">
                  <c:v>6.0000000000000131E-3</c:v>
                </c:pt>
                <c:pt idx="324">
                  <c:v>6.0000000000000131E-3</c:v>
                </c:pt>
                <c:pt idx="325">
                  <c:v>5.9000000000000189E-3</c:v>
                </c:pt>
                <c:pt idx="326">
                  <c:v>5.9000000000000189E-3</c:v>
                </c:pt>
                <c:pt idx="327">
                  <c:v>5.500000000000004E-3</c:v>
                </c:pt>
                <c:pt idx="328">
                  <c:v>6.7000000000000141E-3</c:v>
                </c:pt>
                <c:pt idx="329">
                  <c:v>6.2000000000000171E-3</c:v>
                </c:pt>
                <c:pt idx="330">
                  <c:v>6.100000000000003E-3</c:v>
                </c:pt>
                <c:pt idx="331">
                  <c:v>6.3000000000000131E-3</c:v>
                </c:pt>
                <c:pt idx="332">
                  <c:v>7.3000000000000131E-3</c:v>
                </c:pt>
                <c:pt idx="333">
                  <c:v>6.5000000000000179E-3</c:v>
                </c:pt>
                <c:pt idx="334">
                  <c:v>6.4000000000000194E-3</c:v>
                </c:pt>
                <c:pt idx="335">
                  <c:v>7.0000000000000132E-3</c:v>
                </c:pt>
                <c:pt idx="336">
                  <c:v>6.8000000000000152E-3</c:v>
                </c:pt>
                <c:pt idx="337">
                  <c:v>6.7000000000000141E-3</c:v>
                </c:pt>
                <c:pt idx="338">
                  <c:v>6.5000000000000179E-3</c:v>
                </c:pt>
                <c:pt idx="339">
                  <c:v>6.4000000000000194E-3</c:v>
                </c:pt>
                <c:pt idx="340">
                  <c:v>6.3000000000000131E-3</c:v>
                </c:pt>
                <c:pt idx="341">
                  <c:v>5.100000000000003E-3</c:v>
                </c:pt>
                <c:pt idx="342">
                  <c:v>2.9000000000000015E-3</c:v>
                </c:pt>
                <c:pt idx="343">
                  <c:v>3.3000000000000061E-3</c:v>
                </c:pt>
                <c:pt idx="344">
                  <c:v>3.6000000000000103E-3</c:v>
                </c:pt>
                <c:pt idx="345">
                  <c:v>3.9000000000000094E-3</c:v>
                </c:pt>
                <c:pt idx="346">
                  <c:v>4.4000000000000141E-3</c:v>
                </c:pt>
                <c:pt idx="347">
                  <c:v>5.3000000000000104E-3</c:v>
                </c:pt>
                <c:pt idx="348">
                  <c:v>5.3000000000000104E-3</c:v>
                </c:pt>
                <c:pt idx="349">
                  <c:v>5.2000000000000119E-3</c:v>
                </c:pt>
                <c:pt idx="350">
                  <c:v>5.2000000000000119E-3</c:v>
                </c:pt>
                <c:pt idx="351">
                  <c:v>5.4000000000000142E-3</c:v>
                </c:pt>
                <c:pt idx="352">
                  <c:v>5.4000000000000142E-3</c:v>
                </c:pt>
                <c:pt idx="353">
                  <c:v>5.500000000000004E-3</c:v>
                </c:pt>
                <c:pt idx="354">
                  <c:v>5.8000000000000039E-3</c:v>
                </c:pt>
                <c:pt idx="355">
                  <c:v>6.2000000000000171E-3</c:v>
                </c:pt>
                <c:pt idx="356">
                  <c:v>6.5000000000000179E-3</c:v>
                </c:pt>
                <c:pt idx="357">
                  <c:v>9.1000000000000074E-3</c:v>
                </c:pt>
                <c:pt idx="358">
                  <c:v>5.9000000000000189E-3</c:v>
                </c:pt>
                <c:pt idx="359">
                  <c:v>5.9000000000000189E-3</c:v>
                </c:pt>
                <c:pt idx="360">
                  <c:v>6.3000000000000131E-3</c:v>
                </c:pt>
                <c:pt idx="361">
                  <c:v>6.4000000000000194E-3</c:v>
                </c:pt>
                <c:pt idx="362">
                  <c:v>6.4000000000000194E-3</c:v>
                </c:pt>
                <c:pt idx="363">
                  <c:v>6.5000000000000179E-3</c:v>
                </c:pt>
                <c:pt idx="364">
                  <c:v>6.4000000000000194E-3</c:v>
                </c:pt>
                <c:pt idx="365">
                  <c:v>7.3000000000000131E-3</c:v>
                </c:pt>
                <c:pt idx="366">
                  <c:v>7.3000000000000131E-3</c:v>
                </c:pt>
                <c:pt idx="367">
                  <c:v>7.4000000000000237E-3</c:v>
                </c:pt>
                <c:pt idx="368">
                  <c:v>6.9000000000000198E-3</c:v>
                </c:pt>
                <c:pt idx="369">
                  <c:v>7.0000000000000132E-3</c:v>
                </c:pt>
                <c:pt idx="370">
                  <c:v>7.0000000000000132E-3</c:v>
                </c:pt>
                <c:pt idx="371">
                  <c:v>7.0000000000000132E-3</c:v>
                </c:pt>
                <c:pt idx="372">
                  <c:v>7.0000000000000132E-3</c:v>
                </c:pt>
                <c:pt idx="373">
                  <c:v>7.0000000000000132E-3</c:v>
                </c:pt>
                <c:pt idx="374">
                  <c:v>6.7000000000000141E-3</c:v>
                </c:pt>
                <c:pt idx="375">
                  <c:v>6.6000000000000121E-3</c:v>
                </c:pt>
                <c:pt idx="376">
                  <c:v>6.7000000000000141E-3</c:v>
                </c:pt>
                <c:pt idx="377">
                  <c:v>6.8000000000000152E-3</c:v>
                </c:pt>
                <c:pt idx="378">
                  <c:v>6.8000000000000152E-3</c:v>
                </c:pt>
                <c:pt idx="379">
                  <c:v>6.9000000000000198E-3</c:v>
                </c:pt>
                <c:pt idx="380">
                  <c:v>6.100000000000003E-3</c:v>
                </c:pt>
                <c:pt idx="381">
                  <c:v>6.0000000000000131E-3</c:v>
                </c:pt>
                <c:pt idx="382">
                  <c:v>6.100000000000003E-3</c:v>
                </c:pt>
                <c:pt idx="383">
                  <c:v>6.6000000000000121E-3</c:v>
                </c:pt>
                <c:pt idx="384">
                  <c:v>7.0000000000000132E-3</c:v>
                </c:pt>
                <c:pt idx="385">
                  <c:v>6.9000000000000198E-3</c:v>
                </c:pt>
                <c:pt idx="386">
                  <c:v>6.8000000000000152E-3</c:v>
                </c:pt>
                <c:pt idx="387">
                  <c:v>6.2000000000000171E-3</c:v>
                </c:pt>
                <c:pt idx="388">
                  <c:v>6.2000000000000171E-3</c:v>
                </c:pt>
                <c:pt idx="389">
                  <c:v>6.0000000000000131E-3</c:v>
                </c:pt>
                <c:pt idx="390">
                  <c:v>6.2000000000000171E-3</c:v>
                </c:pt>
                <c:pt idx="391">
                  <c:v>6.3000000000000131E-3</c:v>
                </c:pt>
                <c:pt idx="392">
                  <c:v>7.0000000000000132E-3</c:v>
                </c:pt>
                <c:pt idx="393">
                  <c:v>7.0000000000000132E-3</c:v>
                </c:pt>
                <c:pt idx="394">
                  <c:v>6.9000000000000198E-3</c:v>
                </c:pt>
                <c:pt idx="395">
                  <c:v>6.9000000000000198E-3</c:v>
                </c:pt>
                <c:pt idx="396">
                  <c:v>6.9000000000000198E-3</c:v>
                </c:pt>
                <c:pt idx="397">
                  <c:v>7.4000000000000237E-3</c:v>
                </c:pt>
                <c:pt idx="398">
                  <c:v>7.4000000000000237E-3</c:v>
                </c:pt>
                <c:pt idx="399">
                  <c:v>7.5000000000000188E-3</c:v>
                </c:pt>
                <c:pt idx="400">
                  <c:v>7.6000000000000121E-3</c:v>
                </c:pt>
                <c:pt idx="401">
                  <c:v>7.7000000000000228E-3</c:v>
                </c:pt>
                <c:pt idx="402">
                  <c:v>6.9000000000000198E-3</c:v>
                </c:pt>
                <c:pt idx="403">
                  <c:v>7.1000000000000108E-3</c:v>
                </c:pt>
                <c:pt idx="404">
                  <c:v>7.1000000000000108E-3</c:v>
                </c:pt>
                <c:pt idx="405">
                  <c:v>7.0000000000000132E-3</c:v>
                </c:pt>
                <c:pt idx="406">
                  <c:v>7.1000000000000108E-3</c:v>
                </c:pt>
                <c:pt idx="407">
                  <c:v>6.6000000000000121E-3</c:v>
                </c:pt>
                <c:pt idx="408">
                  <c:v>6.5000000000000179E-3</c:v>
                </c:pt>
                <c:pt idx="409">
                  <c:v>6.6000000000000121E-3</c:v>
                </c:pt>
                <c:pt idx="410">
                  <c:v>6.6000000000000121E-3</c:v>
                </c:pt>
                <c:pt idx="411">
                  <c:v>6.7000000000000141E-3</c:v>
                </c:pt>
                <c:pt idx="412">
                  <c:v>6.6000000000000121E-3</c:v>
                </c:pt>
                <c:pt idx="413">
                  <c:v>6.6000000000000121E-3</c:v>
                </c:pt>
                <c:pt idx="414">
                  <c:v>6.5000000000000179E-3</c:v>
                </c:pt>
                <c:pt idx="415">
                  <c:v>6.5000000000000179E-3</c:v>
                </c:pt>
                <c:pt idx="416">
                  <c:v>8.2000000000000024E-3</c:v>
                </c:pt>
                <c:pt idx="417">
                  <c:v>8.1000000000000048E-3</c:v>
                </c:pt>
                <c:pt idx="418">
                  <c:v>8.0000000000000227E-3</c:v>
                </c:pt>
                <c:pt idx="419">
                  <c:v>8.0000000000000227E-3</c:v>
                </c:pt>
                <c:pt idx="420">
                  <c:v>8.0000000000000227E-3</c:v>
                </c:pt>
                <c:pt idx="421">
                  <c:v>7.7000000000000228E-3</c:v>
                </c:pt>
                <c:pt idx="422">
                  <c:v>7.9000000000000285E-3</c:v>
                </c:pt>
                <c:pt idx="423">
                  <c:v>7.8000000000000179E-3</c:v>
                </c:pt>
                <c:pt idx="424">
                  <c:v>7.8000000000000179E-3</c:v>
                </c:pt>
                <c:pt idx="425">
                  <c:v>7.7000000000000228E-3</c:v>
                </c:pt>
                <c:pt idx="426">
                  <c:v>6.8000000000000152E-3</c:v>
                </c:pt>
                <c:pt idx="427">
                  <c:v>6.8000000000000152E-3</c:v>
                </c:pt>
                <c:pt idx="428">
                  <c:v>6.5000000000000179E-3</c:v>
                </c:pt>
                <c:pt idx="429">
                  <c:v>6.3000000000000131E-3</c:v>
                </c:pt>
                <c:pt idx="430">
                  <c:v>6.4000000000000194E-3</c:v>
                </c:pt>
                <c:pt idx="431">
                  <c:v>6.3000000000000131E-3</c:v>
                </c:pt>
                <c:pt idx="432">
                  <c:v>6.3000000000000131E-3</c:v>
                </c:pt>
                <c:pt idx="433">
                  <c:v>6.4000000000000194E-3</c:v>
                </c:pt>
                <c:pt idx="434">
                  <c:v>6.6000000000000121E-3</c:v>
                </c:pt>
                <c:pt idx="435">
                  <c:v>6.4000000000000194E-3</c:v>
                </c:pt>
                <c:pt idx="436">
                  <c:v>6.2000000000000171E-3</c:v>
                </c:pt>
                <c:pt idx="437">
                  <c:v>6.3000000000000131E-3</c:v>
                </c:pt>
                <c:pt idx="438">
                  <c:v>6.3000000000000131E-3</c:v>
                </c:pt>
                <c:pt idx="439">
                  <c:v>6.4000000000000194E-3</c:v>
                </c:pt>
                <c:pt idx="440">
                  <c:v>6.4000000000000194E-3</c:v>
                </c:pt>
                <c:pt idx="441">
                  <c:v>5.500000000000004E-3</c:v>
                </c:pt>
                <c:pt idx="442">
                  <c:v>6.0000000000000131E-3</c:v>
                </c:pt>
                <c:pt idx="443">
                  <c:v>6.0000000000000131E-3</c:v>
                </c:pt>
                <c:pt idx="444">
                  <c:v>5.9000000000000189E-3</c:v>
                </c:pt>
                <c:pt idx="445">
                  <c:v>4.800000000000003E-3</c:v>
                </c:pt>
                <c:pt idx="446">
                  <c:v>5.100000000000003E-3</c:v>
                </c:pt>
                <c:pt idx="447">
                  <c:v>5.4000000000000142E-3</c:v>
                </c:pt>
                <c:pt idx="448">
                  <c:v>5.4000000000000142E-3</c:v>
                </c:pt>
                <c:pt idx="449">
                  <c:v>5.4000000000000142E-3</c:v>
                </c:pt>
                <c:pt idx="450">
                  <c:v>7.4000000000000237E-3</c:v>
                </c:pt>
                <c:pt idx="451">
                  <c:v>7.2000000000000189E-3</c:v>
                </c:pt>
                <c:pt idx="452">
                  <c:v>7.1000000000000108E-3</c:v>
                </c:pt>
                <c:pt idx="453">
                  <c:v>5.9000000000000189E-3</c:v>
                </c:pt>
                <c:pt idx="454">
                  <c:v>5.9000000000000189E-3</c:v>
                </c:pt>
                <c:pt idx="455">
                  <c:v>5.4000000000000142E-3</c:v>
                </c:pt>
                <c:pt idx="456">
                  <c:v>5.4000000000000142E-3</c:v>
                </c:pt>
                <c:pt idx="457">
                  <c:v>5.4000000000000142E-3</c:v>
                </c:pt>
                <c:pt idx="458">
                  <c:v>5.8000000000000039E-3</c:v>
                </c:pt>
                <c:pt idx="459">
                  <c:v>6.0000000000000131E-3</c:v>
                </c:pt>
                <c:pt idx="460">
                  <c:v>5.9000000000000189E-3</c:v>
                </c:pt>
                <c:pt idx="461">
                  <c:v>6.2000000000000171E-3</c:v>
                </c:pt>
                <c:pt idx="462">
                  <c:v>6.3000000000000131E-3</c:v>
                </c:pt>
                <c:pt idx="463">
                  <c:v>6.100000000000003E-3</c:v>
                </c:pt>
                <c:pt idx="464">
                  <c:v>6.2000000000000171E-3</c:v>
                </c:pt>
                <c:pt idx="465">
                  <c:v>4.0000000000000114E-3</c:v>
                </c:pt>
                <c:pt idx="466">
                  <c:v>4.1000000000000003E-3</c:v>
                </c:pt>
                <c:pt idx="467">
                  <c:v>3.8000000000000061E-3</c:v>
                </c:pt>
                <c:pt idx="468">
                  <c:v>3.8000000000000061E-3</c:v>
                </c:pt>
                <c:pt idx="469">
                  <c:v>3.7000000000000132E-3</c:v>
                </c:pt>
                <c:pt idx="470">
                  <c:v>4.0000000000000114E-3</c:v>
                </c:pt>
                <c:pt idx="471">
                  <c:v>4.0000000000000114E-3</c:v>
                </c:pt>
                <c:pt idx="472">
                  <c:v>4.0000000000000114E-3</c:v>
                </c:pt>
                <c:pt idx="473">
                  <c:v>4.0000000000000114E-3</c:v>
                </c:pt>
                <c:pt idx="474">
                  <c:v>4.0000000000000114E-3</c:v>
                </c:pt>
                <c:pt idx="475">
                  <c:v>6.0000000000000131E-3</c:v>
                </c:pt>
                <c:pt idx="476">
                  <c:v>6.0000000000000131E-3</c:v>
                </c:pt>
                <c:pt idx="477">
                  <c:v>5.9000000000000189E-3</c:v>
                </c:pt>
                <c:pt idx="478">
                  <c:v>5.8000000000000039E-3</c:v>
                </c:pt>
                <c:pt idx="479">
                  <c:v>3.9000000000000094E-3</c:v>
                </c:pt>
                <c:pt idx="480">
                  <c:v>4.0000000000000114E-3</c:v>
                </c:pt>
                <c:pt idx="481">
                  <c:v>4.2000000000000041E-3</c:v>
                </c:pt>
                <c:pt idx="482">
                  <c:v>4.3000000000000104E-3</c:v>
                </c:pt>
                <c:pt idx="483">
                  <c:v>4.2000000000000041E-3</c:v>
                </c:pt>
                <c:pt idx="484">
                  <c:v>5.4000000000000142E-3</c:v>
                </c:pt>
                <c:pt idx="485">
                  <c:v>5.2000000000000119E-3</c:v>
                </c:pt>
                <c:pt idx="486">
                  <c:v>5.0000000000000131E-3</c:v>
                </c:pt>
                <c:pt idx="487">
                  <c:v>4.9000000000000163E-3</c:v>
                </c:pt>
                <c:pt idx="488">
                  <c:v>5.3000000000000104E-3</c:v>
                </c:pt>
                <c:pt idx="489">
                  <c:v>5.2000000000000119E-3</c:v>
                </c:pt>
                <c:pt idx="490">
                  <c:v>5.100000000000003E-3</c:v>
                </c:pt>
                <c:pt idx="491">
                  <c:v>4.9000000000000163E-3</c:v>
                </c:pt>
                <c:pt idx="492">
                  <c:v>4.9000000000000163E-3</c:v>
                </c:pt>
                <c:pt idx="493">
                  <c:v>4.9000000000000163E-3</c:v>
                </c:pt>
                <c:pt idx="494">
                  <c:v>4.4000000000000141E-3</c:v>
                </c:pt>
                <c:pt idx="495">
                  <c:v>4.4000000000000141E-3</c:v>
                </c:pt>
                <c:pt idx="496">
                  <c:v>4.4000000000000141E-3</c:v>
                </c:pt>
                <c:pt idx="497">
                  <c:v>4.500000000000004E-3</c:v>
                </c:pt>
                <c:pt idx="498">
                  <c:v>5.4000000000000142E-3</c:v>
                </c:pt>
                <c:pt idx="499">
                  <c:v>5.3000000000000104E-3</c:v>
                </c:pt>
                <c:pt idx="500">
                  <c:v>5.2000000000000119E-3</c:v>
                </c:pt>
                <c:pt idx="501">
                  <c:v>5.2000000000000119E-3</c:v>
                </c:pt>
                <c:pt idx="502">
                  <c:v>5.500000000000004E-3</c:v>
                </c:pt>
                <c:pt idx="503">
                  <c:v>5.6999999999999993E-3</c:v>
                </c:pt>
                <c:pt idx="504">
                  <c:v>5.100000000000003E-3</c:v>
                </c:pt>
                <c:pt idx="505">
                  <c:v>5.3000000000000104E-3</c:v>
                </c:pt>
                <c:pt idx="506">
                  <c:v>5.3000000000000104E-3</c:v>
                </c:pt>
                <c:pt idx="507">
                  <c:v>5.6999999999999993E-3</c:v>
                </c:pt>
                <c:pt idx="508">
                  <c:v>4.500000000000004E-3</c:v>
                </c:pt>
                <c:pt idx="509">
                  <c:v>4.500000000000004E-3</c:v>
                </c:pt>
                <c:pt idx="510">
                  <c:v>4.500000000000004E-3</c:v>
                </c:pt>
                <c:pt idx="511">
                  <c:v>4.3000000000000104E-3</c:v>
                </c:pt>
                <c:pt idx="512">
                  <c:v>5.2000000000000119E-3</c:v>
                </c:pt>
                <c:pt idx="513">
                  <c:v>5.4000000000000142E-3</c:v>
                </c:pt>
                <c:pt idx="514">
                  <c:v>5.4000000000000142E-3</c:v>
                </c:pt>
                <c:pt idx="515">
                  <c:v>5.3000000000000104E-3</c:v>
                </c:pt>
                <c:pt idx="516">
                  <c:v>5.3000000000000104E-3</c:v>
                </c:pt>
                <c:pt idx="517">
                  <c:v>5.0000000000000131E-3</c:v>
                </c:pt>
                <c:pt idx="518">
                  <c:v>5.3000000000000104E-3</c:v>
                </c:pt>
                <c:pt idx="519">
                  <c:v>5.3000000000000104E-3</c:v>
                </c:pt>
                <c:pt idx="520">
                  <c:v>5.3000000000000104E-3</c:v>
                </c:pt>
                <c:pt idx="521">
                  <c:v>5.500000000000004E-3</c:v>
                </c:pt>
                <c:pt idx="522">
                  <c:v>5.0000000000000131E-3</c:v>
                </c:pt>
                <c:pt idx="523">
                  <c:v>5.2000000000000119E-3</c:v>
                </c:pt>
                <c:pt idx="524">
                  <c:v>5.0000000000000131E-3</c:v>
                </c:pt>
                <c:pt idx="525">
                  <c:v>5.3000000000000104E-3</c:v>
                </c:pt>
                <c:pt idx="526">
                  <c:v>5.6000000000000034E-3</c:v>
                </c:pt>
                <c:pt idx="527">
                  <c:v>5.0000000000000131E-3</c:v>
                </c:pt>
                <c:pt idx="528">
                  <c:v>5.100000000000003E-3</c:v>
                </c:pt>
                <c:pt idx="529">
                  <c:v>5.2000000000000119E-3</c:v>
                </c:pt>
                <c:pt idx="530">
                  <c:v>5.4000000000000142E-3</c:v>
                </c:pt>
                <c:pt idx="531">
                  <c:v>5.6000000000000034E-3</c:v>
                </c:pt>
                <c:pt idx="532">
                  <c:v>5.500000000000004E-3</c:v>
                </c:pt>
                <c:pt idx="533">
                  <c:v>5.8000000000000039E-3</c:v>
                </c:pt>
                <c:pt idx="534">
                  <c:v>6.2000000000000171E-3</c:v>
                </c:pt>
                <c:pt idx="535">
                  <c:v>6.2000000000000171E-3</c:v>
                </c:pt>
                <c:pt idx="536">
                  <c:v>4.9000000000000163E-3</c:v>
                </c:pt>
                <c:pt idx="537">
                  <c:v>5.0000000000000131E-3</c:v>
                </c:pt>
                <c:pt idx="538">
                  <c:v>4.9000000000000163E-3</c:v>
                </c:pt>
                <c:pt idx="539">
                  <c:v>4.800000000000003E-3</c:v>
                </c:pt>
                <c:pt idx="540">
                  <c:v>5.0000000000000131E-3</c:v>
                </c:pt>
                <c:pt idx="541">
                  <c:v>5.3000000000000104E-3</c:v>
                </c:pt>
                <c:pt idx="542">
                  <c:v>5.8000000000000039E-3</c:v>
                </c:pt>
                <c:pt idx="543">
                  <c:v>5.8000000000000039E-3</c:v>
                </c:pt>
                <c:pt idx="544">
                  <c:v>5.6000000000000034E-3</c:v>
                </c:pt>
                <c:pt idx="545">
                  <c:v>5.500000000000004E-3</c:v>
                </c:pt>
                <c:pt idx="546">
                  <c:v>5.6999999999999993E-3</c:v>
                </c:pt>
                <c:pt idx="547">
                  <c:v>6.100000000000003E-3</c:v>
                </c:pt>
                <c:pt idx="548">
                  <c:v>6.4000000000000194E-3</c:v>
                </c:pt>
                <c:pt idx="549">
                  <c:v>6.3000000000000131E-3</c:v>
                </c:pt>
                <c:pt idx="550">
                  <c:v>6.3000000000000131E-3</c:v>
                </c:pt>
                <c:pt idx="551">
                  <c:v>6.2000000000000171E-3</c:v>
                </c:pt>
                <c:pt idx="552">
                  <c:v>6.4000000000000194E-3</c:v>
                </c:pt>
                <c:pt idx="553">
                  <c:v>6.2000000000000171E-3</c:v>
                </c:pt>
                <c:pt idx="554">
                  <c:v>6.100000000000003E-3</c:v>
                </c:pt>
                <c:pt idx="555">
                  <c:v>6.100000000000003E-3</c:v>
                </c:pt>
                <c:pt idx="556">
                  <c:v>6.2000000000000171E-3</c:v>
                </c:pt>
                <c:pt idx="557">
                  <c:v>8.2000000000000024E-3</c:v>
                </c:pt>
                <c:pt idx="558">
                  <c:v>1.1500000000000043E-2</c:v>
                </c:pt>
                <c:pt idx="559">
                  <c:v>6.2000000000000171E-3</c:v>
                </c:pt>
                <c:pt idx="560">
                  <c:v>5.8000000000000039E-3</c:v>
                </c:pt>
                <c:pt idx="561">
                  <c:v>5.0000000000000131E-3</c:v>
                </c:pt>
                <c:pt idx="562">
                  <c:v>5.3000000000000104E-3</c:v>
                </c:pt>
                <c:pt idx="563">
                  <c:v>5.4000000000000142E-3</c:v>
                </c:pt>
                <c:pt idx="564">
                  <c:v>5.500000000000004E-3</c:v>
                </c:pt>
                <c:pt idx="565">
                  <c:v>5.9000000000000189E-3</c:v>
                </c:pt>
                <c:pt idx="566">
                  <c:v>5.9000000000000189E-3</c:v>
                </c:pt>
                <c:pt idx="567">
                  <c:v>5.9000000000000189E-3</c:v>
                </c:pt>
                <c:pt idx="568">
                  <c:v>5.9000000000000189E-3</c:v>
                </c:pt>
                <c:pt idx="569">
                  <c:v>5.6000000000000034E-3</c:v>
                </c:pt>
                <c:pt idx="570">
                  <c:v>5.4000000000000142E-3</c:v>
                </c:pt>
                <c:pt idx="571">
                  <c:v>5.8000000000000039E-3</c:v>
                </c:pt>
                <c:pt idx="572">
                  <c:v>5.2000000000000119E-3</c:v>
                </c:pt>
                <c:pt idx="573">
                  <c:v>5.3000000000000104E-3</c:v>
                </c:pt>
                <c:pt idx="574">
                  <c:v>4.9000000000000163E-3</c:v>
                </c:pt>
                <c:pt idx="575">
                  <c:v>4.500000000000004E-3</c:v>
                </c:pt>
                <c:pt idx="576">
                  <c:v>4.6999999999999993E-3</c:v>
                </c:pt>
                <c:pt idx="577">
                  <c:v>5.4000000000000142E-3</c:v>
                </c:pt>
                <c:pt idx="578">
                  <c:v>5.2000000000000119E-3</c:v>
                </c:pt>
                <c:pt idx="579">
                  <c:v>5.6000000000000034E-3</c:v>
                </c:pt>
                <c:pt idx="580">
                  <c:v>5.8000000000000039E-3</c:v>
                </c:pt>
                <c:pt idx="581">
                  <c:v>5.100000000000003E-3</c:v>
                </c:pt>
                <c:pt idx="582">
                  <c:v>5.100000000000003E-3</c:v>
                </c:pt>
                <c:pt idx="583">
                  <c:v>4.9000000000000163E-3</c:v>
                </c:pt>
                <c:pt idx="584">
                  <c:v>4.800000000000003E-3</c:v>
                </c:pt>
                <c:pt idx="585">
                  <c:v>4.1000000000000003E-3</c:v>
                </c:pt>
                <c:pt idx="586">
                  <c:v>6.8000000000000152E-3</c:v>
                </c:pt>
                <c:pt idx="587">
                  <c:v>6.4000000000000194E-3</c:v>
                </c:pt>
                <c:pt idx="588">
                  <c:v>6.100000000000003E-3</c:v>
                </c:pt>
                <c:pt idx="589">
                  <c:v>5.6999999999999993E-3</c:v>
                </c:pt>
                <c:pt idx="590">
                  <c:v>5.6999999999999993E-3</c:v>
                </c:pt>
                <c:pt idx="591">
                  <c:v>5.500000000000004E-3</c:v>
                </c:pt>
                <c:pt idx="592">
                  <c:v>5.6000000000000034E-3</c:v>
                </c:pt>
                <c:pt idx="593">
                  <c:v>6.100000000000003E-3</c:v>
                </c:pt>
                <c:pt idx="594">
                  <c:v>6.100000000000003E-3</c:v>
                </c:pt>
                <c:pt idx="595">
                  <c:v>7.1000000000000108E-3</c:v>
                </c:pt>
                <c:pt idx="596">
                  <c:v>7.2000000000000189E-3</c:v>
                </c:pt>
                <c:pt idx="597">
                  <c:v>7.1000000000000108E-3</c:v>
                </c:pt>
                <c:pt idx="598">
                  <c:v>7.0000000000000132E-3</c:v>
                </c:pt>
                <c:pt idx="599">
                  <c:v>7.0000000000000132E-3</c:v>
                </c:pt>
                <c:pt idx="600">
                  <c:v>7.0000000000000132E-3</c:v>
                </c:pt>
                <c:pt idx="601">
                  <c:v>8.1000000000000048E-3</c:v>
                </c:pt>
                <c:pt idx="602">
                  <c:v>8.3000000000000261E-3</c:v>
                </c:pt>
                <c:pt idx="603">
                  <c:v>8.5000000000000058E-3</c:v>
                </c:pt>
                <c:pt idx="604">
                  <c:v>7.5000000000000188E-3</c:v>
                </c:pt>
                <c:pt idx="605">
                  <c:v>7.8000000000000179E-3</c:v>
                </c:pt>
                <c:pt idx="606">
                  <c:v>8.0000000000000227E-3</c:v>
                </c:pt>
                <c:pt idx="607">
                  <c:v>8.2000000000000024E-3</c:v>
                </c:pt>
                <c:pt idx="608">
                  <c:v>8.2000000000000024E-3</c:v>
                </c:pt>
                <c:pt idx="609">
                  <c:v>8.0000000000000227E-3</c:v>
                </c:pt>
                <c:pt idx="610">
                  <c:v>6.9000000000000198E-3</c:v>
                </c:pt>
                <c:pt idx="611">
                  <c:v>6.9000000000000198E-3</c:v>
                </c:pt>
                <c:pt idx="612">
                  <c:v>7.3000000000000131E-3</c:v>
                </c:pt>
                <c:pt idx="613">
                  <c:v>7.5000000000000188E-3</c:v>
                </c:pt>
                <c:pt idx="614">
                  <c:v>7.1000000000000108E-3</c:v>
                </c:pt>
                <c:pt idx="615">
                  <c:v>7.4000000000000237E-3</c:v>
                </c:pt>
                <c:pt idx="616">
                  <c:v>7.2000000000000189E-3</c:v>
                </c:pt>
                <c:pt idx="617">
                  <c:v>7.1000000000000108E-3</c:v>
                </c:pt>
                <c:pt idx="618">
                  <c:v>6.4000000000000194E-3</c:v>
                </c:pt>
                <c:pt idx="619">
                  <c:v>6.4000000000000194E-3</c:v>
                </c:pt>
                <c:pt idx="620">
                  <c:v>7.2000000000000189E-3</c:v>
                </c:pt>
                <c:pt idx="621">
                  <c:v>7.6000000000000121E-3</c:v>
                </c:pt>
                <c:pt idx="622">
                  <c:v>7.0000000000000132E-3</c:v>
                </c:pt>
                <c:pt idx="623">
                  <c:v>7.2000000000000189E-3</c:v>
                </c:pt>
                <c:pt idx="624">
                  <c:v>6.9000000000000198E-3</c:v>
                </c:pt>
                <c:pt idx="625">
                  <c:v>6.4000000000000194E-3</c:v>
                </c:pt>
                <c:pt idx="626">
                  <c:v>6.6000000000000121E-3</c:v>
                </c:pt>
                <c:pt idx="627">
                  <c:v>6.4000000000000194E-3</c:v>
                </c:pt>
                <c:pt idx="628">
                  <c:v>9.3000000000000391E-3</c:v>
                </c:pt>
                <c:pt idx="629">
                  <c:v>1.580000000000005E-2</c:v>
                </c:pt>
                <c:pt idx="630">
                  <c:v>9.3000000000000391E-3</c:v>
                </c:pt>
                <c:pt idx="631">
                  <c:v>9.5000000000000241E-3</c:v>
                </c:pt>
                <c:pt idx="632">
                  <c:v>8.7000000000000046E-3</c:v>
                </c:pt>
                <c:pt idx="633">
                  <c:v>8.3000000000000261E-3</c:v>
                </c:pt>
                <c:pt idx="634">
                  <c:v>8.6000000000000208E-3</c:v>
                </c:pt>
                <c:pt idx="635">
                  <c:v>8.5000000000000058E-3</c:v>
                </c:pt>
                <c:pt idx="636">
                  <c:v>8.5000000000000058E-3</c:v>
                </c:pt>
                <c:pt idx="637">
                  <c:v>8.4000000000000116E-3</c:v>
                </c:pt>
                <c:pt idx="638">
                  <c:v>8.0000000000000227E-3</c:v>
                </c:pt>
                <c:pt idx="639">
                  <c:v>8.1000000000000048E-3</c:v>
                </c:pt>
                <c:pt idx="640">
                  <c:v>8.2000000000000024E-3</c:v>
                </c:pt>
                <c:pt idx="641">
                  <c:v>8.1000000000000048E-3</c:v>
                </c:pt>
                <c:pt idx="642">
                  <c:v>8.2000000000000024E-3</c:v>
                </c:pt>
                <c:pt idx="643">
                  <c:v>9.1000000000000074E-3</c:v>
                </c:pt>
                <c:pt idx="644">
                  <c:v>8.6000000000000208E-3</c:v>
                </c:pt>
                <c:pt idx="645">
                  <c:v>9.8000000000000361E-3</c:v>
                </c:pt>
                <c:pt idx="646">
                  <c:v>9.5000000000000241E-3</c:v>
                </c:pt>
                <c:pt idx="647">
                  <c:v>9.4000000000000281E-3</c:v>
                </c:pt>
                <c:pt idx="648">
                  <c:v>9.3000000000000391E-3</c:v>
                </c:pt>
                <c:pt idx="649">
                  <c:v>9.3000000000000391E-3</c:v>
                </c:pt>
                <c:pt idx="650">
                  <c:v>9.7000000000000055E-3</c:v>
                </c:pt>
                <c:pt idx="651">
                  <c:v>8.6000000000000208E-3</c:v>
                </c:pt>
                <c:pt idx="652">
                  <c:v>8.5000000000000058E-3</c:v>
                </c:pt>
                <c:pt idx="653">
                  <c:v>8.6000000000000208E-3</c:v>
                </c:pt>
                <c:pt idx="654">
                  <c:v>8.8000000000000283E-3</c:v>
                </c:pt>
                <c:pt idx="655">
                  <c:v>9.1000000000000074E-3</c:v>
                </c:pt>
                <c:pt idx="656">
                  <c:v>9.000000000000008E-3</c:v>
                </c:pt>
                <c:pt idx="657">
                  <c:v>9.2000000000000068E-3</c:v>
                </c:pt>
                <c:pt idx="658">
                  <c:v>9.6000000000000078E-3</c:v>
                </c:pt>
                <c:pt idx="659">
                  <c:v>9.5000000000000241E-3</c:v>
                </c:pt>
                <c:pt idx="660">
                  <c:v>9.7000000000000055E-3</c:v>
                </c:pt>
                <c:pt idx="661">
                  <c:v>9.7000000000000055E-3</c:v>
                </c:pt>
                <c:pt idx="662">
                  <c:v>9.2000000000000068E-3</c:v>
                </c:pt>
                <c:pt idx="663">
                  <c:v>9.000000000000008E-3</c:v>
                </c:pt>
                <c:pt idx="664">
                  <c:v>9.1000000000000074E-3</c:v>
                </c:pt>
                <c:pt idx="665">
                  <c:v>9.000000000000008E-3</c:v>
                </c:pt>
                <c:pt idx="666">
                  <c:v>1.0100000000000001E-2</c:v>
                </c:pt>
                <c:pt idx="667">
                  <c:v>1.0100000000000001E-2</c:v>
                </c:pt>
                <c:pt idx="668">
                  <c:v>1.0200000000000013E-2</c:v>
                </c:pt>
                <c:pt idx="669">
                  <c:v>9.5000000000000241E-3</c:v>
                </c:pt>
                <c:pt idx="670">
                  <c:v>8.0000000000000227E-3</c:v>
                </c:pt>
                <c:pt idx="671">
                  <c:v>8.2000000000000024E-3</c:v>
                </c:pt>
                <c:pt idx="672">
                  <c:v>8.3000000000000261E-3</c:v>
                </c:pt>
                <c:pt idx="673">
                  <c:v>8.5000000000000058E-3</c:v>
                </c:pt>
                <c:pt idx="674">
                  <c:v>8.4000000000000116E-3</c:v>
                </c:pt>
                <c:pt idx="675">
                  <c:v>8.5000000000000058E-3</c:v>
                </c:pt>
                <c:pt idx="676">
                  <c:v>8.9000000000000242E-3</c:v>
                </c:pt>
                <c:pt idx="677">
                  <c:v>8.9000000000000242E-3</c:v>
                </c:pt>
                <c:pt idx="678">
                  <c:v>8.9000000000000242E-3</c:v>
                </c:pt>
                <c:pt idx="679">
                  <c:v>9.000000000000008E-3</c:v>
                </c:pt>
                <c:pt idx="680">
                  <c:v>8.3000000000000261E-3</c:v>
                </c:pt>
                <c:pt idx="681">
                  <c:v>8.4000000000000116E-3</c:v>
                </c:pt>
                <c:pt idx="682">
                  <c:v>8.4000000000000116E-3</c:v>
                </c:pt>
                <c:pt idx="683">
                  <c:v>8.4000000000000116E-3</c:v>
                </c:pt>
                <c:pt idx="684">
                  <c:v>8.2000000000000024E-3</c:v>
                </c:pt>
                <c:pt idx="685">
                  <c:v>8.6000000000000208E-3</c:v>
                </c:pt>
                <c:pt idx="686">
                  <c:v>7.6000000000000121E-3</c:v>
                </c:pt>
                <c:pt idx="687">
                  <c:v>7.7000000000000228E-3</c:v>
                </c:pt>
                <c:pt idx="688">
                  <c:v>7.4000000000000237E-3</c:v>
                </c:pt>
                <c:pt idx="689">
                  <c:v>7.5000000000000188E-3</c:v>
                </c:pt>
                <c:pt idx="690">
                  <c:v>7.4000000000000237E-3</c:v>
                </c:pt>
                <c:pt idx="691">
                  <c:v>9.6000000000000078E-3</c:v>
                </c:pt>
                <c:pt idx="692">
                  <c:v>9.4000000000000281E-3</c:v>
                </c:pt>
                <c:pt idx="693">
                  <c:v>9.4000000000000281E-3</c:v>
                </c:pt>
                <c:pt idx="694">
                  <c:v>8.4000000000000116E-3</c:v>
                </c:pt>
                <c:pt idx="695">
                  <c:v>8.6000000000000208E-3</c:v>
                </c:pt>
                <c:pt idx="696">
                  <c:v>8.0000000000000227E-3</c:v>
                </c:pt>
                <c:pt idx="697">
                  <c:v>6.9000000000000198E-3</c:v>
                </c:pt>
                <c:pt idx="698">
                  <c:v>6.8000000000000152E-3</c:v>
                </c:pt>
                <c:pt idx="699">
                  <c:v>6.2000000000000171E-3</c:v>
                </c:pt>
                <c:pt idx="700">
                  <c:v>6.5000000000000179E-3</c:v>
                </c:pt>
                <c:pt idx="701">
                  <c:v>6.4000000000000194E-3</c:v>
                </c:pt>
                <c:pt idx="702">
                  <c:v>6.9000000000000198E-3</c:v>
                </c:pt>
                <c:pt idx="703">
                  <c:v>6.7000000000000141E-3</c:v>
                </c:pt>
                <c:pt idx="704">
                  <c:v>6.8000000000000152E-3</c:v>
                </c:pt>
                <c:pt idx="705">
                  <c:v>7.2000000000000189E-3</c:v>
                </c:pt>
                <c:pt idx="706">
                  <c:v>7.2000000000000189E-3</c:v>
                </c:pt>
                <c:pt idx="707">
                  <c:v>7.4000000000000237E-3</c:v>
                </c:pt>
                <c:pt idx="708">
                  <c:v>7.2000000000000189E-3</c:v>
                </c:pt>
                <c:pt idx="709">
                  <c:v>7.7000000000000228E-3</c:v>
                </c:pt>
                <c:pt idx="710">
                  <c:v>7.7000000000000228E-3</c:v>
                </c:pt>
                <c:pt idx="711">
                  <c:v>7.7000000000000228E-3</c:v>
                </c:pt>
                <c:pt idx="712">
                  <c:v>7.7000000000000228E-3</c:v>
                </c:pt>
                <c:pt idx="713">
                  <c:v>7.8000000000000179E-3</c:v>
                </c:pt>
                <c:pt idx="714">
                  <c:v>7.9000000000000285E-3</c:v>
                </c:pt>
                <c:pt idx="715">
                  <c:v>7.4000000000000237E-3</c:v>
                </c:pt>
                <c:pt idx="716">
                  <c:v>7.0000000000000132E-3</c:v>
                </c:pt>
                <c:pt idx="717">
                  <c:v>7.2000000000000189E-3</c:v>
                </c:pt>
                <c:pt idx="718">
                  <c:v>7.0000000000000132E-3</c:v>
                </c:pt>
                <c:pt idx="719">
                  <c:v>7.1000000000000108E-3</c:v>
                </c:pt>
                <c:pt idx="720">
                  <c:v>7.4000000000000237E-3</c:v>
                </c:pt>
                <c:pt idx="721">
                  <c:v>7.4000000000000237E-3</c:v>
                </c:pt>
                <c:pt idx="722">
                  <c:v>7.4000000000000237E-3</c:v>
                </c:pt>
                <c:pt idx="723">
                  <c:v>7.4000000000000237E-3</c:v>
                </c:pt>
                <c:pt idx="724">
                  <c:v>6.9000000000000198E-3</c:v>
                </c:pt>
                <c:pt idx="725">
                  <c:v>6.9000000000000198E-3</c:v>
                </c:pt>
                <c:pt idx="726">
                  <c:v>6.9000000000000198E-3</c:v>
                </c:pt>
                <c:pt idx="727">
                  <c:v>7.0000000000000132E-3</c:v>
                </c:pt>
                <c:pt idx="728">
                  <c:v>7.1000000000000108E-3</c:v>
                </c:pt>
                <c:pt idx="729">
                  <c:v>7.8000000000000179E-3</c:v>
                </c:pt>
                <c:pt idx="730">
                  <c:v>7.6000000000000121E-3</c:v>
                </c:pt>
                <c:pt idx="731">
                  <c:v>7.8000000000000179E-3</c:v>
                </c:pt>
                <c:pt idx="732">
                  <c:v>8.0000000000000227E-3</c:v>
                </c:pt>
                <c:pt idx="733">
                  <c:v>8.0000000000000227E-3</c:v>
                </c:pt>
                <c:pt idx="734">
                  <c:v>8.2000000000000024E-3</c:v>
                </c:pt>
                <c:pt idx="735">
                  <c:v>7.7000000000000228E-3</c:v>
                </c:pt>
                <c:pt idx="736">
                  <c:v>7.7000000000000228E-3</c:v>
                </c:pt>
                <c:pt idx="737">
                  <c:v>7.8000000000000179E-3</c:v>
                </c:pt>
                <c:pt idx="738">
                  <c:v>7.5000000000000188E-3</c:v>
                </c:pt>
                <c:pt idx="739">
                  <c:v>7.0000000000000132E-3</c:v>
                </c:pt>
                <c:pt idx="740">
                  <c:v>7.2000000000000189E-3</c:v>
                </c:pt>
                <c:pt idx="741">
                  <c:v>7.2000000000000189E-3</c:v>
                </c:pt>
                <c:pt idx="742">
                  <c:v>7.4000000000000237E-3</c:v>
                </c:pt>
                <c:pt idx="743">
                  <c:v>7.8000000000000179E-3</c:v>
                </c:pt>
                <c:pt idx="744">
                  <c:v>7.5000000000000188E-3</c:v>
                </c:pt>
                <c:pt idx="745">
                  <c:v>7.3000000000000131E-3</c:v>
                </c:pt>
                <c:pt idx="746">
                  <c:v>7.3000000000000131E-3</c:v>
                </c:pt>
                <c:pt idx="747">
                  <c:v>7.6000000000000121E-3</c:v>
                </c:pt>
                <c:pt idx="748">
                  <c:v>7.6000000000000121E-3</c:v>
                </c:pt>
                <c:pt idx="749">
                  <c:v>7.9000000000000285E-3</c:v>
                </c:pt>
                <c:pt idx="750">
                  <c:v>7.8000000000000179E-3</c:v>
                </c:pt>
                <c:pt idx="751">
                  <c:v>7.7000000000000228E-3</c:v>
                </c:pt>
                <c:pt idx="752">
                  <c:v>7.7000000000000228E-3</c:v>
                </c:pt>
                <c:pt idx="753">
                  <c:v>7.8000000000000179E-3</c:v>
                </c:pt>
                <c:pt idx="754">
                  <c:v>7.6000000000000121E-3</c:v>
                </c:pt>
                <c:pt idx="755">
                  <c:v>7.9000000000000285E-3</c:v>
                </c:pt>
                <c:pt idx="756">
                  <c:v>7.9000000000000285E-3</c:v>
                </c:pt>
                <c:pt idx="757">
                  <c:v>8.1000000000000048E-3</c:v>
                </c:pt>
                <c:pt idx="758">
                  <c:v>8.0000000000000227E-3</c:v>
                </c:pt>
                <c:pt idx="759">
                  <c:v>8.6000000000000208E-3</c:v>
                </c:pt>
                <c:pt idx="760">
                  <c:v>8.7000000000000046E-3</c:v>
                </c:pt>
                <c:pt idx="761">
                  <c:v>8.4000000000000116E-3</c:v>
                </c:pt>
                <c:pt idx="762">
                  <c:v>8.1000000000000048E-3</c:v>
                </c:pt>
                <c:pt idx="763">
                  <c:v>7.2000000000000189E-3</c:v>
                </c:pt>
                <c:pt idx="764">
                  <c:v>7.1000000000000108E-3</c:v>
                </c:pt>
                <c:pt idx="765">
                  <c:v>7.0000000000000132E-3</c:v>
                </c:pt>
                <c:pt idx="766">
                  <c:v>7.1000000000000108E-3</c:v>
                </c:pt>
                <c:pt idx="767">
                  <c:v>7.2000000000000189E-3</c:v>
                </c:pt>
                <c:pt idx="768">
                  <c:v>6.3000000000000131E-3</c:v>
                </c:pt>
                <c:pt idx="769">
                  <c:v>6.5000000000000179E-3</c:v>
                </c:pt>
                <c:pt idx="770">
                  <c:v>6.5000000000000179E-3</c:v>
                </c:pt>
                <c:pt idx="771">
                  <c:v>6.7000000000000141E-3</c:v>
                </c:pt>
                <c:pt idx="772">
                  <c:v>7.8000000000000179E-3</c:v>
                </c:pt>
                <c:pt idx="773">
                  <c:v>7.8000000000000179E-3</c:v>
                </c:pt>
                <c:pt idx="774">
                  <c:v>8.0000000000000227E-3</c:v>
                </c:pt>
                <c:pt idx="775">
                  <c:v>8.0000000000000227E-3</c:v>
                </c:pt>
                <c:pt idx="776">
                  <c:v>8.1000000000000048E-3</c:v>
                </c:pt>
                <c:pt idx="777">
                  <c:v>7.4000000000000237E-3</c:v>
                </c:pt>
                <c:pt idx="778">
                  <c:v>6.5000000000000179E-3</c:v>
                </c:pt>
                <c:pt idx="779">
                  <c:v>7.4000000000000237E-3</c:v>
                </c:pt>
                <c:pt idx="780">
                  <c:v>7.4000000000000237E-3</c:v>
                </c:pt>
                <c:pt idx="781">
                  <c:v>7.6000000000000121E-3</c:v>
                </c:pt>
                <c:pt idx="782">
                  <c:v>7.6000000000000121E-3</c:v>
                </c:pt>
                <c:pt idx="783">
                  <c:v>7.4000000000000237E-3</c:v>
                </c:pt>
                <c:pt idx="784">
                  <c:v>7.5000000000000188E-3</c:v>
                </c:pt>
                <c:pt idx="785">
                  <c:v>7.5000000000000188E-3</c:v>
                </c:pt>
                <c:pt idx="786">
                  <c:v>7.5000000000000188E-3</c:v>
                </c:pt>
                <c:pt idx="787">
                  <c:v>7.5000000000000188E-3</c:v>
                </c:pt>
                <c:pt idx="788">
                  <c:v>8.3000000000000261E-3</c:v>
                </c:pt>
                <c:pt idx="789">
                  <c:v>8.3000000000000261E-3</c:v>
                </c:pt>
                <c:pt idx="790">
                  <c:v>8.7000000000000046E-3</c:v>
                </c:pt>
                <c:pt idx="791">
                  <c:v>8.3000000000000261E-3</c:v>
                </c:pt>
                <c:pt idx="792">
                  <c:v>9.6000000000000078E-3</c:v>
                </c:pt>
                <c:pt idx="793">
                  <c:v>7.5000000000000188E-3</c:v>
                </c:pt>
                <c:pt idx="794">
                  <c:v>8.2000000000000024E-3</c:v>
                </c:pt>
                <c:pt idx="795">
                  <c:v>8.2000000000000024E-3</c:v>
                </c:pt>
                <c:pt idx="796">
                  <c:v>8.5000000000000058E-3</c:v>
                </c:pt>
                <c:pt idx="797">
                  <c:v>8.6000000000000208E-3</c:v>
                </c:pt>
                <c:pt idx="798">
                  <c:v>8.5000000000000058E-3</c:v>
                </c:pt>
                <c:pt idx="799">
                  <c:v>9.3000000000000391E-3</c:v>
                </c:pt>
                <c:pt idx="800">
                  <c:v>9.1000000000000074E-3</c:v>
                </c:pt>
                <c:pt idx="801">
                  <c:v>9.1000000000000074E-3</c:v>
                </c:pt>
                <c:pt idx="802">
                  <c:v>9.2000000000000068E-3</c:v>
                </c:pt>
                <c:pt idx="803">
                  <c:v>9.3000000000000391E-3</c:v>
                </c:pt>
                <c:pt idx="804">
                  <c:v>9.1000000000000074E-3</c:v>
                </c:pt>
                <c:pt idx="805">
                  <c:v>9.000000000000008E-3</c:v>
                </c:pt>
                <c:pt idx="806">
                  <c:v>8.9000000000000242E-3</c:v>
                </c:pt>
                <c:pt idx="807">
                  <c:v>8.9000000000000242E-3</c:v>
                </c:pt>
                <c:pt idx="808">
                  <c:v>8.9000000000000242E-3</c:v>
                </c:pt>
                <c:pt idx="809">
                  <c:v>8.9000000000000242E-3</c:v>
                </c:pt>
                <c:pt idx="810">
                  <c:v>9.000000000000008E-3</c:v>
                </c:pt>
                <c:pt idx="811">
                  <c:v>9.000000000000008E-3</c:v>
                </c:pt>
                <c:pt idx="812">
                  <c:v>9.1000000000000074E-3</c:v>
                </c:pt>
                <c:pt idx="813">
                  <c:v>9.1000000000000074E-3</c:v>
                </c:pt>
                <c:pt idx="814">
                  <c:v>9.1000000000000074E-3</c:v>
                </c:pt>
                <c:pt idx="815">
                  <c:v>9.000000000000008E-3</c:v>
                </c:pt>
                <c:pt idx="816">
                  <c:v>9.000000000000008E-3</c:v>
                </c:pt>
                <c:pt idx="817">
                  <c:v>8.7000000000000046E-3</c:v>
                </c:pt>
                <c:pt idx="818">
                  <c:v>8.7000000000000046E-3</c:v>
                </c:pt>
                <c:pt idx="819">
                  <c:v>8.7000000000000046E-3</c:v>
                </c:pt>
                <c:pt idx="820">
                  <c:v>9.1000000000000074E-3</c:v>
                </c:pt>
                <c:pt idx="821">
                  <c:v>8.9000000000000242E-3</c:v>
                </c:pt>
                <c:pt idx="822">
                  <c:v>8.8000000000000283E-3</c:v>
                </c:pt>
                <c:pt idx="823">
                  <c:v>9.000000000000008E-3</c:v>
                </c:pt>
                <c:pt idx="824">
                  <c:v>9.000000000000008E-3</c:v>
                </c:pt>
                <c:pt idx="825">
                  <c:v>9.2000000000000068E-3</c:v>
                </c:pt>
                <c:pt idx="826">
                  <c:v>9.4000000000000281E-3</c:v>
                </c:pt>
                <c:pt idx="827">
                  <c:v>9.8000000000000361E-3</c:v>
                </c:pt>
                <c:pt idx="828">
                  <c:v>9.7000000000000055E-3</c:v>
                </c:pt>
                <c:pt idx="829">
                  <c:v>9.5000000000000241E-3</c:v>
                </c:pt>
                <c:pt idx="830">
                  <c:v>9.4000000000000281E-3</c:v>
                </c:pt>
                <c:pt idx="831">
                  <c:v>9.6000000000000078E-3</c:v>
                </c:pt>
                <c:pt idx="832">
                  <c:v>8.9000000000000242E-3</c:v>
                </c:pt>
                <c:pt idx="833">
                  <c:v>8.9000000000000242E-3</c:v>
                </c:pt>
                <c:pt idx="834">
                  <c:v>9.3000000000000391E-3</c:v>
                </c:pt>
                <c:pt idx="835">
                  <c:v>9.1000000000000074E-3</c:v>
                </c:pt>
                <c:pt idx="836">
                  <c:v>9.000000000000008E-3</c:v>
                </c:pt>
                <c:pt idx="837">
                  <c:v>1.0700000000000022E-2</c:v>
                </c:pt>
                <c:pt idx="838">
                  <c:v>9.2000000000000068E-3</c:v>
                </c:pt>
                <c:pt idx="839">
                  <c:v>9.3000000000000391E-3</c:v>
                </c:pt>
                <c:pt idx="840">
                  <c:v>8.9000000000000242E-3</c:v>
                </c:pt>
                <c:pt idx="841">
                  <c:v>8.9000000000000242E-3</c:v>
                </c:pt>
                <c:pt idx="842">
                  <c:v>9.1000000000000074E-3</c:v>
                </c:pt>
                <c:pt idx="843">
                  <c:v>9.1000000000000074E-3</c:v>
                </c:pt>
                <c:pt idx="844">
                  <c:v>9.1000000000000074E-3</c:v>
                </c:pt>
                <c:pt idx="845">
                  <c:v>9.1000000000000074E-3</c:v>
                </c:pt>
                <c:pt idx="846">
                  <c:v>8.6000000000000208E-3</c:v>
                </c:pt>
                <c:pt idx="847">
                  <c:v>1.0100000000000001E-2</c:v>
                </c:pt>
                <c:pt idx="848">
                  <c:v>9.1000000000000074E-3</c:v>
                </c:pt>
                <c:pt idx="849">
                  <c:v>1.0400000000000006E-2</c:v>
                </c:pt>
                <c:pt idx="850">
                  <c:v>9.2000000000000068E-3</c:v>
                </c:pt>
                <c:pt idx="851">
                  <c:v>8.9000000000000242E-3</c:v>
                </c:pt>
                <c:pt idx="852">
                  <c:v>9.1000000000000074E-3</c:v>
                </c:pt>
                <c:pt idx="853">
                  <c:v>9.1000000000000074E-3</c:v>
                </c:pt>
                <c:pt idx="854">
                  <c:v>9.1000000000000074E-3</c:v>
                </c:pt>
                <c:pt idx="855">
                  <c:v>8.8000000000000283E-3</c:v>
                </c:pt>
                <c:pt idx="856">
                  <c:v>9.1000000000000074E-3</c:v>
                </c:pt>
                <c:pt idx="857">
                  <c:v>9.000000000000008E-3</c:v>
                </c:pt>
                <c:pt idx="858">
                  <c:v>9.1000000000000074E-3</c:v>
                </c:pt>
                <c:pt idx="859">
                  <c:v>9.2000000000000068E-3</c:v>
                </c:pt>
                <c:pt idx="860">
                  <c:v>8.9000000000000242E-3</c:v>
                </c:pt>
                <c:pt idx="861">
                  <c:v>9.4000000000000281E-3</c:v>
                </c:pt>
                <c:pt idx="862">
                  <c:v>9.4000000000000281E-3</c:v>
                </c:pt>
                <c:pt idx="863">
                  <c:v>9.4000000000000281E-3</c:v>
                </c:pt>
                <c:pt idx="864">
                  <c:v>1.0100000000000001E-2</c:v>
                </c:pt>
                <c:pt idx="865">
                  <c:v>8.3000000000000261E-3</c:v>
                </c:pt>
                <c:pt idx="866">
                  <c:v>8.1000000000000048E-3</c:v>
                </c:pt>
                <c:pt idx="867">
                  <c:v>7.9000000000000285E-3</c:v>
                </c:pt>
                <c:pt idx="868">
                  <c:v>8.7000000000000046E-3</c:v>
                </c:pt>
                <c:pt idx="869">
                  <c:v>8.4000000000000116E-3</c:v>
                </c:pt>
                <c:pt idx="870">
                  <c:v>8.6000000000000208E-3</c:v>
                </c:pt>
                <c:pt idx="871">
                  <c:v>8.8000000000000283E-3</c:v>
                </c:pt>
                <c:pt idx="872">
                  <c:v>8.6000000000000208E-3</c:v>
                </c:pt>
                <c:pt idx="873">
                  <c:v>9.4000000000000281E-3</c:v>
                </c:pt>
                <c:pt idx="874">
                  <c:v>9.4000000000000281E-3</c:v>
                </c:pt>
                <c:pt idx="875">
                  <c:v>9.1000000000000074E-3</c:v>
                </c:pt>
                <c:pt idx="876">
                  <c:v>9.000000000000008E-3</c:v>
                </c:pt>
                <c:pt idx="877">
                  <c:v>9.3000000000000391E-3</c:v>
                </c:pt>
                <c:pt idx="878">
                  <c:v>1.0500000000000025E-2</c:v>
                </c:pt>
                <c:pt idx="879">
                  <c:v>1.0300000000000024E-2</c:v>
                </c:pt>
                <c:pt idx="880">
                  <c:v>1.110000000000004E-2</c:v>
                </c:pt>
                <c:pt idx="881">
                  <c:v>1.1599999999999997E-2</c:v>
                </c:pt>
                <c:pt idx="882">
                  <c:v>1.1299999999999999E-2</c:v>
                </c:pt>
                <c:pt idx="883">
                  <c:v>1.1000000000000039E-2</c:v>
                </c:pt>
                <c:pt idx="884">
                  <c:v>1.0000000000000011E-2</c:v>
                </c:pt>
                <c:pt idx="885">
                  <c:v>1.0100000000000001E-2</c:v>
                </c:pt>
                <c:pt idx="886">
                  <c:v>9.8000000000000361E-3</c:v>
                </c:pt>
                <c:pt idx="887">
                  <c:v>9.6000000000000078E-3</c:v>
                </c:pt>
                <c:pt idx="888">
                  <c:v>9.3000000000000391E-3</c:v>
                </c:pt>
                <c:pt idx="889">
                  <c:v>9.2000000000000068E-3</c:v>
                </c:pt>
                <c:pt idx="890">
                  <c:v>9.3000000000000391E-3</c:v>
                </c:pt>
                <c:pt idx="891">
                  <c:v>9.3000000000000391E-3</c:v>
                </c:pt>
                <c:pt idx="892">
                  <c:v>9.2000000000000068E-3</c:v>
                </c:pt>
                <c:pt idx="893">
                  <c:v>9.5000000000000241E-3</c:v>
                </c:pt>
                <c:pt idx="894">
                  <c:v>9.7000000000000055E-3</c:v>
                </c:pt>
                <c:pt idx="895">
                  <c:v>9.7000000000000055E-3</c:v>
                </c:pt>
                <c:pt idx="896">
                  <c:v>8.6000000000000208E-3</c:v>
                </c:pt>
                <c:pt idx="897">
                  <c:v>9.8000000000000361E-3</c:v>
                </c:pt>
                <c:pt idx="898">
                  <c:v>9.9000000000000268E-3</c:v>
                </c:pt>
                <c:pt idx="899">
                  <c:v>1.0200000000000013E-2</c:v>
                </c:pt>
                <c:pt idx="900">
                  <c:v>9.7000000000000055E-3</c:v>
                </c:pt>
                <c:pt idx="901">
                  <c:v>9.3000000000000391E-3</c:v>
                </c:pt>
                <c:pt idx="902">
                  <c:v>9.5000000000000241E-3</c:v>
                </c:pt>
                <c:pt idx="903">
                  <c:v>9.1000000000000074E-3</c:v>
                </c:pt>
                <c:pt idx="904">
                  <c:v>8.9000000000000242E-3</c:v>
                </c:pt>
                <c:pt idx="905">
                  <c:v>9.2000000000000068E-3</c:v>
                </c:pt>
                <c:pt idx="906">
                  <c:v>1.0000000000000011E-2</c:v>
                </c:pt>
                <c:pt idx="907">
                  <c:v>9.9000000000000268E-3</c:v>
                </c:pt>
                <c:pt idx="908">
                  <c:v>9.9000000000000268E-3</c:v>
                </c:pt>
                <c:pt idx="909">
                  <c:v>9.7000000000000055E-3</c:v>
                </c:pt>
                <c:pt idx="910">
                  <c:v>9.3000000000000391E-3</c:v>
                </c:pt>
                <c:pt idx="911">
                  <c:v>9.6000000000000078E-3</c:v>
                </c:pt>
                <c:pt idx="912">
                  <c:v>9.3000000000000391E-3</c:v>
                </c:pt>
                <c:pt idx="913">
                  <c:v>9.5000000000000241E-3</c:v>
                </c:pt>
                <c:pt idx="914">
                  <c:v>9.2000000000000068E-3</c:v>
                </c:pt>
                <c:pt idx="915">
                  <c:v>9.1000000000000074E-3</c:v>
                </c:pt>
                <c:pt idx="916">
                  <c:v>1.0800000000000025E-2</c:v>
                </c:pt>
                <c:pt idx="917">
                  <c:v>1.0400000000000006E-2</c:v>
                </c:pt>
                <c:pt idx="918">
                  <c:v>1.0500000000000025E-2</c:v>
                </c:pt>
                <c:pt idx="919">
                  <c:v>1.110000000000004E-2</c:v>
                </c:pt>
                <c:pt idx="920">
                  <c:v>1.0600000000000024E-2</c:v>
                </c:pt>
                <c:pt idx="921">
                  <c:v>1.0900000000000029E-2</c:v>
                </c:pt>
                <c:pt idx="922">
                  <c:v>1.0600000000000024E-2</c:v>
                </c:pt>
                <c:pt idx="923">
                  <c:v>1.110000000000004E-2</c:v>
                </c:pt>
                <c:pt idx="924">
                  <c:v>1.1200000000000042E-2</c:v>
                </c:pt>
                <c:pt idx="925">
                  <c:v>9.6000000000000078E-3</c:v>
                </c:pt>
                <c:pt idx="926">
                  <c:v>9.6000000000000078E-3</c:v>
                </c:pt>
                <c:pt idx="927">
                  <c:v>1.0300000000000024E-2</c:v>
                </c:pt>
                <c:pt idx="928">
                  <c:v>1.0500000000000025E-2</c:v>
                </c:pt>
                <c:pt idx="929">
                  <c:v>1.0200000000000013E-2</c:v>
                </c:pt>
                <c:pt idx="930">
                  <c:v>1.0000000000000011E-2</c:v>
                </c:pt>
                <c:pt idx="931">
                  <c:v>1.0300000000000024E-2</c:v>
                </c:pt>
                <c:pt idx="932">
                  <c:v>1.0500000000000025E-2</c:v>
                </c:pt>
                <c:pt idx="933">
                  <c:v>1.0300000000000024E-2</c:v>
                </c:pt>
                <c:pt idx="934">
                  <c:v>1.0900000000000029E-2</c:v>
                </c:pt>
                <c:pt idx="935">
                  <c:v>9.8000000000000361E-3</c:v>
                </c:pt>
                <c:pt idx="936">
                  <c:v>1.0100000000000001E-2</c:v>
                </c:pt>
                <c:pt idx="937">
                  <c:v>9.8000000000000361E-3</c:v>
                </c:pt>
                <c:pt idx="938">
                  <c:v>9.8000000000000361E-3</c:v>
                </c:pt>
                <c:pt idx="939">
                  <c:v>9.5000000000000241E-3</c:v>
                </c:pt>
                <c:pt idx="940">
                  <c:v>9.4000000000000281E-3</c:v>
                </c:pt>
                <c:pt idx="941">
                  <c:v>9.3000000000000391E-3</c:v>
                </c:pt>
                <c:pt idx="942">
                  <c:v>9.1000000000000074E-3</c:v>
                </c:pt>
                <c:pt idx="943">
                  <c:v>9.5000000000000241E-3</c:v>
                </c:pt>
                <c:pt idx="944">
                  <c:v>8.4000000000000116E-3</c:v>
                </c:pt>
                <c:pt idx="945">
                  <c:v>8.7000000000000046E-3</c:v>
                </c:pt>
                <c:pt idx="946">
                  <c:v>9.2000000000000068E-3</c:v>
                </c:pt>
                <c:pt idx="947">
                  <c:v>9.3000000000000391E-3</c:v>
                </c:pt>
                <c:pt idx="948">
                  <c:v>9.4000000000000281E-3</c:v>
                </c:pt>
                <c:pt idx="949">
                  <c:v>9.7000000000000055E-3</c:v>
                </c:pt>
                <c:pt idx="950">
                  <c:v>9.7000000000000055E-3</c:v>
                </c:pt>
                <c:pt idx="951">
                  <c:v>9.6000000000000078E-3</c:v>
                </c:pt>
                <c:pt idx="952">
                  <c:v>9.1000000000000074E-3</c:v>
                </c:pt>
                <c:pt idx="953">
                  <c:v>9.5000000000000241E-3</c:v>
                </c:pt>
                <c:pt idx="954">
                  <c:v>8.3000000000000261E-3</c:v>
                </c:pt>
                <c:pt idx="955">
                  <c:v>8.9000000000000242E-3</c:v>
                </c:pt>
                <c:pt idx="956">
                  <c:v>9.000000000000008E-3</c:v>
                </c:pt>
                <c:pt idx="957">
                  <c:v>1.0000000000000011E-2</c:v>
                </c:pt>
                <c:pt idx="958">
                  <c:v>1.0300000000000024E-2</c:v>
                </c:pt>
                <c:pt idx="959">
                  <c:v>1.1699999999999999E-2</c:v>
                </c:pt>
                <c:pt idx="960">
                  <c:v>1.1699999999999999E-2</c:v>
                </c:pt>
                <c:pt idx="961">
                  <c:v>1.1399999999999999E-2</c:v>
                </c:pt>
                <c:pt idx="962">
                  <c:v>1.0900000000000029E-2</c:v>
                </c:pt>
                <c:pt idx="963">
                  <c:v>1.0600000000000024E-2</c:v>
                </c:pt>
                <c:pt idx="964">
                  <c:v>9.7000000000000055E-3</c:v>
                </c:pt>
                <c:pt idx="965">
                  <c:v>8.8000000000000283E-3</c:v>
                </c:pt>
                <c:pt idx="966">
                  <c:v>9.7000000000000055E-3</c:v>
                </c:pt>
                <c:pt idx="967">
                  <c:v>9.8000000000000361E-3</c:v>
                </c:pt>
                <c:pt idx="968">
                  <c:v>1.0100000000000001E-2</c:v>
                </c:pt>
                <c:pt idx="969">
                  <c:v>1.219999999999997E-2</c:v>
                </c:pt>
                <c:pt idx="970">
                  <c:v>1.1899999999999999E-2</c:v>
                </c:pt>
                <c:pt idx="971">
                  <c:v>1.1699999999999999E-2</c:v>
                </c:pt>
                <c:pt idx="972">
                  <c:v>1.1000000000000039E-2</c:v>
                </c:pt>
                <c:pt idx="973">
                  <c:v>1.1699999999999999E-2</c:v>
                </c:pt>
                <c:pt idx="974">
                  <c:v>1.219999999999997E-2</c:v>
                </c:pt>
                <c:pt idx="975">
                  <c:v>1.2800000000000025E-2</c:v>
                </c:pt>
                <c:pt idx="976">
                  <c:v>1.2500000000000023E-2</c:v>
                </c:pt>
                <c:pt idx="977">
                  <c:v>1.2699999999999998E-2</c:v>
                </c:pt>
                <c:pt idx="978">
                  <c:v>1.1899999999999999E-2</c:v>
                </c:pt>
                <c:pt idx="979">
                  <c:v>1.1000000000000039E-2</c:v>
                </c:pt>
                <c:pt idx="980">
                  <c:v>1.0600000000000024E-2</c:v>
                </c:pt>
                <c:pt idx="981">
                  <c:v>1.0800000000000025E-2</c:v>
                </c:pt>
                <c:pt idx="982">
                  <c:v>1.1200000000000042E-2</c:v>
                </c:pt>
                <c:pt idx="983">
                  <c:v>1.2000000000000009E-2</c:v>
                </c:pt>
                <c:pt idx="984">
                  <c:v>1.1500000000000043E-2</c:v>
                </c:pt>
                <c:pt idx="985">
                  <c:v>1.1699999999999999E-2</c:v>
                </c:pt>
                <c:pt idx="986">
                  <c:v>1.1800000000000047E-2</c:v>
                </c:pt>
                <c:pt idx="987">
                  <c:v>1.2100000000000001E-2</c:v>
                </c:pt>
                <c:pt idx="988">
                  <c:v>1.6000000000000028E-2</c:v>
                </c:pt>
                <c:pt idx="989">
                  <c:v>1.0600000000000024E-2</c:v>
                </c:pt>
                <c:pt idx="990">
                  <c:v>1.0900000000000029E-2</c:v>
                </c:pt>
                <c:pt idx="991">
                  <c:v>1.110000000000004E-2</c:v>
                </c:pt>
                <c:pt idx="992">
                  <c:v>1.1200000000000042E-2</c:v>
                </c:pt>
                <c:pt idx="993">
                  <c:v>1.0400000000000006E-2</c:v>
                </c:pt>
                <c:pt idx="994">
                  <c:v>1.1299999999999999E-2</c:v>
                </c:pt>
                <c:pt idx="995">
                  <c:v>1.1699999999999999E-2</c:v>
                </c:pt>
                <c:pt idx="996">
                  <c:v>1.0700000000000022E-2</c:v>
                </c:pt>
                <c:pt idx="997">
                  <c:v>1.0700000000000022E-2</c:v>
                </c:pt>
                <c:pt idx="998">
                  <c:v>8.9000000000000242E-3</c:v>
                </c:pt>
                <c:pt idx="999">
                  <c:v>9.3000000000000391E-3</c:v>
                </c:pt>
                <c:pt idx="1000">
                  <c:v>1.0000000000000011E-2</c:v>
                </c:pt>
                <c:pt idx="1001">
                  <c:v>9.4000000000000281E-3</c:v>
                </c:pt>
                <c:pt idx="1002">
                  <c:v>9.2000000000000068E-3</c:v>
                </c:pt>
                <c:pt idx="1003">
                  <c:v>1.2900000000000028E-2</c:v>
                </c:pt>
                <c:pt idx="1004">
                  <c:v>1.2400000000000007E-2</c:v>
                </c:pt>
                <c:pt idx="1005">
                  <c:v>1.1599999999999997E-2</c:v>
                </c:pt>
                <c:pt idx="1006">
                  <c:v>1.0800000000000025E-2</c:v>
                </c:pt>
                <c:pt idx="1007">
                  <c:v>1.110000000000004E-2</c:v>
                </c:pt>
                <c:pt idx="1008">
                  <c:v>1.6000000000000028E-2</c:v>
                </c:pt>
                <c:pt idx="1009">
                  <c:v>1.4999999999999998E-2</c:v>
                </c:pt>
                <c:pt idx="1010">
                  <c:v>1.570000000000003E-2</c:v>
                </c:pt>
                <c:pt idx="1011">
                  <c:v>1.550000000000004E-2</c:v>
                </c:pt>
                <c:pt idx="1012">
                  <c:v>1.3899999999999999E-2</c:v>
                </c:pt>
                <c:pt idx="1013">
                  <c:v>1.449999999999997E-2</c:v>
                </c:pt>
                <c:pt idx="1014">
                  <c:v>1.3899999999999999E-2</c:v>
                </c:pt>
                <c:pt idx="1015">
                  <c:v>1.340000000000004E-2</c:v>
                </c:pt>
                <c:pt idx="1016">
                  <c:v>1.3899999999999999E-2</c:v>
                </c:pt>
                <c:pt idx="1017">
                  <c:v>1.4700000000000006E-2</c:v>
                </c:pt>
                <c:pt idx="1018">
                  <c:v>1.4700000000000006E-2</c:v>
                </c:pt>
                <c:pt idx="1019">
                  <c:v>1.5100000000000025E-2</c:v>
                </c:pt>
                <c:pt idx="1020">
                  <c:v>1.4900000000000024E-2</c:v>
                </c:pt>
                <c:pt idx="1021">
                  <c:v>1.550000000000004E-2</c:v>
                </c:pt>
                <c:pt idx="1022">
                  <c:v>1.5100000000000025E-2</c:v>
                </c:pt>
                <c:pt idx="1023">
                  <c:v>1.550000000000004E-2</c:v>
                </c:pt>
                <c:pt idx="1024">
                  <c:v>1.5100000000000025E-2</c:v>
                </c:pt>
                <c:pt idx="1025">
                  <c:v>1.4600000000000011E-2</c:v>
                </c:pt>
                <c:pt idx="1026">
                  <c:v>1.4400000000000007E-2</c:v>
                </c:pt>
                <c:pt idx="1027">
                  <c:v>1.7100000000000025E-2</c:v>
                </c:pt>
                <c:pt idx="1028">
                  <c:v>1.6900000000000043E-2</c:v>
                </c:pt>
                <c:pt idx="1029">
                  <c:v>1.7100000000000025E-2</c:v>
                </c:pt>
                <c:pt idx="1030">
                  <c:v>1.6900000000000043E-2</c:v>
                </c:pt>
                <c:pt idx="1031">
                  <c:v>1.6799999999999999E-2</c:v>
                </c:pt>
                <c:pt idx="1032">
                  <c:v>1.4700000000000006E-2</c:v>
                </c:pt>
                <c:pt idx="1033">
                  <c:v>1.4999999999999998E-2</c:v>
                </c:pt>
                <c:pt idx="1034">
                  <c:v>1.4800000000000023E-2</c:v>
                </c:pt>
                <c:pt idx="1035">
                  <c:v>1.4400000000000007E-2</c:v>
                </c:pt>
                <c:pt idx="1036">
                  <c:v>1.4700000000000006E-2</c:v>
                </c:pt>
                <c:pt idx="1037">
                  <c:v>1.5300000000000027E-2</c:v>
                </c:pt>
                <c:pt idx="1038">
                  <c:v>1.5300000000000027E-2</c:v>
                </c:pt>
                <c:pt idx="1039">
                  <c:v>1.4999999999999998E-2</c:v>
                </c:pt>
                <c:pt idx="1040">
                  <c:v>1.550000000000004E-2</c:v>
                </c:pt>
                <c:pt idx="1041">
                  <c:v>1.5400000000000025E-2</c:v>
                </c:pt>
                <c:pt idx="1042">
                  <c:v>1.5200000000000029E-2</c:v>
                </c:pt>
                <c:pt idx="1043">
                  <c:v>1.570000000000003E-2</c:v>
                </c:pt>
                <c:pt idx="1044">
                  <c:v>1.550000000000004E-2</c:v>
                </c:pt>
                <c:pt idx="1045">
                  <c:v>1.6000000000000028E-2</c:v>
                </c:pt>
                <c:pt idx="1046">
                  <c:v>1.7900000000000041E-2</c:v>
                </c:pt>
                <c:pt idx="1047">
                  <c:v>1.7700000000000018E-2</c:v>
                </c:pt>
                <c:pt idx="1048">
                  <c:v>1.800000000000003E-2</c:v>
                </c:pt>
                <c:pt idx="1049">
                  <c:v>1.7299999999999999E-2</c:v>
                </c:pt>
                <c:pt idx="1050">
                  <c:v>1.740000000000002E-2</c:v>
                </c:pt>
                <c:pt idx="1051">
                  <c:v>1.6799999999999999E-2</c:v>
                </c:pt>
                <c:pt idx="1052">
                  <c:v>1.6500000000000056E-2</c:v>
                </c:pt>
                <c:pt idx="1053">
                  <c:v>1.6400000000000008E-2</c:v>
                </c:pt>
                <c:pt idx="1054">
                  <c:v>1.6600000000000052E-2</c:v>
                </c:pt>
                <c:pt idx="1055">
                  <c:v>1.6799999999999999E-2</c:v>
                </c:pt>
                <c:pt idx="1056">
                  <c:v>1.4700000000000006E-2</c:v>
                </c:pt>
                <c:pt idx="1057">
                  <c:v>1.5300000000000027E-2</c:v>
                </c:pt>
                <c:pt idx="1058">
                  <c:v>1.5300000000000027E-2</c:v>
                </c:pt>
                <c:pt idx="1059">
                  <c:v>1.9500000000000052E-2</c:v>
                </c:pt>
                <c:pt idx="1060">
                  <c:v>1.9099999999999999E-2</c:v>
                </c:pt>
                <c:pt idx="1061">
                  <c:v>1.9199999999999998E-2</c:v>
                </c:pt>
                <c:pt idx="1062">
                  <c:v>1.9099999999999999E-2</c:v>
                </c:pt>
                <c:pt idx="1063">
                  <c:v>1.9599999999999999E-2</c:v>
                </c:pt>
                <c:pt idx="1064">
                  <c:v>1.9500000000000052E-2</c:v>
                </c:pt>
                <c:pt idx="1065">
                  <c:v>1.9599999999999999E-2</c:v>
                </c:pt>
                <c:pt idx="1066">
                  <c:v>1.8200000000000049E-2</c:v>
                </c:pt>
                <c:pt idx="1067">
                  <c:v>1.7900000000000041E-2</c:v>
                </c:pt>
                <c:pt idx="1068">
                  <c:v>1.7800000000000035E-2</c:v>
                </c:pt>
                <c:pt idx="1069">
                  <c:v>1.7600000000000025E-2</c:v>
                </c:pt>
                <c:pt idx="1070">
                  <c:v>1.7500000000000033E-2</c:v>
                </c:pt>
                <c:pt idx="1071">
                  <c:v>1.9000000000000052E-2</c:v>
                </c:pt>
                <c:pt idx="1072">
                  <c:v>1.8200000000000049E-2</c:v>
                </c:pt>
                <c:pt idx="1073">
                  <c:v>1.8200000000000049E-2</c:v>
                </c:pt>
                <c:pt idx="1074">
                  <c:v>1.8600000000000054E-2</c:v>
                </c:pt>
                <c:pt idx="1075">
                  <c:v>1.8799999999999997E-2</c:v>
                </c:pt>
                <c:pt idx="1076">
                  <c:v>1.580000000000005E-2</c:v>
                </c:pt>
                <c:pt idx="1077">
                  <c:v>1.5600000000000044E-2</c:v>
                </c:pt>
                <c:pt idx="1078">
                  <c:v>1.6299999999999999E-2</c:v>
                </c:pt>
                <c:pt idx="1079">
                  <c:v>1.7500000000000033E-2</c:v>
                </c:pt>
                <c:pt idx="1080">
                  <c:v>1.7200000000000017E-2</c:v>
                </c:pt>
                <c:pt idx="1081">
                  <c:v>1.7100000000000025E-2</c:v>
                </c:pt>
                <c:pt idx="1082">
                  <c:v>1.6900000000000043E-2</c:v>
                </c:pt>
                <c:pt idx="1083">
                  <c:v>1.6600000000000052E-2</c:v>
                </c:pt>
                <c:pt idx="1084">
                  <c:v>1.4999999999999998E-2</c:v>
                </c:pt>
                <c:pt idx="1085">
                  <c:v>1.3700000000000044E-2</c:v>
                </c:pt>
                <c:pt idx="1086">
                  <c:v>1.3600000000000044E-2</c:v>
                </c:pt>
                <c:pt idx="1087">
                  <c:v>1.3700000000000044E-2</c:v>
                </c:pt>
                <c:pt idx="1088">
                  <c:v>1.4000000000000004E-2</c:v>
                </c:pt>
                <c:pt idx="1089">
                  <c:v>1.4100000000000001E-2</c:v>
                </c:pt>
                <c:pt idx="1090">
                  <c:v>1.580000000000005E-2</c:v>
                </c:pt>
                <c:pt idx="1091">
                  <c:v>1.6000000000000028E-2</c:v>
                </c:pt>
                <c:pt idx="1092">
                  <c:v>1.5100000000000025E-2</c:v>
                </c:pt>
                <c:pt idx="1093">
                  <c:v>1.7000000000000015E-2</c:v>
                </c:pt>
                <c:pt idx="1094">
                  <c:v>1.6799999999999999E-2</c:v>
                </c:pt>
                <c:pt idx="1095">
                  <c:v>1.4800000000000023E-2</c:v>
                </c:pt>
                <c:pt idx="1096">
                  <c:v>1.4700000000000006E-2</c:v>
                </c:pt>
                <c:pt idx="1097">
                  <c:v>1.4800000000000023E-2</c:v>
                </c:pt>
                <c:pt idx="1098">
                  <c:v>1.4700000000000006E-2</c:v>
                </c:pt>
                <c:pt idx="1099">
                  <c:v>1.5600000000000044E-2</c:v>
                </c:pt>
                <c:pt idx="1100">
                  <c:v>1.6299999999999999E-2</c:v>
                </c:pt>
                <c:pt idx="1101">
                  <c:v>1.6000000000000028E-2</c:v>
                </c:pt>
                <c:pt idx="1102">
                  <c:v>1.5400000000000025E-2</c:v>
                </c:pt>
                <c:pt idx="1103">
                  <c:v>1.550000000000004E-2</c:v>
                </c:pt>
                <c:pt idx="1104">
                  <c:v>1.6000000000000028E-2</c:v>
                </c:pt>
                <c:pt idx="1105">
                  <c:v>1.5400000000000025E-2</c:v>
                </c:pt>
                <c:pt idx="1106">
                  <c:v>1.4999999999999998E-2</c:v>
                </c:pt>
                <c:pt idx="1107">
                  <c:v>1.4999999999999998E-2</c:v>
                </c:pt>
                <c:pt idx="1108">
                  <c:v>1.4600000000000011E-2</c:v>
                </c:pt>
                <c:pt idx="1109">
                  <c:v>1.4900000000000024E-2</c:v>
                </c:pt>
                <c:pt idx="1110">
                  <c:v>1.4000000000000004E-2</c:v>
                </c:pt>
                <c:pt idx="1111">
                  <c:v>1.4000000000000004E-2</c:v>
                </c:pt>
                <c:pt idx="1112">
                  <c:v>1.4199999999999964E-2</c:v>
                </c:pt>
                <c:pt idx="1113">
                  <c:v>1.1699999999999999E-2</c:v>
                </c:pt>
                <c:pt idx="1114">
                  <c:v>1.1299999999999999E-2</c:v>
                </c:pt>
                <c:pt idx="1115">
                  <c:v>1.1699999999999999E-2</c:v>
                </c:pt>
                <c:pt idx="1116">
                  <c:v>1.2800000000000025E-2</c:v>
                </c:pt>
                <c:pt idx="1117">
                  <c:v>1.6000000000000028E-2</c:v>
                </c:pt>
                <c:pt idx="1118">
                  <c:v>1.550000000000004E-2</c:v>
                </c:pt>
                <c:pt idx="1119">
                  <c:v>1.5600000000000044E-2</c:v>
                </c:pt>
                <c:pt idx="1120">
                  <c:v>1.5900000000000036E-2</c:v>
                </c:pt>
                <c:pt idx="1121">
                  <c:v>1.7100000000000025E-2</c:v>
                </c:pt>
                <c:pt idx="1122">
                  <c:v>1.3600000000000044E-2</c:v>
                </c:pt>
                <c:pt idx="1123">
                  <c:v>1.3300000000000036E-2</c:v>
                </c:pt>
                <c:pt idx="1124">
                  <c:v>1.2900000000000028E-2</c:v>
                </c:pt>
                <c:pt idx="1125">
                  <c:v>1.3100000000000025E-2</c:v>
                </c:pt>
                <c:pt idx="1126">
                  <c:v>1.3100000000000025E-2</c:v>
                </c:pt>
                <c:pt idx="1127">
                  <c:v>1.3000000000000027E-2</c:v>
                </c:pt>
                <c:pt idx="1128">
                  <c:v>1.2900000000000028E-2</c:v>
                </c:pt>
                <c:pt idx="1129">
                  <c:v>1.3500000000000043E-2</c:v>
                </c:pt>
                <c:pt idx="1130">
                  <c:v>1.2699999999999998E-2</c:v>
                </c:pt>
                <c:pt idx="1131">
                  <c:v>1.4100000000000001E-2</c:v>
                </c:pt>
                <c:pt idx="1132">
                  <c:v>1.4999999999999998E-2</c:v>
                </c:pt>
                <c:pt idx="1133">
                  <c:v>1.5300000000000027E-2</c:v>
                </c:pt>
                <c:pt idx="1134">
                  <c:v>1.550000000000004E-2</c:v>
                </c:pt>
                <c:pt idx="1135">
                  <c:v>1.5200000000000029E-2</c:v>
                </c:pt>
                <c:pt idx="1136">
                  <c:v>1.1299999999999999E-2</c:v>
                </c:pt>
                <c:pt idx="1137">
                  <c:v>1.1800000000000047E-2</c:v>
                </c:pt>
                <c:pt idx="1138">
                  <c:v>1.3600000000000044E-2</c:v>
                </c:pt>
                <c:pt idx="1139">
                  <c:v>1.3500000000000043E-2</c:v>
                </c:pt>
                <c:pt idx="1140">
                  <c:v>1.3700000000000044E-2</c:v>
                </c:pt>
                <c:pt idx="1141">
                  <c:v>1.3500000000000043E-2</c:v>
                </c:pt>
                <c:pt idx="1142">
                  <c:v>1.340000000000004E-2</c:v>
                </c:pt>
                <c:pt idx="1143">
                  <c:v>1.3300000000000036E-2</c:v>
                </c:pt>
                <c:pt idx="1144">
                  <c:v>1.3300000000000036E-2</c:v>
                </c:pt>
                <c:pt idx="1145">
                  <c:v>9.6000000000000078E-3</c:v>
                </c:pt>
                <c:pt idx="1146">
                  <c:v>9.6000000000000078E-3</c:v>
                </c:pt>
                <c:pt idx="1147">
                  <c:v>9.8000000000000361E-3</c:v>
                </c:pt>
                <c:pt idx="1148">
                  <c:v>9.8000000000000361E-3</c:v>
                </c:pt>
                <c:pt idx="1149">
                  <c:v>1.0600000000000024E-2</c:v>
                </c:pt>
                <c:pt idx="1150">
                  <c:v>8.9000000000000242E-3</c:v>
                </c:pt>
                <c:pt idx="1151">
                  <c:v>9.3000000000000391E-3</c:v>
                </c:pt>
                <c:pt idx="1152">
                  <c:v>9.5000000000000241E-3</c:v>
                </c:pt>
                <c:pt idx="1153">
                  <c:v>9.4000000000000281E-3</c:v>
                </c:pt>
                <c:pt idx="1154">
                  <c:v>8.8000000000000283E-3</c:v>
                </c:pt>
                <c:pt idx="1155">
                  <c:v>1.4199999999999964E-2</c:v>
                </c:pt>
                <c:pt idx="1156">
                  <c:v>1.3899999999999999E-2</c:v>
                </c:pt>
                <c:pt idx="1157">
                  <c:v>1.340000000000004E-2</c:v>
                </c:pt>
                <c:pt idx="1158">
                  <c:v>1.2600000000000024E-2</c:v>
                </c:pt>
                <c:pt idx="1159">
                  <c:v>1.1699999999999999E-2</c:v>
                </c:pt>
                <c:pt idx="1160">
                  <c:v>8.0000000000000227E-3</c:v>
                </c:pt>
                <c:pt idx="1161">
                  <c:v>8.0000000000000227E-3</c:v>
                </c:pt>
                <c:pt idx="1162">
                  <c:v>9.1000000000000074E-3</c:v>
                </c:pt>
                <c:pt idx="1163">
                  <c:v>9.4000000000000281E-3</c:v>
                </c:pt>
                <c:pt idx="1164">
                  <c:v>9.2000000000000068E-3</c:v>
                </c:pt>
                <c:pt idx="1165">
                  <c:v>1.4800000000000023E-2</c:v>
                </c:pt>
                <c:pt idx="1166">
                  <c:v>1.340000000000004E-2</c:v>
                </c:pt>
                <c:pt idx="1167">
                  <c:v>1.2699999999999998E-2</c:v>
                </c:pt>
                <c:pt idx="1168">
                  <c:v>1.2100000000000001E-2</c:v>
                </c:pt>
                <c:pt idx="1169">
                  <c:v>8.6000000000000208E-3</c:v>
                </c:pt>
                <c:pt idx="1170">
                  <c:v>8.8000000000000283E-3</c:v>
                </c:pt>
                <c:pt idx="1171">
                  <c:v>8.3000000000000261E-3</c:v>
                </c:pt>
                <c:pt idx="1172">
                  <c:v>1.0700000000000022E-2</c:v>
                </c:pt>
                <c:pt idx="1173">
                  <c:v>1.0400000000000006E-2</c:v>
                </c:pt>
                <c:pt idx="1174">
                  <c:v>9.3000000000000391E-3</c:v>
                </c:pt>
                <c:pt idx="1175">
                  <c:v>1.0000000000000011E-2</c:v>
                </c:pt>
                <c:pt idx="1176">
                  <c:v>9.8000000000000361E-3</c:v>
                </c:pt>
                <c:pt idx="1177">
                  <c:v>9.3000000000000391E-3</c:v>
                </c:pt>
                <c:pt idx="1178">
                  <c:v>9.8000000000000361E-3</c:v>
                </c:pt>
                <c:pt idx="1179">
                  <c:v>1.3500000000000043E-2</c:v>
                </c:pt>
                <c:pt idx="1180">
                  <c:v>1.2300000000000011E-2</c:v>
                </c:pt>
                <c:pt idx="1181">
                  <c:v>1.1800000000000047E-2</c:v>
                </c:pt>
                <c:pt idx="1182">
                  <c:v>1.1800000000000047E-2</c:v>
                </c:pt>
                <c:pt idx="1183">
                  <c:v>1.219999999999997E-2</c:v>
                </c:pt>
                <c:pt idx="1184">
                  <c:v>1.0100000000000001E-2</c:v>
                </c:pt>
                <c:pt idx="1185">
                  <c:v>1.0600000000000024E-2</c:v>
                </c:pt>
                <c:pt idx="1186">
                  <c:v>1.0100000000000001E-2</c:v>
                </c:pt>
                <c:pt idx="1187">
                  <c:v>1.0200000000000013E-2</c:v>
                </c:pt>
                <c:pt idx="1188">
                  <c:v>1.0100000000000001E-2</c:v>
                </c:pt>
                <c:pt idx="1189">
                  <c:v>5.500000000000004E-3</c:v>
                </c:pt>
                <c:pt idx="1190">
                  <c:v>6.0000000000000131E-3</c:v>
                </c:pt>
                <c:pt idx="1191">
                  <c:v>7.3000000000000131E-3</c:v>
                </c:pt>
                <c:pt idx="1192">
                  <c:v>8.3000000000000261E-3</c:v>
                </c:pt>
                <c:pt idx="1193">
                  <c:v>8.5000000000000058E-3</c:v>
                </c:pt>
                <c:pt idx="1194">
                  <c:v>8.2000000000000024E-3</c:v>
                </c:pt>
                <c:pt idx="1195">
                  <c:v>8.2000000000000024E-3</c:v>
                </c:pt>
                <c:pt idx="1196">
                  <c:v>7.9000000000000285E-3</c:v>
                </c:pt>
                <c:pt idx="1197">
                  <c:v>8.9000000000000242E-3</c:v>
                </c:pt>
                <c:pt idx="1198">
                  <c:v>9.3000000000000391E-3</c:v>
                </c:pt>
                <c:pt idx="1199">
                  <c:v>9.2000000000000068E-3</c:v>
                </c:pt>
                <c:pt idx="1200">
                  <c:v>8.8000000000000283E-3</c:v>
                </c:pt>
                <c:pt idx="1201">
                  <c:v>9.3000000000000391E-3</c:v>
                </c:pt>
                <c:pt idx="1202">
                  <c:v>8.0000000000000227E-3</c:v>
                </c:pt>
                <c:pt idx="1203">
                  <c:v>8.0000000000000227E-3</c:v>
                </c:pt>
                <c:pt idx="1204">
                  <c:v>8.3000000000000261E-3</c:v>
                </c:pt>
                <c:pt idx="1205">
                  <c:v>8.4000000000000116E-3</c:v>
                </c:pt>
                <c:pt idx="1206">
                  <c:v>8.1000000000000048E-3</c:v>
                </c:pt>
                <c:pt idx="1207">
                  <c:v>9.3000000000000391E-3</c:v>
                </c:pt>
                <c:pt idx="1208">
                  <c:v>9.2000000000000068E-3</c:v>
                </c:pt>
                <c:pt idx="1209">
                  <c:v>9.4000000000000281E-3</c:v>
                </c:pt>
                <c:pt idx="1210">
                  <c:v>9.3000000000000391E-3</c:v>
                </c:pt>
                <c:pt idx="1211">
                  <c:v>9.3000000000000391E-3</c:v>
                </c:pt>
                <c:pt idx="1212">
                  <c:v>8.8000000000000283E-3</c:v>
                </c:pt>
                <c:pt idx="1213">
                  <c:v>8.2000000000000024E-3</c:v>
                </c:pt>
                <c:pt idx="1214">
                  <c:v>8.2000000000000024E-3</c:v>
                </c:pt>
                <c:pt idx="1215">
                  <c:v>8.5000000000000058E-3</c:v>
                </c:pt>
                <c:pt idx="1216">
                  <c:v>8.9000000000000242E-3</c:v>
                </c:pt>
                <c:pt idx="1217">
                  <c:v>9.1000000000000074E-3</c:v>
                </c:pt>
                <c:pt idx="1218">
                  <c:v>8.5000000000000058E-3</c:v>
                </c:pt>
                <c:pt idx="1219">
                  <c:v>8.8000000000000283E-3</c:v>
                </c:pt>
                <c:pt idx="1220">
                  <c:v>8.5000000000000058E-3</c:v>
                </c:pt>
                <c:pt idx="1221">
                  <c:v>7.8000000000000179E-3</c:v>
                </c:pt>
                <c:pt idx="1222">
                  <c:v>7.7000000000000228E-3</c:v>
                </c:pt>
                <c:pt idx="1223">
                  <c:v>1.1699999999999999E-2</c:v>
                </c:pt>
                <c:pt idx="1224">
                  <c:v>1.110000000000004E-2</c:v>
                </c:pt>
                <c:pt idx="1225">
                  <c:v>9.7000000000000055E-3</c:v>
                </c:pt>
                <c:pt idx="1226">
                  <c:v>9.000000000000008E-3</c:v>
                </c:pt>
                <c:pt idx="1227">
                  <c:v>8.2000000000000024E-3</c:v>
                </c:pt>
                <c:pt idx="1228">
                  <c:v>5.4000000000000142E-3</c:v>
                </c:pt>
                <c:pt idx="1229">
                  <c:v>5.6000000000000034E-3</c:v>
                </c:pt>
                <c:pt idx="1230">
                  <c:v>5.6999999999999993E-3</c:v>
                </c:pt>
                <c:pt idx="1231">
                  <c:v>5.6000000000000034E-3</c:v>
                </c:pt>
                <c:pt idx="1232">
                  <c:v>7.0000000000000132E-3</c:v>
                </c:pt>
                <c:pt idx="1233">
                  <c:v>8.9000000000000242E-3</c:v>
                </c:pt>
                <c:pt idx="1234">
                  <c:v>8.7000000000000046E-3</c:v>
                </c:pt>
                <c:pt idx="1235">
                  <c:v>8.8000000000000283E-3</c:v>
                </c:pt>
                <c:pt idx="1236">
                  <c:v>7.9000000000000285E-3</c:v>
                </c:pt>
                <c:pt idx="1237">
                  <c:v>8.3000000000000261E-3</c:v>
                </c:pt>
                <c:pt idx="1238">
                  <c:v>8.5000000000000058E-3</c:v>
                </c:pt>
                <c:pt idx="1239">
                  <c:v>8.8000000000000283E-3</c:v>
                </c:pt>
                <c:pt idx="1240">
                  <c:v>9.1000000000000074E-3</c:v>
                </c:pt>
                <c:pt idx="1241">
                  <c:v>8.3000000000000261E-3</c:v>
                </c:pt>
                <c:pt idx="1242">
                  <c:v>7.9000000000000285E-3</c:v>
                </c:pt>
                <c:pt idx="1243">
                  <c:v>7.8000000000000179E-3</c:v>
                </c:pt>
                <c:pt idx="1244">
                  <c:v>7.7000000000000228E-3</c:v>
                </c:pt>
                <c:pt idx="1245">
                  <c:v>7.6000000000000121E-3</c:v>
                </c:pt>
                <c:pt idx="1246">
                  <c:v>7.9000000000000285E-3</c:v>
                </c:pt>
                <c:pt idx="1247">
                  <c:v>1.1800000000000047E-2</c:v>
                </c:pt>
                <c:pt idx="1248">
                  <c:v>1.1599999999999997E-2</c:v>
                </c:pt>
                <c:pt idx="1249">
                  <c:v>1.0600000000000024E-2</c:v>
                </c:pt>
                <c:pt idx="1250">
                  <c:v>9.8000000000000361E-3</c:v>
                </c:pt>
                <c:pt idx="1251">
                  <c:v>1.2100000000000001E-2</c:v>
                </c:pt>
                <c:pt idx="1252">
                  <c:v>1.1299999999999999E-2</c:v>
                </c:pt>
                <c:pt idx="1253">
                  <c:v>1.0800000000000025E-2</c:v>
                </c:pt>
                <c:pt idx="1254">
                  <c:v>1.110000000000004E-2</c:v>
                </c:pt>
                <c:pt idx="1255">
                  <c:v>1.0300000000000024E-2</c:v>
                </c:pt>
                <c:pt idx="1256">
                  <c:v>1.0200000000000013E-2</c:v>
                </c:pt>
                <c:pt idx="1257">
                  <c:v>1.1000000000000039E-2</c:v>
                </c:pt>
                <c:pt idx="1258">
                  <c:v>1.1299999999999999E-2</c:v>
                </c:pt>
                <c:pt idx="1259">
                  <c:v>1.1200000000000042E-2</c:v>
                </c:pt>
                <c:pt idx="1260">
                  <c:v>1.1000000000000039E-2</c:v>
                </c:pt>
                <c:pt idx="1261">
                  <c:v>1.2500000000000023E-2</c:v>
                </c:pt>
                <c:pt idx="1262">
                  <c:v>1.2100000000000001E-2</c:v>
                </c:pt>
                <c:pt idx="1263">
                  <c:v>1.2300000000000011E-2</c:v>
                </c:pt>
                <c:pt idx="1264">
                  <c:v>1.1599999999999997E-2</c:v>
                </c:pt>
                <c:pt idx="1265">
                  <c:v>9.8000000000000361E-3</c:v>
                </c:pt>
                <c:pt idx="1266">
                  <c:v>1.0300000000000024E-2</c:v>
                </c:pt>
                <c:pt idx="1267">
                  <c:v>1.0200000000000013E-2</c:v>
                </c:pt>
                <c:pt idx="1268">
                  <c:v>1.0300000000000024E-2</c:v>
                </c:pt>
                <c:pt idx="1269">
                  <c:v>1.1899999999999999E-2</c:v>
                </c:pt>
                <c:pt idx="1270">
                  <c:v>1.1599999999999997E-2</c:v>
                </c:pt>
                <c:pt idx="1271">
                  <c:v>1.110000000000004E-2</c:v>
                </c:pt>
                <c:pt idx="1272">
                  <c:v>1.0800000000000025E-2</c:v>
                </c:pt>
                <c:pt idx="1273">
                  <c:v>1.0600000000000024E-2</c:v>
                </c:pt>
                <c:pt idx="1274">
                  <c:v>1.1000000000000039E-2</c:v>
                </c:pt>
                <c:pt idx="1275">
                  <c:v>1.2000000000000009E-2</c:v>
                </c:pt>
                <c:pt idx="1276">
                  <c:v>1.1699999999999999E-2</c:v>
                </c:pt>
                <c:pt idx="1277">
                  <c:v>1.1599999999999997E-2</c:v>
                </c:pt>
                <c:pt idx="1278">
                  <c:v>1.1299999999999999E-2</c:v>
                </c:pt>
                <c:pt idx="1279">
                  <c:v>1.2100000000000001E-2</c:v>
                </c:pt>
                <c:pt idx="1280">
                  <c:v>1.2400000000000007E-2</c:v>
                </c:pt>
                <c:pt idx="1281">
                  <c:v>1.2800000000000025E-2</c:v>
                </c:pt>
                <c:pt idx="1282">
                  <c:v>1.2900000000000028E-2</c:v>
                </c:pt>
                <c:pt idx="1283">
                  <c:v>1.2400000000000007E-2</c:v>
                </c:pt>
                <c:pt idx="1284">
                  <c:v>1.2300000000000011E-2</c:v>
                </c:pt>
                <c:pt idx="1285">
                  <c:v>1.219999999999997E-2</c:v>
                </c:pt>
                <c:pt idx="1286">
                  <c:v>1.2500000000000023E-2</c:v>
                </c:pt>
                <c:pt idx="1287">
                  <c:v>1.2600000000000024E-2</c:v>
                </c:pt>
                <c:pt idx="1288">
                  <c:v>1.2699999999999998E-2</c:v>
                </c:pt>
                <c:pt idx="1289">
                  <c:v>1.219999999999997E-2</c:v>
                </c:pt>
                <c:pt idx="1290">
                  <c:v>1.3800000000000047E-2</c:v>
                </c:pt>
                <c:pt idx="1291">
                  <c:v>1.3200000000000038E-2</c:v>
                </c:pt>
                <c:pt idx="1292">
                  <c:v>1.3200000000000038E-2</c:v>
                </c:pt>
                <c:pt idx="1293">
                  <c:v>1.3600000000000044E-2</c:v>
                </c:pt>
                <c:pt idx="1294">
                  <c:v>1.3200000000000038E-2</c:v>
                </c:pt>
                <c:pt idx="1295">
                  <c:v>1.1800000000000047E-2</c:v>
                </c:pt>
                <c:pt idx="1296">
                  <c:v>1.1800000000000047E-2</c:v>
                </c:pt>
                <c:pt idx="1297">
                  <c:v>1.1200000000000042E-2</c:v>
                </c:pt>
                <c:pt idx="1298">
                  <c:v>1.1899999999999999E-2</c:v>
                </c:pt>
                <c:pt idx="1299">
                  <c:v>1.2100000000000001E-2</c:v>
                </c:pt>
                <c:pt idx="1300">
                  <c:v>1.3899999999999999E-2</c:v>
                </c:pt>
                <c:pt idx="1301">
                  <c:v>1.340000000000004E-2</c:v>
                </c:pt>
                <c:pt idx="1302">
                  <c:v>1.3899999999999999E-2</c:v>
                </c:pt>
                <c:pt idx="1303">
                  <c:v>1.3800000000000047E-2</c:v>
                </c:pt>
                <c:pt idx="1304">
                  <c:v>1.4400000000000007E-2</c:v>
                </c:pt>
                <c:pt idx="1305">
                  <c:v>1.4999999999999998E-2</c:v>
                </c:pt>
                <c:pt idx="1306">
                  <c:v>1.5300000000000027E-2</c:v>
                </c:pt>
                <c:pt idx="1307">
                  <c:v>1.4400000000000007E-2</c:v>
                </c:pt>
                <c:pt idx="1308">
                  <c:v>1.3899999999999999E-2</c:v>
                </c:pt>
                <c:pt idx="1309">
                  <c:v>7.8000000000000179E-3</c:v>
                </c:pt>
                <c:pt idx="1310">
                  <c:v>7.5000000000000188E-3</c:v>
                </c:pt>
                <c:pt idx="1311">
                  <c:v>7.8000000000000179E-3</c:v>
                </c:pt>
                <c:pt idx="1312">
                  <c:v>7.8000000000000179E-3</c:v>
                </c:pt>
                <c:pt idx="1313">
                  <c:v>7.6000000000000121E-3</c:v>
                </c:pt>
                <c:pt idx="1314">
                  <c:v>9.3000000000000391E-3</c:v>
                </c:pt>
                <c:pt idx="1315">
                  <c:v>8.8000000000000283E-3</c:v>
                </c:pt>
                <c:pt idx="1316">
                  <c:v>8.7000000000000046E-3</c:v>
                </c:pt>
                <c:pt idx="1317">
                  <c:v>9.2000000000000068E-3</c:v>
                </c:pt>
                <c:pt idx="1318">
                  <c:v>8.2000000000000024E-3</c:v>
                </c:pt>
                <c:pt idx="1319">
                  <c:v>4.6999999999999993E-3</c:v>
                </c:pt>
                <c:pt idx="1320">
                  <c:v>4.6999999999999993E-3</c:v>
                </c:pt>
                <c:pt idx="1321">
                  <c:v>4.4000000000000141E-3</c:v>
                </c:pt>
                <c:pt idx="1322">
                  <c:v>4.6999999999999993E-3</c:v>
                </c:pt>
                <c:pt idx="1323">
                  <c:v>5.9000000000000189E-3</c:v>
                </c:pt>
                <c:pt idx="1324">
                  <c:v>6.3000000000000131E-3</c:v>
                </c:pt>
                <c:pt idx="1325">
                  <c:v>6.5000000000000179E-3</c:v>
                </c:pt>
                <c:pt idx="1326">
                  <c:v>6.2000000000000171E-3</c:v>
                </c:pt>
                <c:pt idx="1327">
                  <c:v>5.9000000000000189E-3</c:v>
                </c:pt>
                <c:pt idx="1328">
                  <c:v>6.6000000000000121E-3</c:v>
                </c:pt>
                <c:pt idx="1329">
                  <c:v>1.0400000000000006E-2</c:v>
                </c:pt>
                <c:pt idx="1330">
                  <c:v>9.3000000000000391E-3</c:v>
                </c:pt>
                <c:pt idx="1331">
                  <c:v>9.5000000000000241E-3</c:v>
                </c:pt>
                <c:pt idx="1332">
                  <c:v>8.7000000000000046E-3</c:v>
                </c:pt>
                <c:pt idx="1333">
                  <c:v>1.1200000000000042E-2</c:v>
                </c:pt>
                <c:pt idx="1334">
                  <c:v>1.0800000000000025E-2</c:v>
                </c:pt>
                <c:pt idx="1335">
                  <c:v>1.0700000000000022E-2</c:v>
                </c:pt>
                <c:pt idx="1336">
                  <c:v>1.1200000000000042E-2</c:v>
                </c:pt>
                <c:pt idx="1337">
                  <c:v>1.0200000000000013E-2</c:v>
                </c:pt>
                <c:pt idx="1338">
                  <c:v>9.1000000000000074E-3</c:v>
                </c:pt>
                <c:pt idx="1339">
                  <c:v>9.7000000000000055E-3</c:v>
                </c:pt>
                <c:pt idx="1340">
                  <c:v>9.3000000000000391E-3</c:v>
                </c:pt>
                <c:pt idx="1341">
                  <c:v>9.4000000000000281E-3</c:v>
                </c:pt>
                <c:pt idx="1342">
                  <c:v>9.6000000000000078E-3</c:v>
                </c:pt>
                <c:pt idx="1343">
                  <c:v>1.2100000000000001E-2</c:v>
                </c:pt>
                <c:pt idx="1344">
                  <c:v>1.2100000000000001E-2</c:v>
                </c:pt>
                <c:pt idx="1345">
                  <c:v>1.2100000000000001E-2</c:v>
                </c:pt>
                <c:pt idx="1346">
                  <c:v>1.1599999999999997E-2</c:v>
                </c:pt>
                <c:pt idx="1347">
                  <c:v>1.0600000000000024E-2</c:v>
                </c:pt>
                <c:pt idx="1348">
                  <c:v>9.3000000000000391E-3</c:v>
                </c:pt>
                <c:pt idx="1349">
                  <c:v>1.0000000000000011E-2</c:v>
                </c:pt>
                <c:pt idx="1350">
                  <c:v>1.0200000000000013E-2</c:v>
                </c:pt>
                <c:pt idx="1351">
                  <c:v>1.0100000000000001E-2</c:v>
                </c:pt>
                <c:pt idx="1352">
                  <c:v>8.0000000000000227E-3</c:v>
                </c:pt>
                <c:pt idx="1353">
                  <c:v>8.1000000000000048E-3</c:v>
                </c:pt>
                <c:pt idx="1354">
                  <c:v>8.3000000000000261E-3</c:v>
                </c:pt>
                <c:pt idx="1355">
                  <c:v>8.5000000000000058E-3</c:v>
                </c:pt>
                <c:pt idx="1356">
                  <c:v>8.4000000000000116E-3</c:v>
                </c:pt>
                <c:pt idx="1357">
                  <c:v>5.3000000000000104E-3</c:v>
                </c:pt>
                <c:pt idx="1358">
                  <c:v>5.6999999999999993E-3</c:v>
                </c:pt>
                <c:pt idx="1359">
                  <c:v>6.100000000000003E-3</c:v>
                </c:pt>
                <c:pt idx="1360">
                  <c:v>6.6000000000000121E-3</c:v>
                </c:pt>
                <c:pt idx="1361">
                  <c:v>6.7000000000000141E-3</c:v>
                </c:pt>
                <c:pt idx="1362">
                  <c:v>5.0000000000000131E-3</c:v>
                </c:pt>
                <c:pt idx="1363">
                  <c:v>5.2000000000000119E-3</c:v>
                </c:pt>
                <c:pt idx="1364">
                  <c:v>5.500000000000004E-3</c:v>
                </c:pt>
                <c:pt idx="1365">
                  <c:v>5.500000000000004E-3</c:v>
                </c:pt>
                <c:pt idx="1366">
                  <c:v>7.0000000000000132E-3</c:v>
                </c:pt>
                <c:pt idx="1367">
                  <c:v>6.7000000000000141E-3</c:v>
                </c:pt>
                <c:pt idx="1368">
                  <c:v>6.4000000000000194E-3</c:v>
                </c:pt>
                <c:pt idx="1369">
                  <c:v>6.6000000000000121E-3</c:v>
                </c:pt>
                <c:pt idx="1370">
                  <c:v>7.5000000000000188E-3</c:v>
                </c:pt>
                <c:pt idx="1371">
                  <c:v>8.0000000000000227E-3</c:v>
                </c:pt>
                <c:pt idx="1372">
                  <c:v>7.9000000000000285E-3</c:v>
                </c:pt>
                <c:pt idx="1373">
                  <c:v>7.5000000000000188E-3</c:v>
                </c:pt>
                <c:pt idx="1374">
                  <c:v>7.8000000000000179E-3</c:v>
                </c:pt>
                <c:pt idx="1375">
                  <c:v>9.2000000000000068E-3</c:v>
                </c:pt>
                <c:pt idx="1376">
                  <c:v>8.8000000000000283E-3</c:v>
                </c:pt>
                <c:pt idx="1377">
                  <c:v>8.8000000000000283E-3</c:v>
                </c:pt>
                <c:pt idx="1378">
                  <c:v>8.0000000000000227E-3</c:v>
                </c:pt>
                <c:pt idx="1379">
                  <c:v>8.0000000000000227E-3</c:v>
                </c:pt>
                <c:pt idx="1380">
                  <c:v>5.4000000000000142E-3</c:v>
                </c:pt>
                <c:pt idx="1381">
                  <c:v>5.2000000000000119E-3</c:v>
                </c:pt>
                <c:pt idx="1382">
                  <c:v>5.500000000000004E-3</c:v>
                </c:pt>
                <c:pt idx="1383">
                  <c:v>5.6999999999999993E-3</c:v>
                </c:pt>
                <c:pt idx="1384">
                  <c:v>5.9000000000000189E-3</c:v>
                </c:pt>
                <c:pt idx="1385">
                  <c:v>4.500000000000004E-3</c:v>
                </c:pt>
                <c:pt idx="1386">
                  <c:v>4.4000000000000141E-3</c:v>
                </c:pt>
                <c:pt idx="1387">
                  <c:v>4.6000000000000034E-3</c:v>
                </c:pt>
                <c:pt idx="1388">
                  <c:v>4.6000000000000034E-3</c:v>
                </c:pt>
                <c:pt idx="1389">
                  <c:v>3.6000000000000103E-3</c:v>
                </c:pt>
                <c:pt idx="1390">
                  <c:v>3.4000000000000094E-3</c:v>
                </c:pt>
                <c:pt idx="1391">
                  <c:v>3.3000000000000061E-3</c:v>
                </c:pt>
                <c:pt idx="1392">
                  <c:v>3.1000000000000103E-3</c:v>
                </c:pt>
                <c:pt idx="1393">
                  <c:v>3.1000000000000103E-3</c:v>
                </c:pt>
                <c:pt idx="1394">
                  <c:v>3.0000000000000079E-3</c:v>
                </c:pt>
                <c:pt idx="1395">
                  <c:v>3.2000000000000106E-3</c:v>
                </c:pt>
                <c:pt idx="1396">
                  <c:v>3.1000000000000103E-3</c:v>
                </c:pt>
                <c:pt idx="1397">
                  <c:v>2.9000000000000015E-3</c:v>
                </c:pt>
                <c:pt idx="1398">
                  <c:v>4.0000000000000114E-3</c:v>
                </c:pt>
                <c:pt idx="1399">
                  <c:v>3.9000000000000094E-3</c:v>
                </c:pt>
                <c:pt idx="1400">
                  <c:v>3.6000000000000103E-3</c:v>
                </c:pt>
                <c:pt idx="1401">
                  <c:v>3.6000000000000103E-3</c:v>
                </c:pt>
                <c:pt idx="1402">
                  <c:v>3.4000000000000094E-3</c:v>
                </c:pt>
                <c:pt idx="1403">
                  <c:v>3.4000000000000094E-3</c:v>
                </c:pt>
                <c:pt idx="1404">
                  <c:v>3.5000000000000053E-3</c:v>
                </c:pt>
                <c:pt idx="1405">
                  <c:v>3.4000000000000094E-3</c:v>
                </c:pt>
                <c:pt idx="1406">
                  <c:v>3.4000000000000094E-3</c:v>
                </c:pt>
                <c:pt idx="1407">
                  <c:v>3.7000000000000132E-3</c:v>
                </c:pt>
                <c:pt idx="1408">
                  <c:v>2.4000000000000015E-3</c:v>
                </c:pt>
                <c:pt idx="1409">
                  <c:v>2.6000000000000068E-3</c:v>
                </c:pt>
                <c:pt idx="1410">
                  <c:v>2.8000000000000052E-3</c:v>
                </c:pt>
                <c:pt idx="1411">
                  <c:v>3.4000000000000094E-3</c:v>
                </c:pt>
                <c:pt idx="1412">
                  <c:v>3.7000000000000132E-3</c:v>
                </c:pt>
                <c:pt idx="1413">
                  <c:v>4.2000000000000041E-3</c:v>
                </c:pt>
                <c:pt idx="1414">
                  <c:v>4.3000000000000104E-3</c:v>
                </c:pt>
                <c:pt idx="1415">
                  <c:v>4.3000000000000104E-3</c:v>
                </c:pt>
                <c:pt idx="1416">
                  <c:v>4.6000000000000034E-3</c:v>
                </c:pt>
                <c:pt idx="1417">
                  <c:v>4.9000000000000163E-3</c:v>
                </c:pt>
                <c:pt idx="1418">
                  <c:v>5.0000000000000131E-3</c:v>
                </c:pt>
                <c:pt idx="1419">
                  <c:v>5.2000000000000119E-3</c:v>
                </c:pt>
                <c:pt idx="1420">
                  <c:v>5.100000000000003E-3</c:v>
                </c:pt>
                <c:pt idx="1421">
                  <c:v>5.4000000000000142E-3</c:v>
                </c:pt>
                <c:pt idx="1422">
                  <c:v>5.9000000000000189E-3</c:v>
                </c:pt>
                <c:pt idx="1423">
                  <c:v>6.0000000000000131E-3</c:v>
                </c:pt>
                <c:pt idx="1424">
                  <c:v>5.9000000000000189E-3</c:v>
                </c:pt>
                <c:pt idx="1425">
                  <c:v>6.100000000000003E-3</c:v>
                </c:pt>
                <c:pt idx="1426">
                  <c:v>6.0000000000000131E-3</c:v>
                </c:pt>
                <c:pt idx="1427">
                  <c:v>7.3000000000000131E-3</c:v>
                </c:pt>
                <c:pt idx="1428">
                  <c:v>8.0000000000000227E-3</c:v>
                </c:pt>
                <c:pt idx="1429">
                  <c:v>8.1000000000000048E-3</c:v>
                </c:pt>
                <c:pt idx="1430">
                  <c:v>7.8000000000000179E-3</c:v>
                </c:pt>
                <c:pt idx="1431">
                  <c:v>7.8000000000000179E-3</c:v>
                </c:pt>
                <c:pt idx="1432">
                  <c:v>9.3000000000000391E-3</c:v>
                </c:pt>
                <c:pt idx="1433">
                  <c:v>9.3000000000000391E-3</c:v>
                </c:pt>
                <c:pt idx="1434">
                  <c:v>8.7000000000000046E-3</c:v>
                </c:pt>
                <c:pt idx="1435">
                  <c:v>8.7000000000000046E-3</c:v>
                </c:pt>
                <c:pt idx="1436">
                  <c:v>8.2000000000000024E-3</c:v>
                </c:pt>
                <c:pt idx="1437">
                  <c:v>5.0000000000000131E-3</c:v>
                </c:pt>
                <c:pt idx="1438">
                  <c:v>5.100000000000003E-3</c:v>
                </c:pt>
                <c:pt idx="1439">
                  <c:v>5.6000000000000034E-3</c:v>
                </c:pt>
                <c:pt idx="1440">
                  <c:v>6.100000000000003E-3</c:v>
                </c:pt>
                <c:pt idx="1441">
                  <c:v>6.7000000000000141E-3</c:v>
                </c:pt>
                <c:pt idx="1442">
                  <c:v>7.6000000000000121E-3</c:v>
                </c:pt>
                <c:pt idx="1443">
                  <c:v>8.1000000000000048E-3</c:v>
                </c:pt>
                <c:pt idx="1444">
                  <c:v>8.3000000000000261E-3</c:v>
                </c:pt>
                <c:pt idx="1445">
                  <c:v>8.2000000000000024E-3</c:v>
                </c:pt>
                <c:pt idx="1446">
                  <c:v>7.3000000000000131E-3</c:v>
                </c:pt>
                <c:pt idx="1447">
                  <c:v>7.5000000000000188E-3</c:v>
                </c:pt>
                <c:pt idx="1448">
                  <c:v>7.3000000000000131E-3</c:v>
                </c:pt>
                <c:pt idx="1449">
                  <c:v>7.0000000000000132E-3</c:v>
                </c:pt>
                <c:pt idx="1450">
                  <c:v>7.0000000000000132E-3</c:v>
                </c:pt>
                <c:pt idx="1451">
                  <c:v>4.6999999999999993E-3</c:v>
                </c:pt>
                <c:pt idx="1452">
                  <c:v>4.800000000000003E-3</c:v>
                </c:pt>
                <c:pt idx="1453">
                  <c:v>5.100000000000003E-3</c:v>
                </c:pt>
                <c:pt idx="1454">
                  <c:v>5.6000000000000034E-3</c:v>
                </c:pt>
                <c:pt idx="1455">
                  <c:v>5.2000000000000119E-3</c:v>
                </c:pt>
                <c:pt idx="1456">
                  <c:v>5.9000000000000189E-3</c:v>
                </c:pt>
                <c:pt idx="1457">
                  <c:v>5.6000000000000034E-3</c:v>
                </c:pt>
                <c:pt idx="1458">
                  <c:v>4.9000000000000163E-3</c:v>
                </c:pt>
                <c:pt idx="1459">
                  <c:v>4.6999999999999993E-3</c:v>
                </c:pt>
                <c:pt idx="1460">
                  <c:v>4.6999999999999993E-3</c:v>
                </c:pt>
                <c:pt idx="1461">
                  <c:v>2.6000000000000068E-3</c:v>
                </c:pt>
                <c:pt idx="1462">
                  <c:v>2.2000000000000075E-3</c:v>
                </c:pt>
                <c:pt idx="1463">
                  <c:v>1.2000000000000005E-3</c:v>
                </c:pt>
                <c:pt idx="1464">
                  <c:v>1.0000000000000033E-3</c:v>
                </c:pt>
                <c:pt idx="1465">
                  <c:v>7.0000000000000238E-4</c:v>
                </c:pt>
                <c:pt idx="1466">
                  <c:v>-2.0000000000000061E-4</c:v>
                </c:pt>
                <c:pt idx="1467">
                  <c:v>-5.0000000000000153E-4</c:v>
                </c:pt>
                <c:pt idx="1468">
                  <c:v>-7.0000000000000238E-4</c:v>
                </c:pt>
                <c:pt idx="1469">
                  <c:v>-9.0000000000000279E-4</c:v>
                </c:pt>
                <c:pt idx="1470">
                  <c:v>-7.0000000000000238E-4</c:v>
                </c:pt>
                <c:pt idx="1471">
                  <c:v>-9.0000000000000279E-4</c:v>
                </c:pt>
                <c:pt idx="1472">
                  <c:v>-1.0000000000000033E-3</c:v>
                </c:pt>
                <c:pt idx="1473">
                  <c:v>-1.100000000000004E-3</c:v>
                </c:pt>
                <c:pt idx="1474">
                  <c:v>-1.100000000000004E-3</c:v>
                </c:pt>
                <c:pt idx="1475">
                  <c:v>-1.100000000000004E-3</c:v>
                </c:pt>
                <c:pt idx="1476">
                  <c:v>-8.0000000000000297E-4</c:v>
                </c:pt>
                <c:pt idx="1477">
                  <c:v>-8.0000000000000297E-4</c:v>
                </c:pt>
                <c:pt idx="1478">
                  <c:v>-9.0000000000000279E-4</c:v>
                </c:pt>
                <c:pt idx="1479">
                  <c:v>-9.0000000000000279E-4</c:v>
                </c:pt>
                <c:pt idx="1480">
                  <c:v>-1.100000000000004E-3</c:v>
                </c:pt>
                <c:pt idx="1481">
                  <c:v>-4.0000000000000127E-4</c:v>
                </c:pt>
                <c:pt idx="1482">
                  <c:v>-3.00000000000001E-4</c:v>
                </c:pt>
                <c:pt idx="1483">
                  <c:v>-3.00000000000001E-4</c:v>
                </c:pt>
                <c:pt idx="1484">
                  <c:v>-6.000000000000019E-4</c:v>
                </c:pt>
                <c:pt idx="1485">
                  <c:v>-9.0000000000000279E-4</c:v>
                </c:pt>
                <c:pt idx="1486">
                  <c:v>-7.0000000000000238E-4</c:v>
                </c:pt>
                <c:pt idx="1487">
                  <c:v>-6.000000000000019E-4</c:v>
                </c:pt>
                <c:pt idx="1488">
                  <c:v>-6.000000000000019E-4</c:v>
                </c:pt>
                <c:pt idx="1489">
                  <c:v>-7.0000000000000238E-4</c:v>
                </c:pt>
                <c:pt idx="1490">
                  <c:v>-4.0000000000000127E-4</c:v>
                </c:pt>
                <c:pt idx="1491">
                  <c:v>-4.0000000000000127E-4</c:v>
                </c:pt>
                <c:pt idx="1492">
                  <c:v>-2.0000000000000061E-4</c:v>
                </c:pt>
                <c:pt idx="1493">
                  <c:v>-3.00000000000001E-4</c:v>
                </c:pt>
                <c:pt idx="1494">
                  <c:v>-6.000000000000019E-4</c:v>
                </c:pt>
                <c:pt idx="1495">
                  <c:v>-1.6000000000000057E-3</c:v>
                </c:pt>
                <c:pt idx="1496">
                  <c:v>-1.299999999999998E-3</c:v>
                </c:pt>
                <c:pt idx="1497">
                  <c:v>-1.299999999999998E-3</c:v>
                </c:pt>
                <c:pt idx="1498">
                  <c:v>-9.0000000000000279E-4</c:v>
                </c:pt>
                <c:pt idx="1499">
                  <c:v>-8.0000000000000297E-4</c:v>
                </c:pt>
                <c:pt idx="1500">
                  <c:v>1.100000000000004E-3</c:v>
                </c:pt>
              </c:numCache>
            </c:numRef>
          </c:val>
        </c:ser>
        <c:marker val="1"/>
        <c:axId val="97175040"/>
        <c:axId val="97176576"/>
      </c:lineChart>
      <c:dateAx>
        <c:axId val="97175040"/>
        <c:scaling>
          <c:orientation val="minMax"/>
        </c:scaling>
        <c:axPos val="b"/>
        <c:numFmt formatCode="m/d/yy;@" sourceLinked="1"/>
        <c:tickLblPos val="nextTo"/>
        <c:crossAx val="97176576"/>
        <c:crosses val="autoZero"/>
        <c:auto val="1"/>
        <c:lblOffset val="100"/>
        <c:baseTimeUnit val="days"/>
        <c:majorUnit val="6"/>
        <c:majorTimeUnit val="months"/>
        <c:minorUnit val="3"/>
        <c:minorTimeUnit val="years"/>
      </c:dateAx>
      <c:valAx>
        <c:axId val="97176576"/>
        <c:scaling>
          <c:orientation val="minMax"/>
        </c:scaling>
        <c:axPos val="l"/>
        <c:majorGridlines/>
        <c:numFmt formatCode="0.00%" sourceLinked="1"/>
        <c:tickLblPos val="nextTo"/>
        <c:txPr>
          <a:bodyPr/>
          <a:lstStyle/>
          <a:p>
            <a:pPr>
              <a:defRPr>
                <a:latin typeface="Cambria" pitchFamily="18" charset="0"/>
              </a:defRPr>
            </a:pPr>
            <a:endParaRPr lang="en-US"/>
          </a:p>
        </c:txPr>
        <c:crossAx val="97175040"/>
        <c:crosses val="autoZero"/>
        <c:crossBetween val="between"/>
      </c:valAx>
    </c:plotArea>
    <c:legend>
      <c:legendPos val="b"/>
      <c:layout>
        <c:manualLayout>
          <c:xMode val="edge"/>
          <c:yMode val="edge"/>
          <c:x val="0.25473436713885927"/>
          <c:y val="0.92790974044911234"/>
          <c:w val="0.48277917395763625"/>
          <c:h val="5.6599811815975898E-2"/>
        </c:manualLayout>
      </c:layout>
      <c:txPr>
        <a:bodyPr/>
        <a:lstStyle/>
        <a:p>
          <a:pPr>
            <a:defRPr b="1"/>
          </a:pPr>
          <a:endParaRPr lang="en-US"/>
        </a:p>
      </c:txPr>
    </c:legend>
    <c:plotVisOnly val="1"/>
    <c:dispBlanksAs val="zero"/>
  </c:chart>
  <c:spPr>
    <a:solidFill>
      <a:srgbClr val="F4F4F2"/>
    </a:solidFill>
    <a:ln w="19050">
      <a:solidFill>
        <a:schemeClr val="accent1">
          <a:lumMod val="75000"/>
        </a:schemeClr>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'Jumbo Share'!$F$10</c:f>
              <c:strCache>
                <c:ptCount val="1"/>
                <c:pt idx="0">
                  <c:v>Jumbo Org's</c:v>
                </c:pt>
              </c:strCache>
            </c:strRef>
          </c:tx>
          <c:spPr>
            <a:solidFill>
              <a:srgbClr val="FF0000"/>
            </a:solidFill>
          </c:spPr>
          <c:cat>
            <c:numRef>
              <c:f>'Jumbo Share'!$E$11:$E$33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'Jumbo Share'!$F$11:$F$33</c:f>
              <c:numCache>
                <c:formatCode>General</c:formatCode>
                <c:ptCount val="23"/>
                <c:pt idx="0">
                  <c:v>88</c:v>
                </c:pt>
                <c:pt idx="1">
                  <c:v>113</c:v>
                </c:pt>
                <c:pt idx="2">
                  <c:v>160</c:v>
                </c:pt>
                <c:pt idx="3">
                  <c:v>175</c:v>
                </c:pt>
                <c:pt idx="4">
                  <c:v>150</c:v>
                </c:pt>
                <c:pt idx="5">
                  <c:v>135</c:v>
                </c:pt>
                <c:pt idx="6">
                  <c:v>160</c:v>
                </c:pt>
                <c:pt idx="7">
                  <c:v>198</c:v>
                </c:pt>
                <c:pt idx="8">
                  <c:v>355</c:v>
                </c:pt>
                <c:pt idx="9">
                  <c:v>315</c:v>
                </c:pt>
                <c:pt idx="10">
                  <c:v>260</c:v>
                </c:pt>
                <c:pt idx="11">
                  <c:v>460</c:v>
                </c:pt>
                <c:pt idx="12">
                  <c:v>571</c:v>
                </c:pt>
                <c:pt idx="13">
                  <c:v>650</c:v>
                </c:pt>
                <c:pt idx="14">
                  <c:v>515</c:v>
                </c:pt>
                <c:pt idx="15">
                  <c:v>570</c:v>
                </c:pt>
                <c:pt idx="16">
                  <c:v>480</c:v>
                </c:pt>
                <c:pt idx="17">
                  <c:v>348</c:v>
                </c:pt>
                <c:pt idx="18" formatCode="0">
                  <c:v>112.4</c:v>
                </c:pt>
                <c:pt idx="19" formatCode="0">
                  <c:v>158.97</c:v>
                </c:pt>
                <c:pt idx="20" formatCode="0">
                  <c:v>169.79000000000002</c:v>
                </c:pt>
                <c:pt idx="21" formatCode="0">
                  <c:v>236.48000000000027</c:v>
                </c:pt>
                <c:pt idx="22" formatCode="0">
                  <c:v>299.27999999999969</c:v>
                </c:pt>
              </c:numCache>
            </c:numRef>
          </c:val>
        </c:ser>
        <c:ser>
          <c:idx val="1"/>
          <c:order val="1"/>
          <c:tx>
            <c:strRef>
              <c:f>'Jumbo Share'!$G$10</c:f>
              <c:strCache>
                <c:ptCount val="1"/>
                <c:pt idx="0">
                  <c:v>Total Org's</c:v>
                </c:pt>
              </c:strCache>
            </c:strRef>
          </c:tx>
          <c:spPr>
            <a:solidFill>
              <a:srgbClr val="00B050"/>
            </a:solidFill>
          </c:spPr>
          <c:cat>
            <c:numRef>
              <c:f>'Jumbo Share'!$E$11:$E$33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'Jumbo Share'!$G$11:$G$33</c:f>
              <c:numCache>
                <c:formatCode>0</c:formatCode>
                <c:ptCount val="23"/>
                <c:pt idx="0">
                  <c:v>458.44</c:v>
                </c:pt>
                <c:pt idx="1">
                  <c:v>562.07000000000005</c:v>
                </c:pt>
                <c:pt idx="2">
                  <c:v>893.67000000000053</c:v>
                </c:pt>
                <c:pt idx="3" formatCode="General">
                  <c:v>1020</c:v>
                </c:pt>
                <c:pt idx="4" formatCode="General">
                  <c:v>773</c:v>
                </c:pt>
                <c:pt idx="5" formatCode="General">
                  <c:v>639</c:v>
                </c:pt>
                <c:pt idx="6" formatCode="General">
                  <c:v>785</c:v>
                </c:pt>
                <c:pt idx="7" formatCode="General">
                  <c:v>859</c:v>
                </c:pt>
                <c:pt idx="8" formatCode="General">
                  <c:v>1450</c:v>
                </c:pt>
                <c:pt idx="9" formatCode="General">
                  <c:v>1310</c:v>
                </c:pt>
                <c:pt idx="10" formatCode="#,##0">
                  <c:v>1048</c:v>
                </c:pt>
                <c:pt idx="11" formatCode="#,##0">
                  <c:v>2058</c:v>
                </c:pt>
                <c:pt idx="12" formatCode="#,##0">
                  <c:v>2680</c:v>
                </c:pt>
                <c:pt idx="13" formatCode="#,##0">
                  <c:v>3835</c:v>
                </c:pt>
                <c:pt idx="14" formatCode="#,##0">
                  <c:v>2810</c:v>
                </c:pt>
                <c:pt idx="15" formatCode="#,##0">
                  <c:v>3120</c:v>
                </c:pt>
                <c:pt idx="16" formatCode="#,##0">
                  <c:v>2980</c:v>
                </c:pt>
                <c:pt idx="17" formatCode="#,##0">
                  <c:v>2430</c:v>
                </c:pt>
                <c:pt idx="18" formatCode="#,##0">
                  <c:v>1500</c:v>
                </c:pt>
                <c:pt idx="19" formatCode="#,##0">
                  <c:v>1840</c:v>
                </c:pt>
                <c:pt idx="20" formatCode="#,##0">
                  <c:v>1630</c:v>
                </c:pt>
                <c:pt idx="21" formatCode="#,##0">
                  <c:v>1470</c:v>
                </c:pt>
                <c:pt idx="22" formatCode="#,##0">
                  <c:v>1835</c:v>
                </c:pt>
              </c:numCache>
            </c:numRef>
          </c:val>
        </c:ser>
        <c:axId val="97253248"/>
        <c:axId val="97254784"/>
      </c:barChart>
      <c:lineChart>
        <c:grouping val="standard"/>
        <c:ser>
          <c:idx val="2"/>
          <c:order val="2"/>
          <c:tx>
            <c:strRef>
              <c:f>'Jumbo Share'!$H$10</c:f>
              <c:strCache>
                <c:ptCount val="1"/>
                <c:pt idx="0">
                  <c:v>Jumbo Share (right axis)</c:v>
                </c:pt>
              </c:strCache>
            </c:strRef>
          </c:tx>
          <c:spPr>
            <a:ln>
              <a:solidFill>
                <a:srgbClr val="0070C0"/>
              </a:solidFill>
            </a:ln>
          </c:spPr>
          <c:marker>
            <c:spPr>
              <a:solidFill>
                <a:srgbClr val="0070C0"/>
              </a:solidFill>
              <a:ln>
                <a:solidFill>
                  <a:srgbClr val="0070C0"/>
                </a:solidFill>
              </a:ln>
            </c:spPr>
          </c:marker>
          <c:cat>
            <c:numRef>
              <c:f>'Jumbo Share'!$E$11:$E$33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'Jumbo Share'!$H$11:$H$33</c:f>
              <c:numCache>
                <c:formatCode>0%</c:formatCode>
                <c:ptCount val="23"/>
                <c:pt idx="0">
                  <c:v>0.19195532676031771</c:v>
                </c:pt>
                <c:pt idx="1">
                  <c:v>0.20104257476826728</c:v>
                </c:pt>
                <c:pt idx="2">
                  <c:v>0.17903700471091141</c:v>
                </c:pt>
                <c:pt idx="3">
                  <c:v>0.17156862745098039</c:v>
                </c:pt>
                <c:pt idx="4">
                  <c:v>0.19404915912031087</c:v>
                </c:pt>
                <c:pt idx="5">
                  <c:v>0.21126760563380281</c:v>
                </c:pt>
                <c:pt idx="6">
                  <c:v>0.20382165605095537</c:v>
                </c:pt>
                <c:pt idx="7">
                  <c:v>0.23050058207217694</c:v>
                </c:pt>
                <c:pt idx="8">
                  <c:v>0.24482758620689654</c:v>
                </c:pt>
                <c:pt idx="9">
                  <c:v>0.24045801526717589</c:v>
                </c:pt>
                <c:pt idx="10">
                  <c:v>0.24809160305343542</c:v>
                </c:pt>
                <c:pt idx="11">
                  <c:v>0.22351797862001938</c:v>
                </c:pt>
                <c:pt idx="12">
                  <c:v>0.21305970149253758</c:v>
                </c:pt>
                <c:pt idx="13">
                  <c:v>0.16949152542372881</c:v>
                </c:pt>
                <c:pt idx="14">
                  <c:v>0.18327402135231324</c:v>
                </c:pt>
                <c:pt idx="15">
                  <c:v>0.18269230769230804</c:v>
                </c:pt>
                <c:pt idx="16">
                  <c:v>0.16107382550335567</c:v>
                </c:pt>
                <c:pt idx="17">
                  <c:v>0.14320987654320991</c:v>
                </c:pt>
                <c:pt idx="18">
                  <c:v>7.4933333333333546E-2</c:v>
                </c:pt>
                <c:pt idx="19">
                  <c:v>8.6396739130434788E-2</c:v>
                </c:pt>
                <c:pt idx="20">
                  <c:v>0.10416564417177952</c:v>
                </c:pt>
                <c:pt idx="21">
                  <c:v>0.16087074829931938</c:v>
                </c:pt>
                <c:pt idx="22">
                  <c:v>0.16309536784741194</c:v>
                </c:pt>
              </c:numCache>
            </c:numRef>
          </c:val>
        </c:ser>
        <c:marker val="1"/>
        <c:axId val="97271168"/>
        <c:axId val="97269248"/>
      </c:lineChart>
      <c:catAx>
        <c:axId val="97253248"/>
        <c:scaling>
          <c:orientation val="minMax"/>
        </c:scaling>
        <c:axPos val="b"/>
        <c:numFmt formatCode="General" sourceLinked="1"/>
        <c:tickLblPos val="nextTo"/>
        <c:crossAx val="97254784"/>
        <c:crosses val="autoZero"/>
        <c:auto val="1"/>
        <c:lblAlgn val="ctr"/>
        <c:lblOffset val="100"/>
      </c:catAx>
      <c:valAx>
        <c:axId val="97254784"/>
        <c:scaling>
          <c:orientation val="minMax"/>
        </c:scaling>
        <c:axPos val="l"/>
        <c:majorGridlines/>
        <c:title>
          <c:tx>
            <c:rich>
              <a:bodyPr rot="-5400000" vert="horz"/>
              <a:lstStyle/>
              <a:p>
                <a:pPr>
                  <a:defRPr sz="1100">
                    <a:latin typeface="Times New Roman" pitchFamily="18" charset="0"/>
                    <a:cs typeface="Times New Roman" pitchFamily="18" charset="0"/>
                  </a:defRPr>
                </a:pPr>
                <a:r>
                  <a:rPr lang="en-US" dirty="0" smtClean="0"/>
                  <a:t>Originations</a:t>
                </a:r>
                <a:endParaRPr lang="en-US" dirty="0"/>
              </a:p>
            </c:rich>
          </c:tx>
          <c:layout>
            <c:manualLayout>
              <c:xMode val="edge"/>
              <c:yMode val="edge"/>
              <c:x val="9.9206349206349496E-3"/>
              <c:y val="0.37354986876640478"/>
            </c:manualLayout>
          </c:layout>
        </c:title>
        <c:numFmt formatCode="&quot;$&quot;#,##0" sourceLinked="0"/>
        <c:tickLblPos val="nextTo"/>
        <c:crossAx val="97253248"/>
        <c:crosses val="autoZero"/>
        <c:crossBetween val="between"/>
      </c:valAx>
      <c:valAx>
        <c:axId val="97269248"/>
        <c:scaling>
          <c:orientation val="minMax"/>
        </c:scaling>
        <c:axPos val="r"/>
        <c:title>
          <c:tx>
            <c:rich>
              <a:bodyPr rot="5400000" vert="horz"/>
              <a:lstStyle/>
              <a:p>
                <a:pPr>
                  <a:defRPr sz="1100">
                    <a:latin typeface="Times New Roman" pitchFamily="18" charset="0"/>
                    <a:cs typeface="Times New Roman" pitchFamily="18" charset="0"/>
                  </a:defRPr>
                </a:pPr>
                <a:r>
                  <a:rPr lang="en-US" dirty="0" smtClean="0"/>
                  <a:t>Jumbo Share</a:t>
                </a:r>
                <a:endParaRPr lang="en-US" dirty="0"/>
              </a:p>
            </c:rich>
          </c:tx>
          <c:layout>
            <c:manualLayout>
              <c:xMode val="edge"/>
              <c:yMode val="edge"/>
              <c:x val="0.96300587426571815"/>
              <c:y val="0.35165955818022743"/>
            </c:manualLayout>
          </c:layout>
        </c:title>
        <c:numFmt formatCode="0%" sourceLinked="1"/>
        <c:tickLblPos val="nextTo"/>
        <c:crossAx val="97271168"/>
        <c:crosses val="max"/>
        <c:crossBetween val="between"/>
      </c:valAx>
      <c:catAx>
        <c:axId val="97271168"/>
        <c:scaling>
          <c:orientation val="minMax"/>
        </c:scaling>
        <c:delete val="1"/>
        <c:axPos val="b"/>
        <c:numFmt formatCode="General" sourceLinked="1"/>
        <c:tickLblPos val="none"/>
        <c:crossAx val="97269248"/>
        <c:crosses val="autoZero"/>
        <c:auto val="1"/>
        <c:lblAlgn val="ctr"/>
        <c:lblOffset val="100"/>
      </c:catAx>
    </c:plotArea>
    <c:legend>
      <c:legendPos val="b"/>
      <c:layout/>
    </c:legend>
    <c:plotVisOnly val="1"/>
    <c:dispBlanksAs val="gap"/>
  </c:chart>
  <c:spPr>
    <a:solidFill>
      <a:srgbClr val="F4F4F2"/>
    </a:solidFill>
    <a:ln w="9525">
      <a:solidFill>
        <a:schemeClr val="accent5">
          <a:lumMod val="75000"/>
        </a:schemeClr>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'Jumbo Securitization'!$K$10</c:f>
              <c:strCache>
                <c:ptCount val="1"/>
                <c:pt idx="0">
                  <c:v>Jumbo Securitization volume</c:v>
                </c:pt>
              </c:strCache>
            </c:strRef>
          </c:tx>
          <c:spPr>
            <a:solidFill>
              <a:srgbClr val="00B050"/>
            </a:solidFill>
          </c:spPr>
          <c:cat>
            <c:numRef>
              <c:f>'Jumbo Securitization'!$J$11:$J$28</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'Jumbo Securitization'!$K$11:$K$28</c:f>
              <c:numCache>
                <c:formatCode>#,##0</c:formatCode>
                <c:ptCount val="18"/>
                <c:pt idx="0">
                  <c:v>25.837000000000035</c:v>
                </c:pt>
                <c:pt idx="1">
                  <c:v>31.417999999999999</c:v>
                </c:pt>
                <c:pt idx="2">
                  <c:v>49.974000000000004</c:v>
                </c:pt>
                <c:pt idx="3">
                  <c:v>97.364999999999995</c:v>
                </c:pt>
                <c:pt idx="4">
                  <c:v>74.63</c:v>
                </c:pt>
                <c:pt idx="5">
                  <c:v>53.584000000000003</c:v>
                </c:pt>
                <c:pt idx="6">
                  <c:v>142.202</c:v>
                </c:pt>
                <c:pt idx="7">
                  <c:v>158.1</c:v>
                </c:pt>
                <c:pt idx="8">
                  <c:v>207.7</c:v>
                </c:pt>
                <c:pt idx="9">
                  <c:v>169.9</c:v>
                </c:pt>
                <c:pt idx="10">
                  <c:v>201.239</c:v>
                </c:pt>
                <c:pt idx="11">
                  <c:v>172.95700000000028</c:v>
                </c:pt>
                <c:pt idx="12">
                  <c:v>167.81300000000002</c:v>
                </c:pt>
                <c:pt idx="13" formatCode="#,##0.0">
                  <c:v>6.6939999999999955</c:v>
                </c:pt>
                <c:pt idx="14" formatCode="#,##0.0">
                  <c:v>5.5169999999999995</c:v>
                </c:pt>
                <c:pt idx="15" formatCode="#,##0.0">
                  <c:v>0.47800000000000031</c:v>
                </c:pt>
                <c:pt idx="16" formatCode="#,##0.0">
                  <c:v>0.67000000000000148</c:v>
                </c:pt>
                <c:pt idx="17" formatCode="0.0">
                  <c:v>3.4589999999999987</c:v>
                </c:pt>
              </c:numCache>
            </c:numRef>
          </c:val>
        </c:ser>
        <c:axId val="98013952"/>
        <c:axId val="98015488"/>
      </c:barChart>
      <c:lineChart>
        <c:grouping val="stacked"/>
        <c:ser>
          <c:idx val="1"/>
          <c:order val="1"/>
          <c:tx>
            <c:strRef>
              <c:f>'Jumbo Securitization'!$L$10</c:f>
              <c:strCache>
                <c:ptCount val="1"/>
                <c:pt idx="0">
                  <c:v>% Securitized</c:v>
                </c:pt>
              </c:strCache>
            </c:strRef>
          </c:tx>
          <c:spPr>
            <a:ln>
              <a:solidFill>
                <a:srgbClr val="0070C0"/>
              </a:solidFill>
            </a:ln>
          </c:spPr>
          <c:marker>
            <c:spPr>
              <a:solidFill>
                <a:srgbClr val="0070C0"/>
              </a:solidFill>
              <a:ln>
                <a:solidFill>
                  <a:srgbClr val="0070C0"/>
                </a:solidFill>
              </a:ln>
            </c:spPr>
          </c:marker>
          <c:cat>
            <c:numRef>
              <c:f>'Jumbo Securitization'!$J$11:$J$28</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f>'Jumbo Securitization'!$L$11:$L$28</c:f>
              <c:numCache>
                <c:formatCode>0%</c:formatCode>
                <c:ptCount val="18"/>
                <c:pt idx="0">
                  <c:v>0.19138518518518521</c:v>
                </c:pt>
                <c:pt idx="1">
                  <c:v>0.1963625</c:v>
                </c:pt>
                <c:pt idx="2">
                  <c:v>0.25239393939393939</c:v>
                </c:pt>
                <c:pt idx="3">
                  <c:v>0.27426760563380281</c:v>
                </c:pt>
                <c:pt idx="4">
                  <c:v>0.23692063492063489</c:v>
                </c:pt>
                <c:pt idx="5">
                  <c:v>0.20609230769230813</c:v>
                </c:pt>
                <c:pt idx="6">
                  <c:v>0.30913478260869581</c:v>
                </c:pt>
                <c:pt idx="7">
                  <c:v>0.27688266199649858</c:v>
                </c:pt>
                <c:pt idx="8">
                  <c:v>0.31953846153846255</c:v>
                </c:pt>
                <c:pt idx="9">
                  <c:v>0.3299029126213599</c:v>
                </c:pt>
                <c:pt idx="10">
                  <c:v>0.35305087719298361</c:v>
                </c:pt>
                <c:pt idx="11">
                  <c:v>0.36032708333333396</c:v>
                </c:pt>
                <c:pt idx="12">
                  <c:v>0.48222126436781704</c:v>
                </c:pt>
                <c:pt idx="13">
                  <c:v>5.9555160142348823E-2</c:v>
                </c:pt>
                <c:pt idx="14">
                  <c:v>3.4704661256840914E-2</c:v>
                </c:pt>
                <c:pt idx="15" formatCode="0.0%">
                  <c:v>2.8152423582071982E-3</c:v>
                </c:pt>
                <c:pt idx="16" formatCode="0.0%">
                  <c:v>2.833220568335596E-3</c:v>
                </c:pt>
                <c:pt idx="17" formatCode="0.0%">
                  <c:v>1.1557738572574174E-2</c:v>
                </c:pt>
              </c:numCache>
            </c:numRef>
          </c:val>
        </c:ser>
        <c:marker val="1"/>
        <c:axId val="98031872"/>
        <c:axId val="98029952"/>
      </c:lineChart>
      <c:catAx>
        <c:axId val="98013952"/>
        <c:scaling>
          <c:orientation val="minMax"/>
        </c:scaling>
        <c:axPos val="b"/>
        <c:numFmt formatCode="General" sourceLinked="1"/>
        <c:tickLblPos val="nextTo"/>
        <c:txPr>
          <a:bodyPr/>
          <a:lstStyle/>
          <a:p>
            <a:pPr>
              <a:defRPr sz="900"/>
            </a:pPr>
            <a:endParaRPr lang="en-US"/>
          </a:p>
        </c:txPr>
        <c:crossAx val="98015488"/>
        <c:crosses val="autoZero"/>
        <c:auto val="1"/>
        <c:lblAlgn val="ctr"/>
        <c:lblOffset val="100"/>
      </c:catAx>
      <c:valAx>
        <c:axId val="98015488"/>
        <c:scaling>
          <c:orientation val="minMax"/>
        </c:scaling>
        <c:axPos val="l"/>
        <c:majorGridlines/>
        <c:title>
          <c:tx>
            <c:rich>
              <a:bodyPr rot="-5400000" vert="horz"/>
              <a:lstStyle/>
              <a:p>
                <a:pPr>
                  <a:defRPr sz="1100">
                    <a:latin typeface="Times New Roman" pitchFamily="18" charset="0"/>
                    <a:cs typeface="Times New Roman" pitchFamily="18" charset="0"/>
                  </a:defRPr>
                </a:pPr>
                <a:r>
                  <a:rPr lang="en-US" dirty="0" smtClean="0"/>
                  <a:t>Jumbo Securitization Volume</a:t>
                </a:r>
                <a:endParaRPr lang="en-US" dirty="0"/>
              </a:p>
            </c:rich>
          </c:tx>
          <c:layout>
            <c:manualLayout>
              <c:xMode val="edge"/>
              <c:yMode val="edge"/>
              <c:x val="9.6296308343349277E-3"/>
              <c:y val="0.26139303065840175"/>
            </c:manualLayout>
          </c:layout>
        </c:title>
        <c:numFmt formatCode="#,##0" sourceLinked="1"/>
        <c:tickLblPos val="nextTo"/>
        <c:crossAx val="98013952"/>
        <c:crosses val="autoZero"/>
        <c:crossBetween val="midCat"/>
      </c:valAx>
      <c:valAx>
        <c:axId val="98029952"/>
        <c:scaling>
          <c:orientation val="minMax"/>
          <c:max val="0.5"/>
        </c:scaling>
        <c:axPos val="r"/>
        <c:title>
          <c:tx>
            <c:rich>
              <a:bodyPr rot="5400000" vert="horz"/>
              <a:lstStyle/>
              <a:p>
                <a:pPr>
                  <a:defRPr sz="1100">
                    <a:latin typeface="Times New Roman" pitchFamily="18" charset="0"/>
                    <a:cs typeface="Times New Roman" pitchFamily="18" charset="0"/>
                  </a:defRPr>
                </a:pPr>
                <a:r>
                  <a:rPr lang="en-US" dirty="0" smtClean="0"/>
                  <a:t>% Securitized</a:t>
                </a:r>
                <a:endParaRPr lang="en-US" dirty="0"/>
              </a:p>
            </c:rich>
          </c:tx>
          <c:layout>
            <c:manualLayout>
              <c:xMode val="edge"/>
              <c:yMode val="edge"/>
              <c:x val="0.96074604773240568"/>
              <c:y val="0.35359152116854958"/>
            </c:manualLayout>
          </c:layout>
        </c:title>
        <c:numFmt formatCode="0%" sourceLinked="1"/>
        <c:tickLblPos val="nextTo"/>
        <c:crossAx val="98031872"/>
        <c:crosses val="max"/>
        <c:crossBetween val="between"/>
      </c:valAx>
      <c:catAx>
        <c:axId val="98031872"/>
        <c:scaling>
          <c:orientation val="minMax"/>
        </c:scaling>
        <c:delete val="1"/>
        <c:axPos val="b"/>
        <c:numFmt formatCode="General" sourceLinked="1"/>
        <c:tickLblPos val="none"/>
        <c:crossAx val="98029952"/>
        <c:crosses val="autoZero"/>
        <c:auto val="1"/>
        <c:lblAlgn val="ctr"/>
        <c:lblOffset val="100"/>
      </c:catAx>
    </c:plotArea>
    <c:legend>
      <c:legendPos val="b"/>
      <c:layout/>
    </c:legend>
    <c:plotVisOnly val="1"/>
    <c:dispBlanksAs val="zero"/>
  </c:chart>
  <c:spPr>
    <a:solidFill>
      <a:srgbClr val="F4F4F2"/>
    </a:solidFill>
    <a:ln w="9525">
      <a:solidFill>
        <a:schemeClr val="accent5">
          <a:lumMod val="75000"/>
        </a:schemeClr>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firstSliceAng val="0"/>
      </c:pieChart>
      <c:spPr>
        <a:noFill/>
        <a:ln w="25400">
          <a:noFill/>
        </a:ln>
      </c:spPr>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28B47-7861-4683-AE48-22F94DACF0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4ACD7D-20F6-4F89-A066-210084C885DC}">
      <dgm:prSet custT="1">
        <dgm:style>
          <a:lnRef idx="1">
            <a:schemeClr val="accent5"/>
          </a:lnRef>
          <a:fillRef idx="2">
            <a:schemeClr val="accent5"/>
          </a:fillRef>
          <a:effectRef idx="1">
            <a:schemeClr val="accent5"/>
          </a:effectRef>
          <a:fontRef idx="minor">
            <a:schemeClr val="dk1"/>
          </a:fontRef>
        </dgm:style>
      </dgm:prSet>
      <dgm:spPr>
        <a:ln w="12700">
          <a:solidFill>
            <a:schemeClr val="accent1"/>
          </a:solidFill>
        </a:ln>
      </dgm:spPr>
      <dgm:t>
        <a:bodyPr/>
        <a:lstStyle/>
        <a:p>
          <a:pPr rtl="0"/>
          <a:r>
            <a:rPr lang="en-US" sz="1700" dirty="0" smtClean="0">
              <a:latin typeface="Cambria" pitchFamily="18" charset="0"/>
            </a:rPr>
            <a:t>   </a:t>
          </a:r>
          <a:r>
            <a:rPr lang="en-US" sz="1700" b="1" dirty="0" smtClean="0">
              <a:latin typeface="Cambria" pitchFamily="18" charset="0"/>
            </a:rPr>
            <a:t>2008-2009:  Traditional Business Shut Down</a:t>
          </a:r>
          <a:endParaRPr lang="en-US" sz="1700" b="1" dirty="0">
            <a:latin typeface="Cambria" pitchFamily="18" charset="0"/>
          </a:endParaRPr>
        </a:p>
      </dgm:t>
    </dgm:pt>
    <dgm:pt modelId="{B04EBF68-93A4-46EF-B57B-6B9AFA4A26C0}" type="parTrans" cxnId="{C416074F-B8AB-4F23-967E-EEA7D7B4D47A}">
      <dgm:prSet/>
      <dgm:spPr/>
      <dgm:t>
        <a:bodyPr/>
        <a:lstStyle/>
        <a:p>
          <a:endParaRPr lang="en-US"/>
        </a:p>
      </dgm:t>
    </dgm:pt>
    <dgm:pt modelId="{EC98B26F-111D-413F-AFF9-F82356082B7D}" type="sibTrans" cxnId="{C416074F-B8AB-4F23-967E-EEA7D7B4D47A}">
      <dgm:prSet/>
      <dgm:spPr/>
      <dgm:t>
        <a:bodyPr/>
        <a:lstStyle/>
        <a:p>
          <a:endParaRPr lang="en-US"/>
        </a:p>
      </dgm:t>
    </dgm:pt>
    <dgm:pt modelId="{D0C61383-7B12-4104-8F56-34FA0292A912}">
      <dgm:prSet custT="1"/>
      <dgm:spPr/>
      <dgm:t>
        <a:bodyPr/>
        <a:lstStyle/>
        <a:p>
          <a:pPr marL="344488" indent="-234950" rtl="0"/>
          <a:r>
            <a:rPr lang="en-US" sz="1500" dirty="0" smtClean="0">
              <a:latin typeface="Cambria" pitchFamily="18" charset="0"/>
            </a:rPr>
            <a:t>Jumbo spike</a:t>
          </a:r>
          <a:endParaRPr lang="en-US" sz="1500" dirty="0">
            <a:latin typeface="Cambria" pitchFamily="18" charset="0"/>
          </a:endParaRPr>
        </a:p>
      </dgm:t>
    </dgm:pt>
    <dgm:pt modelId="{FEF35EBF-E582-409F-AFDF-51A6D2846B2D}" type="parTrans" cxnId="{8B0275AE-C559-4903-AAF8-62ECF4CCCA11}">
      <dgm:prSet/>
      <dgm:spPr/>
      <dgm:t>
        <a:bodyPr/>
        <a:lstStyle/>
        <a:p>
          <a:endParaRPr lang="en-US"/>
        </a:p>
      </dgm:t>
    </dgm:pt>
    <dgm:pt modelId="{8A5C29FE-1DDA-4445-97E9-A849CE6BE79F}" type="sibTrans" cxnId="{8B0275AE-C559-4903-AAF8-62ECF4CCCA11}">
      <dgm:prSet/>
      <dgm:spPr/>
      <dgm:t>
        <a:bodyPr/>
        <a:lstStyle/>
        <a:p>
          <a:endParaRPr lang="en-US"/>
        </a:p>
      </dgm:t>
    </dgm:pt>
    <dgm:pt modelId="{0D5CA3C2-8446-461E-9E73-29D312684ED5}">
      <dgm:prSet custT="1">
        <dgm:style>
          <a:lnRef idx="1">
            <a:schemeClr val="accent5"/>
          </a:lnRef>
          <a:fillRef idx="2">
            <a:schemeClr val="accent5"/>
          </a:fillRef>
          <a:effectRef idx="1">
            <a:schemeClr val="accent5"/>
          </a:effectRef>
          <a:fontRef idx="minor">
            <a:schemeClr val="dk1"/>
          </a:fontRef>
        </dgm:style>
      </dgm:prSet>
      <dgm:spPr>
        <a:ln w="12700">
          <a:solidFill>
            <a:schemeClr val="accent1"/>
          </a:solidFill>
        </a:ln>
      </dgm:spPr>
      <dgm:t>
        <a:bodyPr/>
        <a:lstStyle/>
        <a:p>
          <a:pPr rtl="0"/>
          <a:r>
            <a:rPr lang="en-US" sz="1700" b="1" dirty="0" smtClean="0">
              <a:latin typeface="Cambria" pitchFamily="18" charset="0"/>
            </a:rPr>
            <a:t>   2009:2010:  Buying Carnage</a:t>
          </a:r>
          <a:endParaRPr lang="en-US" sz="1700" b="1" dirty="0">
            <a:latin typeface="Cambria" pitchFamily="18" charset="0"/>
          </a:endParaRPr>
        </a:p>
      </dgm:t>
    </dgm:pt>
    <dgm:pt modelId="{EC02C097-10AB-4374-92DA-013BD3E7D8A5}" type="parTrans" cxnId="{5C4B1787-7343-4FB3-ADB7-1B4DFDD70FE9}">
      <dgm:prSet/>
      <dgm:spPr/>
      <dgm:t>
        <a:bodyPr/>
        <a:lstStyle/>
        <a:p>
          <a:endParaRPr lang="en-US"/>
        </a:p>
      </dgm:t>
    </dgm:pt>
    <dgm:pt modelId="{78B94BED-B553-4191-BBDC-6C660434F6D1}" type="sibTrans" cxnId="{5C4B1787-7343-4FB3-ADB7-1B4DFDD70FE9}">
      <dgm:prSet/>
      <dgm:spPr/>
      <dgm:t>
        <a:bodyPr/>
        <a:lstStyle/>
        <a:p>
          <a:endParaRPr lang="en-US"/>
        </a:p>
      </dgm:t>
    </dgm:pt>
    <dgm:pt modelId="{E73B9681-4AA8-4425-9F38-901FADF35D00}">
      <dgm:prSet custT="1"/>
      <dgm:spPr/>
      <dgm:t>
        <a:bodyPr/>
        <a:lstStyle/>
        <a:p>
          <a:pPr marL="344488" indent="-234950" rtl="0"/>
          <a:r>
            <a:rPr lang="en-US" sz="1500" dirty="0" smtClean="0">
              <a:latin typeface="Cambria" pitchFamily="18" charset="0"/>
            </a:rPr>
            <a:t>Existing/New Equity</a:t>
          </a:r>
          <a:endParaRPr lang="en-US" sz="1500" dirty="0">
            <a:latin typeface="Cambria" pitchFamily="18" charset="0"/>
          </a:endParaRPr>
        </a:p>
      </dgm:t>
    </dgm:pt>
    <dgm:pt modelId="{53C18BE9-EBD2-47F0-A88A-7C0BDEF459ED}" type="parTrans" cxnId="{69D7BF94-B270-4847-8AA6-F25294CC0EBA}">
      <dgm:prSet/>
      <dgm:spPr/>
      <dgm:t>
        <a:bodyPr/>
        <a:lstStyle/>
        <a:p>
          <a:endParaRPr lang="en-US"/>
        </a:p>
      </dgm:t>
    </dgm:pt>
    <dgm:pt modelId="{89D3CFA2-2853-4990-9FD1-278D392F9E6A}" type="sibTrans" cxnId="{69D7BF94-B270-4847-8AA6-F25294CC0EBA}">
      <dgm:prSet/>
      <dgm:spPr/>
      <dgm:t>
        <a:bodyPr/>
        <a:lstStyle/>
        <a:p>
          <a:endParaRPr lang="en-US"/>
        </a:p>
      </dgm:t>
    </dgm:pt>
    <dgm:pt modelId="{D3CC7B8B-966B-42C8-AB2C-68F01755FA22}">
      <dgm:prSet custT="1"/>
      <dgm:spPr/>
      <dgm:t>
        <a:bodyPr/>
        <a:lstStyle/>
        <a:p>
          <a:pPr marL="344488" indent="-234950" rtl="0"/>
          <a:r>
            <a:rPr lang="en-US" sz="1500" dirty="0" smtClean="0">
              <a:latin typeface="Cambria" pitchFamily="18" charset="0"/>
            </a:rPr>
            <a:t>High teens target…40%+ result (Strategy Orchestrated by current CEO/President)</a:t>
          </a:r>
          <a:endParaRPr lang="en-US" sz="1500" dirty="0">
            <a:latin typeface="Cambria" pitchFamily="18" charset="0"/>
          </a:endParaRPr>
        </a:p>
      </dgm:t>
    </dgm:pt>
    <dgm:pt modelId="{0DA2CF65-AE24-4075-A577-93E91B73F7C8}" type="parTrans" cxnId="{20894F10-6766-41C9-8F77-3CE2CFE6518A}">
      <dgm:prSet/>
      <dgm:spPr/>
      <dgm:t>
        <a:bodyPr/>
        <a:lstStyle/>
        <a:p>
          <a:endParaRPr lang="en-US"/>
        </a:p>
      </dgm:t>
    </dgm:pt>
    <dgm:pt modelId="{06C737E0-0F72-4EF2-90E3-F9464D9AC2B7}" type="sibTrans" cxnId="{20894F10-6766-41C9-8F77-3CE2CFE6518A}">
      <dgm:prSet/>
      <dgm:spPr/>
      <dgm:t>
        <a:bodyPr/>
        <a:lstStyle/>
        <a:p>
          <a:endParaRPr lang="en-US"/>
        </a:p>
      </dgm:t>
    </dgm:pt>
    <dgm:pt modelId="{CFC345B3-970A-4044-8251-459B5B493998}">
      <dgm:prSet custT="1"/>
      <dgm:spPr/>
      <dgm:t>
        <a:bodyPr/>
        <a:lstStyle/>
        <a:p>
          <a:pPr marL="344488" indent="-234950" rtl="0"/>
          <a:r>
            <a:rPr lang="en-US" sz="1500" dirty="0" smtClean="0">
              <a:latin typeface="Cambria" pitchFamily="18" charset="0"/>
            </a:rPr>
            <a:t>Successful but limited opportunity</a:t>
          </a:r>
          <a:endParaRPr lang="en-US" sz="1500" dirty="0">
            <a:latin typeface="Cambria" pitchFamily="18" charset="0"/>
          </a:endParaRPr>
        </a:p>
      </dgm:t>
    </dgm:pt>
    <dgm:pt modelId="{1F8B7006-CA13-4E49-BD63-4BEE50D47755}" type="parTrans" cxnId="{12136CC9-BD2F-492F-82FD-8A9AAB7DE42D}">
      <dgm:prSet/>
      <dgm:spPr/>
      <dgm:t>
        <a:bodyPr/>
        <a:lstStyle/>
        <a:p>
          <a:endParaRPr lang="en-US"/>
        </a:p>
      </dgm:t>
    </dgm:pt>
    <dgm:pt modelId="{2E872234-04FC-4907-9804-DE3147C0E682}" type="sibTrans" cxnId="{12136CC9-BD2F-492F-82FD-8A9AAB7DE42D}">
      <dgm:prSet/>
      <dgm:spPr/>
      <dgm:t>
        <a:bodyPr/>
        <a:lstStyle/>
        <a:p>
          <a:endParaRPr lang="en-US"/>
        </a:p>
      </dgm:t>
    </dgm:pt>
    <dgm:pt modelId="{A0FC5F4F-6DFA-4813-9FA9-C72E2AF51B0F}">
      <dgm:prSet custT="1">
        <dgm:style>
          <a:lnRef idx="1">
            <a:schemeClr val="accent5"/>
          </a:lnRef>
          <a:fillRef idx="2">
            <a:schemeClr val="accent5"/>
          </a:fillRef>
          <a:effectRef idx="1">
            <a:schemeClr val="accent5"/>
          </a:effectRef>
          <a:fontRef idx="minor">
            <a:schemeClr val="dk1"/>
          </a:fontRef>
        </dgm:style>
      </dgm:prSet>
      <dgm:spPr>
        <a:ln w="12700">
          <a:solidFill>
            <a:schemeClr val="accent1"/>
          </a:solidFill>
        </a:ln>
      </dgm:spPr>
      <dgm:t>
        <a:bodyPr/>
        <a:lstStyle/>
        <a:p>
          <a:pPr rtl="0"/>
          <a:r>
            <a:rPr lang="en-US" sz="1700" b="1" dirty="0" smtClean="0">
              <a:latin typeface="Cambria" pitchFamily="18" charset="0"/>
            </a:rPr>
            <a:t>   2010-2013:   Sequoia 2.0 </a:t>
          </a:r>
          <a:endParaRPr lang="en-US" sz="1700" b="1" dirty="0">
            <a:latin typeface="Cambria" pitchFamily="18" charset="0"/>
          </a:endParaRPr>
        </a:p>
      </dgm:t>
    </dgm:pt>
    <dgm:pt modelId="{5A730A15-BC76-4455-998C-69500FA65FA6}" type="parTrans" cxnId="{E24D262A-A09D-44F1-B312-2B1AF8B8577B}">
      <dgm:prSet/>
      <dgm:spPr/>
      <dgm:t>
        <a:bodyPr/>
        <a:lstStyle/>
        <a:p>
          <a:endParaRPr lang="en-US"/>
        </a:p>
      </dgm:t>
    </dgm:pt>
    <dgm:pt modelId="{F5B13FC7-03B0-42E3-AA33-B3D82D3A9C0D}" type="sibTrans" cxnId="{E24D262A-A09D-44F1-B312-2B1AF8B8577B}">
      <dgm:prSet/>
      <dgm:spPr/>
      <dgm:t>
        <a:bodyPr/>
        <a:lstStyle/>
        <a:p>
          <a:endParaRPr lang="en-US"/>
        </a:p>
      </dgm:t>
    </dgm:pt>
    <dgm:pt modelId="{3D8C9A20-08F3-41A4-A2AD-FFA12B5C7685}">
      <dgm:prSet custT="1"/>
      <dgm:spPr/>
      <dgm:t>
        <a:bodyPr/>
        <a:lstStyle/>
        <a:p>
          <a:pPr marL="344488" indent="-234950" rtl="0"/>
          <a:r>
            <a:rPr lang="en-US" sz="1500" dirty="0" smtClean="0">
              <a:latin typeface="Cambria" pitchFamily="18" charset="0"/>
            </a:rPr>
            <a:t>Private label rebirth? – no waiting for </a:t>
          </a:r>
          <a:r>
            <a:rPr lang="en-US" sz="1500" dirty="0" err="1" smtClean="0">
              <a:latin typeface="Cambria" pitchFamily="18" charset="0"/>
            </a:rPr>
            <a:t>Godot</a:t>
          </a:r>
          <a:endParaRPr lang="en-US" sz="1500" dirty="0">
            <a:latin typeface="Cambria" pitchFamily="18" charset="0"/>
          </a:endParaRPr>
        </a:p>
      </dgm:t>
    </dgm:pt>
    <dgm:pt modelId="{EFA3C245-A463-4292-B1CC-3E749BCA95F0}" type="parTrans" cxnId="{45A3FED8-3125-4748-BBB1-9F200AFEDF61}">
      <dgm:prSet/>
      <dgm:spPr/>
      <dgm:t>
        <a:bodyPr/>
        <a:lstStyle/>
        <a:p>
          <a:endParaRPr lang="en-US"/>
        </a:p>
      </dgm:t>
    </dgm:pt>
    <dgm:pt modelId="{3506A1D1-4BB2-4CB6-8E23-C28D78981262}" type="sibTrans" cxnId="{45A3FED8-3125-4748-BBB1-9F200AFEDF61}">
      <dgm:prSet/>
      <dgm:spPr/>
      <dgm:t>
        <a:bodyPr/>
        <a:lstStyle/>
        <a:p>
          <a:endParaRPr lang="en-US"/>
        </a:p>
      </dgm:t>
    </dgm:pt>
    <dgm:pt modelId="{7D4337F1-640E-4800-B740-0F37E8E889FC}">
      <dgm:prSet custT="1"/>
      <dgm:spPr/>
      <dgm:t>
        <a:bodyPr/>
        <a:lstStyle/>
        <a:p>
          <a:pPr marL="344488" indent="-234950" rtl="0"/>
          <a:r>
            <a:rPr lang="en-US" sz="1500" dirty="0" smtClean="0">
              <a:latin typeface="Cambria" pitchFamily="18" charset="0"/>
            </a:rPr>
            <a:t>Mezzanine/Senior Commercial Loans</a:t>
          </a:r>
          <a:endParaRPr lang="en-US" sz="1500" dirty="0">
            <a:latin typeface="Cambria" pitchFamily="18" charset="0"/>
          </a:endParaRPr>
        </a:p>
      </dgm:t>
    </dgm:pt>
    <dgm:pt modelId="{457552E9-0B8E-47BB-A7A7-0B96575E029E}" type="parTrans" cxnId="{A50A6731-241E-4E6B-95CE-11B0E60ED121}">
      <dgm:prSet/>
      <dgm:spPr/>
      <dgm:t>
        <a:bodyPr/>
        <a:lstStyle/>
        <a:p>
          <a:endParaRPr lang="en-US"/>
        </a:p>
      </dgm:t>
    </dgm:pt>
    <dgm:pt modelId="{80BD5944-A81B-41AA-B00C-AD86BB68412C}" type="sibTrans" cxnId="{A50A6731-241E-4E6B-95CE-11B0E60ED121}">
      <dgm:prSet/>
      <dgm:spPr/>
      <dgm:t>
        <a:bodyPr/>
        <a:lstStyle/>
        <a:p>
          <a:endParaRPr lang="en-US"/>
        </a:p>
      </dgm:t>
    </dgm:pt>
    <dgm:pt modelId="{99D1475A-FED1-44A5-A0E7-CBD5A57AC11A}">
      <dgm:prSet custT="1"/>
      <dgm:spPr/>
      <dgm:t>
        <a:bodyPr/>
        <a:lstStyle/>
        <a:p>
          <a:pPr marL="344488" indent="-234950" rtl="0"/>
          <a:r>
            <a:rPr lang="en-US" sz="1500" dirty="0" smtClean="0">
              <a:latin typeface="Cambria" pitchFamily="18" charset="0"/>
            </a:rPr>
            <a:t>Costs front-end loaded</a:t>
          </a:r>
          <a:endParaRPr lang="en-US" sz="1500" dirty="0">
            <a:latin typeface="Cambria" pitchFamily="18" charset="0"/>
          </a:endParaRPr>
        </a:p>
      </dgm:t>
    </dgm:pt>
    <dgm:pt modelId="{8EE26836-CEC7-4F2E-B7D0-E087912DDB71}" type="parTrans" cxnId="{7D1B64E8-5B73-4A33-A603-26C3CDC775E2}">
      <dgm:prSet/>
      <dgm:spPr/>
      <dgm:t>
        <a:bodyPr/>
        <a:lstStyle/>
        <a:p>
          <a:endParaRPr lang="en-US"/>
        </a:p>
      </dgm:t>
    </dgm:pt>
    <dgm:pt modelId="{50A5B513-27C9-4CC1-AC01-58B99C2BD3DE}" type="sibTrans" cxnId="{7D1B64E8-5B73-4A33-A603-26C3CDC775E2}">
      <dgm:prSet/>
      <dgm:spPr/>
      <dgm:t>
        <a:bodyPr/>
        <a:lstStyle/>
        <a:p>
          <a:endParaRPr lang="en-US"/>
        </a:p>
      </dgm:t>
    </dgm:pt>
    <dgm:pt modelId="{51A28F55-1BAF-47D6-B9B5-0AB33AEEAD73}">
      <dgm:prSet custT="1">
        <dgm:style>
          <a:lnRef idx="1">
            <a:schemeClr val="accent5"/>
          </a:lnRef>
          <a:fillRef idx="2">
            <a:schemeClr val="accent5"/>
          </a:fillRef>
          <a:effectRef idx="1">
            <a:schemeClr val="accent5"/>
          </a:effectRef>
          <a:fontRef idx="minor">
            <a:schemeClr val="dk1"/>
          </a:fontRef>
        </dgm:style>
      </dgm:prSet>
      <dgm:spPr>
        <a:ln w="12700">
          <a:solidFill>
            <a:schemeClr val="accent1"/>
          </a:solidFill>
        </a:ln>
      </dgm:spPr>
      <dgm:t>
        <a:bodyPr/>
        <a:lstStyle/>
        <a:p>
          <a:pPr rtl="0"/>
          <a:r>
            <a:rPr lang="en-US" sz="1700" b="1" dirty="0" smtClean="0">
              <a:latin typeface="Cambria" pitchFamily="18" charset="0"/>
            </a:rPr>
            <a:t>   2013+</a:t>
          </a:r>
          <a:endParaRPr lang="en-US" sz="1700" b="1" dirty="0">
            <a:latin typeface="Cambria" pitchFamily="18" charset="0"/>
          </a:endParaRPr>
        </a:p>
      </dgm:t>
    </dgm:pt>
    <dgm:pt modelId="{D5430D99-6448-46A3-8274-C6CA483686AF}" type="parTrans" cxnId="{BEB521B1-C55E-47CF-A278-E77FC6900F39}">
      <dgm:prSet/>
      <dgm:spPr/>
      <dgm:t>
        <a:bodyPr/>
        <a:lstStyle/>
        <a:p>
          <a:endParaRPr lang="en-US"/>
        </a:p>
      </dgm:t>
    </dgm:pt>
    <dgm:pt modelId="{A7402D8D-7409-4CC8-8DE8-0B19FA880D66}" type="sibTrans" cxnId="{BEB521B1-C55E-47CF-A278-E77FC6900F39}">
      <dgm:prSet/>
      <dgm:spPr/>
      <dgm:t>
        <a:bodyPr/>
        <a:lstStyle/>
        <a:p>
          <a:endParaRPr lang="en-US"/>
        </a:p>
      </dgm:t>
    </dgm:pt>
    <dgm:pt modelId="{AB793A0B-2985-4663-8B2C-D7930255A1DB}">
      <dgm:prSet custT="1"/>
      <dgm:spPr/>
      <dgm:t>
        <a:bodyPr/>
        <a:lstStyle/>
        <a:p>
          <a:pPr marL="344488" indent="-234950" rtl="0"/>
          <a:r>
            <a:rPr lang="en-US" sz="1500" dirty="0" smtClean="0">
              <a:latin typeface="Cambria" pitchFamily="18" charset="0"/>
            </a:rPr>
            <a:t>MSR (Mortgage Serving Rights) purchases</a:t>
          </a:r>
          <a:endParaRPr lang="en-US" sz="1500" dirty="0">
            <a:latin typeface="Cambria" pitchFamily="18" charset="0"/>
          </a:endParaRPr>
        </a:p>
      </dgm:t>
    </dgm:pt>
    <dgm:pt modelId="{16C4B00D-18B0-4BE0-8C32-D69A1B0FA794}" type="parTrans" cxnId="{AC67F7AE-FA4D-436D-A42F-9F001226DF82}">
      <dgm:prSet/>
      <dgm:spPr/>
      <dgm:t>
        <a:bodyPr/>
        <a:lstStyle/>
        <a:p>
          <a:endParaRPr lang="en-US"/>
        </a:p>
      </dgm:t>
    </dgm:pt>
    <dgm:pt modelId="{B23B089E-4AB5-4EC1-9C20-2987ACACB713}" type="sibTrans" cxnId="{AC67F7AE-FA4D-436D-A42F-9F001226DF82}">
      <dgm:prSet/>
      <dgm:spPr/>
      <dgm:t>
        <a:bodyPr/>
        <a:lstStyle/>
        <a:p>
          <a:endParaRPr lang="en-US"/>
        </a:p>
      </dgm:t>
    </dgm:pt>
    <dgm:pt modelId="{97F53BA3-F544-49A4-87A4-097ED7D2334B}">
      <dgm:prSet custT="1"/>
      <dgm:spPr/>
      <dgm:t>
        <a:bodyPr/>
        <a:lstStyle/>
        <a:p>
          <a:pPr marL="344488" indent="-234950" rtl="0"/>
          <a:r>
            <a:rPr lang="en-US" sz="1500" dirty="0" smtClean="0">
              <a:latin typeface="Cambria" pitchFamily="18" charset="0"/>
            </a:rPr>
            <a:t>Conforming risk share?</a:t>
          </a:r>
          <a:endParaRPr lang="en-US" sz="1500" dirty="0">
            <a:latin typeface="Cambria" pitchFamily="18" charset="0"/>
          </a:endParaRPr>
        </a:p>
      </dgm:t>
    </dgm:pt>
    <dgm:pt modelId="{7AF1930B-4C20-496F-92E5-893B1F8EB801}" type="parTrans" cxnId="{869938CA-390B-4984-AD60-6A1B1A22F8BE}">
      <dgm:prSet/>
      <dgm:spPr/>
      <dgm:t>
        <a:bodyPr/>
        <a:lstStyle/>
        <a:p>
          <a:endParaRPr lang="en-US"/>
        </a:p>
      </dgm:t>
    </dgm:pt>
    <dgm:pt modelId="{1CE01AD6-31E4-4B37-9F27-6103A94285C7}" type="sibTrans" cxnId="{869938CA-390B-4984-AD60-6A1B1A22F8BE}">
      <dgm:prSet/>
      <dgm:spPr/>
      <dgm:t>
        <a:bodyPr/>
        <a:lstStyle/>
        <a:p>
          <a:endParaRPr lang="en-US"/>
        </a:p>
      </dgm:t>
    </dgm:pt>
    <dgm:pt modelId="{BBE95AA5-B3C2-437F-9F5E-A0356EAB0B85}">
      <dgm:prSet custT="1"/>
      <dgm:spPr/>
      <dgm:t>
        <a:bodyPr/>
        <a:lstStyle/>
        <a:p>
          <a:pPr marL="344488" indent="-234950" rtl="0"/>
          <a:r>
            <a:rPr lang="en-US" sz="1500" dirty="0" smtClean="0">
              <a:latin typeface="Cambria" pitchFamily="18" charset="0"/>
            </a:rPr>
            <a:t>Sale of Commercial? </a:t>
          </a:r>
          <a:endParaRPr lang="en-US" sz="1500" dirty="0">
            <a:latin typeface="Cambria" pitchFamily="18" charset="0"/>
          </a:endParaRPr>
        </a:p>
      </dgm:t>
    </dgm:pt>
    <dgm:pt modelId="{D90A1206-25AA-4890-92A1-2E69A33ED9A2}" type="parTrans" cxnId="{0FE426B3-4DF8-4907-BC3D-6AACA78EC68A}">
      <dgm:prSet/>
      <dgm:spPr/>
      <dgm:t>
        <a:bodyPr/>
        <a:lstStyle/>
        <a:p>
          <a:endParaRPr lang="en-US"/>
        </a:p>
      </dgm:t>
    </dgm:pt>
    <dgm:pt modelId="{9F4C60BA-1D9B-4F94-9F49-60747E4B1E3D}" type="sibTrans" cxnId="{0FE426B3-4DF8-4907-BC3D-6AACA78EC68A}">
      <dgm:prSet/>
      <dgm:spPr/>
      <dgm:t>
        <a:bodyPr/>
        <a:lstStyle/>
        <a:p>
          <a:endParaRPr lang="en-US"/>
        </a:p>
      </dgm:t>
    </dgm:pt>
    <dgm:pt modelId="{256C2078-B83F-4309-9503-C03B42253997}">
      <dgm:prSet custT="1"/>
      <dgm:spPr/>
      <dgm:t>
        <a:bodyPr/>
        <a:lstStyle/>
        <a:p>
          <a:pPr marL="344488" indent="-234950" rtl="0"/>
          <a:r>
            <a:rPr lang="en-US" sz="1500" dirty="0" smtClean="0">
              <a:latin typeface="Cambria" pitchFamily="18" charset="0"/>
            </a:rPr>
            <a:t>RMBS price plummets</a:t>
          </a:r>
          <a:endParaRPr lang="en-US" sz="1500" dirty="0">
            <a:latin typeface="Cambria" pitchFamily="18" charset="0"/>
          </a:endParaRPr>
        </a:p>
      </dgm:t>
    </dgm:pt>
    <dgm:pt modelId="{7068F8BB-07B5-4CBF-81FE-AAEBE70F35BF}" type="sibTrans" cxnId="{3F425B6F-9881-44E9-8058-C977AAC234F9}">
      <dgm:prSet/>
      <dgm:spPr/>
      <dgm:t>
        <a:bodyPr/>
        <a:lstStyle/>
        <a:p>
          <a:endParaRPr lang="en-US"/>
        </a:p>
      </dgm:t>
    </dgm:pt>
    <dgm:pt modelId="{E51501C1-E7AD-4B07-A931-6DFBDA0D10DD}" type="parTrans" cxnId="{3F425B6F-9881-44E9-8058-C977AAC234F9}">
      <dgm:prSet/>
      <dgm:spPr/>
      <dgm:t>
        <a:bodyPr/>
        <a:lstStyle/>
        <a:p>
          <a:endParaRPr lang="en-US"/>
        </a:p>
      </dgm:t>
    </dgm:pt>
    <dgm:pt modelId="{35F872C3-93FF-4FA9-A944-60948C3697DF}">
      <dgm:prSet custT="1"/>
      <dgm:spPr/>
      <dgm:t>
        <a:bodyPr/>
        <a:lstStyle/>
        <a:p>
          <a:pPr marL="344488" indent="-234950" rtl="0"/>
          <a:r>
            <a:rPr lang="en-US" sz="1500" dirty="0" smtClean="0">
              <a:latin typeface="Cambria" pitchFamily="18" charset="0"/>
            </a:rPr>
            <a:t>No private label securitization </a:t>
          </a:r>
          <a:endParaRPr lang="en-US" sz="1500" dirty="0">
            <a:latin typeface="Cambria" pitchFamily="18" charset="0"/>
          </a:endParaRPr>
        </a:p>
      </dgm:t>
    </dgm:pt>
    <dgm:pt modelId="{78F7A591-D961-44F6-87FA-D3317942880B}" type="sibTrans" cxnId="{DE69B27C-7B80-4802-B67D-531A1618FE27}">
      <dgm:prSet/>
      <dgm:spPr/>
      <dgm:t>
        <a:bodyPr/>
        <a:lstStyle/>
        <a:p>
          <a:endParaRPr lang="en-US"/>
        </a:p>
      </dgm:t>
    </dgm:pt>
    <dgm:pt modelId="{63EF5FC8-0885-470F-BC49-A92E45976428}" type="parTrans" cxnId="{DE69B27C-7B80-4802-B67D-531A1618FE27}">
      <dgm:prSet/>
      <dgm:spPr/>
      <dgm:t>
        <a:bodyPr/>
        <a:lstStyle/>
        <a:p>
          <a:endParaRPr lang="en-US"/>
        </a:p>
      </dgm:t>
    </dgm:pt>
    <dgm:pt modelId="{775F17B8-73FA-4CEA-A811-6666C5818177}" type="pres">
      <dgm:prSet presAssocID="{A2028B47-7861-4683-AE48-22F94DACF0B0}" presName="linear" presStyleCnt="0">
        <dgm:presLayoutVars>
          <dgm:animLvl val="lvl"/>
          <dgm:resizeHandles val="exact"/>
        </dgm:presLayoutVars>
      </dgm:prSet>
      <dgm:spPr/>
      <dgm:t>
        <a:bodyPr/>
        <a:lstStyle/>
        <a:p>
          <a:endParaRPr lang="en-US"/>
        </a:p>
      </dgm:t>
    </dgm:pt>
    <dgm:pt modelId="{8A215D7D-3FC0-45F1-97FB-B2AE2656127E}" type="pres">
      <dgm:prSet presAssocID="{6E4ACD7D-20F6-4F89-A066-210084C885DC}" presName="parentText" presStyleLbl="node1" presStyleIdx="0" presStyleCnt="4" custScaleY="40177" custLinFactNeighborY="-10645">
        <dgm:presLayoutVars>
          <dgm:chMax val="0"/>
          <dgm:bulletEnabled val="1"/>
        </dgm:presLayoutVars>
      </dgm:prSet>
      <dgm:spPr/>
      <dgm:t>
        <a:bodyPr/>
        <a:lstStyle/>
        <a:p>
          <a:endParaRPr lang="en-US"/>
        </a:p>
      </dgm:t>
    </dgm:pt>
    <dgm:pt modelId="{A6E71DBC-A583-4E60-8E01-EC334ADD0BD2}" type="pres">
      <dgm:prSet presAssocID="{6E4ACD7D-20F6-4F89-A066-210084C885DC}" presName="childText" presStyleLbl="revTx" presStyleIdx="0" presStyleCnt="4">
        <dgm:presLayoutVars>
          <dgm:bulletEnabled val="1"/>
        </dgm:presLayoutVars>
      </dgm:prSet>
      <dgm:spPr/>
      <dgm:t>
        <a:bodyPr/>
        <a:lstStyle/>
        <a:p>
          <a:endParaRPr lang="en-US"/>
        </a:p>
      </dgm:t>
    </dgm:pt>
    <dgm:pt modelId="{37170151-9540-4EFD-A54B-CB2DA573FFBA}" type="pres">
      <dgm:prSet presAssocID="{0D5CA3C2-8446-461E-9E73-29D312684ED5}" presName="parentText" presStyleLbl="node1" presStyleIdx="1" presStyleCnt="4" custScaleY="39828" custLinFactNeighborY="-13135">
        <dgm:presLayoutVars>
          <dgm:chMax val="0"/>
          <dgm:bulletEnabled val="1"/>
        </dgm:presLayoutVars>
      </dgm:prSet>
      <dgm:spPr/>
      <dgm:t>
        <a:bodyPr/>
        <a:lstStyle/>
        <a:p>
          <a:endParaRPr lang="en-US"/>
        </a:p>
      </dgm:t>
    </dgm:pt>
    <dgm:pt modelId="{C8A31E69-B916-4032-BE57-FBD1E561A318}" type="pres">
      <dgm:prSet presAssocID="{0D5CA3C2-8446-461E-9E73-29D312684ED5}" presName="childText" presStyleLbl="revTx" presStyleIdx="1" presStyleCnt="4" custLinFactNeighborY="-5367">
        <dgm:presLayoutVars>
          <dgm:bulletEnabled val="1"/>
        </dgm:presLayoutVars>
      </dgm:prSet>
      <dgm:spPr/>
      <dgm:t>
        <a:bodyPr/>
        <a:lstStyle/>
        <a:p>
          <a:endParaRPr lang="en-US"/>
        </a:p>
      </dgm:t>
    </dgm:pt>
    <dgm:pt modelId="{8D76C911-A9F2-4806-A3FA-4F48FD36E12E}" type="pres">
      <dgm:prSet presAssocID="{A0FC5F4F-6DFA-4813-9FA9-C72E2AF51B0F}" presName="parentText" presStyleLbl="node1" presStyleIdx="2" presStyleCnt="4" custScaleY="43013" custLinFactNeighborY="-15778">
        <dgm:presLayoutVars>
          <dgm:chMax val="0"/>
          <dgm:bulletEnabled val="1"/>
        </dgm:presLayoutVars>
      </dgm:prSet>
      <dgm:spPr/>
      <dgm:t>
        <a:bodyPr/>
        <a:lstStyle/>
        <a:p>
          <a:endParaRPr lang="en-US"/>
        </a:p>
      </dgm:t>
    </dgm:pt>
    <dgm:pt modelId="{1A5E4B1C-16A2-43FA-8AAD-4A4889204EBF}" type="pres">
      <dgm:prSet presAssocID="{A0FC5F4F-6DFA-4813-9FA9-C72E2AF51B0F}" presName="childText" presStyleLbl="revTx" presStyleIdx="2" presStyleCnt="4" custScaleY="105720" custLinFactNeighborY="-7636">
        <dgm:presLayoutVars>
          <dgm:bulletEnabled val="1"/>
        </dgm:presLayoutVars>
      </dgm:prSet>
      <dgm:spPr/>
      <dgm:t>
        <a:bodyPr/>
        <a:lstStyle/>
        <a:p>
          <a:endParaRPr lang="en-US"/>
        </a:p>
      </dgm:t>
    </dgm:pt>
    <dgm:pt modelId="{2E626DB1-37D2-41F7-8FFD-BB99DEC2AD6F}" type="pres">
      <dgm:prSet presAssocID="{51A28F55-1BAF-47D6-B9B5-0AB33AEEAD73}" presName="parentText" presStyleLbl="node1" presStyleIdx="3" presStyleCnt="4" custScaleY="37330" custLinFactNeighborY="-25996">
        <dgm:presLayoutVars>
          <dgm:chMax val="0"/>
          <dgm:bulletEnabled val="1"/>
        </dgm:presLayoutVars>
      </dgm:prSet>
      <dgm:spPr/>
      <dgm:t>
        <a:bodyPr/>
        <a:lstStyle/>
        <a:p>
          <a:endParaRPr lang="en-US"/>
        </a:p>
      </dgm:t>
    </dgm:pt>
    <dgm:pt modelId="{4ED8C2D6-FABB-4317-891C-D13B141EFA9A}" type="pres">
      <dgm:prSet presAssocID="{51A28F55-1BAF-47D6-B9B5-0AB33AEEAD73}" presName="childText" presStyleLbl="revTx" presStyleIdx="3" presStyleCnt="4" custScaleY="103481" custLinFactNeighborY="-21926">
        <dgm:presLayoutVars>
          <dgm:bulletEnabled val="1"/>
        </dgm:presLayoutVars>
      </dgm:prSet>
      <dgm:spPr/>
      <dgm:t>
        <a:bodyPr/>
        <a:lstStyle/>
        <a:p>
          <a:endParaRPr lang="en-US"/>
        </a:p>
      </dgm:t>
    </dgm:pt>
  </dgm:ptLst>
  <dgm:cxnLst>
    <dgm:cxn modelId="{9CC75FE6-35BA-4D60-BAF2-60D888D29A7E}" type="presOf" srcId="{256C2078-B83F-4309-9503-C03B42253997}" destId="{A6E71DBC-A583-4E60-8E01-EC334ADD0BD2}" srcOrd="0" destOrd="2" presId="urn:microsoft.com/office/officeart/2005/8/layout/vList2"/>
    <dgm:cxn modelId="{869938CA-390B-4984-AD60-6A1B1A22F8BE}" srcId="{51A28F55-1BAF-47D6-B9B5-0AB33AEEAD73}" destId="{97F53BA3-F544-49A4-87A4-097ED7D2334B}" srcOrd="1" destOrd="0" parTransId="{7AF1930B-4C20-496F-92E5-893B1F8EB801}" sibTransId="{1CE01AD6-31E4-4B37-9F27-6103A94285C7}"/>
    <dgm:cxn modelId="{57D013FC-6FA4-4FA8-A30A-C06C86EEA9AC}" type="presOf" srcId="{0D5CA3C2-8446-461E-9E73-29D312684ED5}" destId="{37170151-9540-4EFD-A54B-CB2DA573FFBA}" srcOrd="0" destOrd="0" presId="urn:microsoft.com/office/officeart/2005/8/layout/vList2"/>
    <dgm:cxn modelId="{6B54BF4B-C414-42CC-A0F4-2976CFDEC78C}" type="presOf" srcId="{BBE95AA5-B3C2-437F-9F5E-A0356EAB0B85}" destId="{4ED8C2D6-FABB-4317-891C-D13B141EFA9A}" srcOrd="0" destOrd="2" presId="urn:microsoft.com/office/officeart/2005/8/layout/vList2"/>
    <dgm:cxn modelId="{516DC1E3-9623-41CF-81A6-5C41A599973E}" type="presOf" srcId="{A0FC5F4F-6DFA-4813-9FA9-C72E2AF51B0F}" destId="{8D76C911-A9F2-4806-A3FA-4F48FD36E12E}" srcOrd="0" destOrd="0" presId="urn:microsoft.com/office/officeart/2005/8/layout/vList2"/>
    <dgm:cxn modelId="{A50A6731-241E-4E6B-95CE-11B0E60ED121}" srcId="{A0FC5F4F-6DFA-4813-9FA9-C72E2AF51B0F}" destId="{7D4337F1-640E-4800-B740-0F37E8E889FC}" srcOrd="1" destOrd="0" parTransId="{457552E9-0B8E-47BB-A7A7-0B96575E029E}" sibTransId="{80BD5944-A81B-41AA-B00C-AD86BB68412C}"/>
    <dgm:cxn modelId="{5E331B8E-DD8B-425B-AF10-10C4CC159E2C}" type="presOf" srcId="{A2028B47-7861-4683-AE48-22F94DACF0B0}" destId="{775F17B8-73FA-4CEA-A811-6666C5818177}" srcOrd="0" destOrd="0" presId="urn:microsoft.com/office/officeart/2005/8/layout/vList2"/>
    <dgm:cxn modelId="{DE69B27C-7B80-4802-B67D-531A1618FE27}" srcId="{6E4ACD7D-20F6-4F89-A066-210084C885DC}" destId="{35F872C3-93FF-4FA9-A944-60948C3697DF}" srcOrd="1" destOrd="0" parTransId="{63EF5FC8-0885-470F-BC49-A92E45976428}" sibTransId="{78F7A591-D961-44F6-87FA-D3317942880B}"/>
    <dgm:cxn modelId="{E501CFC9-1B6C-4CB0-AD6D-ACC9106059EA}" type="presOf" srcId="{E73B9681-4AA8-4425-9F38-901FADF35D00}" destId="{C8A31E69-B916-4032-BE57-FBD1E561A318}" srcOrd="0" destOrd="0" presId="urn:microsoft.com/office/officeart/2005/8/layout/vList2"/>
    <dgm:cxn modelId="{6547DD9A-63F4-480A-9761-FE33EDE888A6}" type="presOf" srcId="{7D4337F1-640E-4800-B740-0F37E8E889FC}" destId="{1A5E4B1C-16A2-43FA-8AAD-4A4889204EBF}" srcOrd="0" destOrd="1" presId="urn:microsoft.com/office/officeart/2005/8/layout/vList2"/>
    <dgm:cxn modelId="{20894F10-6766-41C9-8F77-3CE2CFE6518A}" srcId="{0D5CA3C2-8446-461E-9E73-29D312684ED5}" destId="{D3CC7B8B-966B-42C8-AB2C-68F01755FA22}" srcOrd="1" destOrd="0" parTransId="{0DA2CF65-AE24-4075-A577-93E91B73F7C8}" sibTransId="{06C737E0-0F72-4EF2-90E3-F9464D9AC2B7}"/>
    <dgm:cxn modelId="{E24D262A-A09D-44F1-B312-2B1AF8B8577B}" srcId="{A2028B47-7861-4683-AE48-22F94DACF0B0}" destId="{A0FC5F4F-6DFA-4813-9FA9-C72E2AF51B0F}" srcOrd="2" destOrd="0" parTransId="{5A730A15-BC76-4455-998C-69500FA65FA6}" sibTransId="{F5B13FC7-03B0-42E3-AA33-B3D82D3A9C0D}"/>
    <dgm:cxn modelId="{637AA124-4A21-489D-AD3E-D272EDE2A78C}" type="presOf" srcId="{D3CC7B8B-966B-42C8-AB2C-68F01755FA22}" destId="{C8A31E69-B916-4032-BE57-FBD1E561A318}" srcOrd="0" destOrd="1" presId="urn:microsoft.com/office/officeart/2005/8/layout/vList2"/>
    <dgm:cxn modelId="{044AC491-468D-4733-9BFC-C7E7BE457E1D}" type="presOf" srcId="{97F53BA3-F544-49A4-87A4-097ED7D2334B}" destId="{4ED8C2D6-FABB-4317-891C-D13B141EFA9A}" srcOrd="0" destOrd="1" presId="urn:microsoft.com/office/officeart/2005/8/layout/vList2"/>
    <dgm:cxn modelId="{1483D88B-FE44-4268-846B-90126747E3E9}" type="presOf" srcId="{CFC345B3-970A-4044-8251-459B5B493998}" destId="{C8A31E69-B916-4032-BE57-FBD1E561A318}" srcOrd="0" destOrd="2" presId="urn:microsoft.com/office/officeart/2005/8/layout/vList2"/>
    <dgm:cxn modelId="{3F425B6F-9881-44E9-8058-C977AAC234F9}" srcId="{6E4ACD7D-20F6-4F89-A066-210084C885DC}" destId="{256C2078-B83F-4309-9503-C03B42253997}" srcOrd="2" destOrd="0" parTransId="{E51501C1-E7AD-4B07-A931-6DFBDA0D10DD}" sibTransId="{7068F8BB-07B5-4CBF-81FE-AAEBE70F35BF}"/>
    <dgm:cxn modelId="{69D7BF94-B270-4847-8AA6-F25294CC0EBA}" srcId="{0D5CA3C2-8446-461E-9E73-29D312684ED5}" destId="{E73B9681-4AA8-4425-9F38-901FADF35D00}" srcOrd="0" destOrd="0" parTransId="{53C18BE9-EBD2-47F0-A88A-7C0BDEF459ED}" sibTransId="{89D3CFA2-2853-4990-9FD1-278D392F9E6A}"/>
    <dgm:cxn modelId="{0FDAF8E3-6350-4BB2-AC6E-AFF4573B72B4}" type="presOf" srcId="{D0C61383-7B12-4104-8F56-34FA0292A912}" destId="{A6E71DBC-A583-4E60-8E01-EC334ADD0BD2}" srcOrd="0" destOrd="0" presId="urn:microsoft.com/office/officeart/2005/8/layout/vList2"/>
    <dgm:cxn modelId="{0FE426B3-4DF8-4907-BC3D-6AACA78EC68A}" srcId="{51A28F55-1BAF-47D6-B9B5-0AB33AEEAD73}" destId="{BBE95AA5-B3C2-437F-9F5E-A0356EAB0B85}" srcOrd="2" destOrd="0" parTransId="{D90A1206-25AA-4890-92A1-2E69A33ED9A2}" sibTransId="{9F4C60BA-1D9B-4F94-9F49-60747E4B1E3D}"/>
    <dgm:cxn modelId="{12136CC9-BD2F-492F-82FD-8A9AAB7DE42D}" srcId="{0D5CA3C2-8446-461E-9E73-29D312684ED5}" destId="{CFC345B3-970A-4044-8251-459B5B493998}" srcOrd="2" destOrd="0" parTransId="{1F8B7006-CA13-4E49-BD63-4BEE50D47755}" sibTransId="{2E872234-04FC-4907-9804-DE3147C0E682}"/>
    <dgm:cxn modelId="{7D1B64E8-5B73-4A33-A603-26C3CDC775E2}" srcId="{A0FC5F4F-6DFA-4813-9FA9-C72E2AF51B0F}" destId="{99D1475A-FED1-44A5-A0E7-CBD5A57AC11A}" srcOrd="2" destOrd="0" parTransId="{8EE26836-CEC7-4F2E-B7D0-E087912DDB71}" sibTransId="{50A5B513-27C9-4CC1-AC01-58B99C2BD3DE}"/>
    <dgm:cxn modelId="{45A3FED8-3125-4748-BBB1-9F200AFEDF61}" srcId="{A0FC5F4F-6DFA-4813-9FA9-C72E2AF51B0F}" destId="{3D8C9A20-08F3-41A4-A2AD-FFA12B5C7685}" srcOrd="0" destOrd="0" parTransId="{EFA3C245-A463-4292-B1CC-3E749BCA95F0}" sibTransId="{3506A1D1-4BB2-4CB6-8E23-C28D78981262}"/>
    <dgm:cxn modelId="{5C4B1787-7343-4FB3-ADB7-1B4DFDD70FE9}" srcId="{A2028B47-7861-4683-AE48-22F94DACF0B0}" destId="{0D5CA3C2-8446-461E-9E73-29D312684ED5}" srcOrd="1" destOrd="0" parTransId="{EC02C097-10AB-4374-92DA-013BD3E7D8A5}" sibTransId="{78B94BED-B553-4191-BBDC-6C660434F6D1}"/>
    <dgm:cxn modelId="{8E8A8E05-EC48-463F-A438-ADEE8B918C4B}" type="presOf" srcId="{51A28F55-1BAF-47D6-B9B5-0AB33AEEAD73}" destId="{2E626DB1-37D2-41F7-8FFD-BB99DEC2AD6F}" srcOrd="0" destOrd="0" presId="urn:microsoft.com/office/officeart/2005/8/layout/vList2"/>
    <dgm:cxn modelId="{C416074F-B8AB-4F23-967E-EEA7D7B4D47A}" srcId="{A2028B47-7861-4683-AE48-22F94DACF0B0}" destId="{6E4ACD7D-20F6-4F89-A066-210084C885DC}" srcOrd="0" destOrd="0" parTransId="{B04EBF68-93A4-46EF-B57B-6B9AFA4A26C0}" sibTransId="{EC98B26F-111D-413F-AFF9-F82356082B7D}"/>
    <dgm:cxn modelId="{AC67F7AE-FA4D-436D-A42F-9F001226DF82}" srcId="{51A28F55-1BAF-47D6-B9B5-0AB33AEEAD73}" destId="{AB793A0B-2985-4663-8B2C-D7930255A1DB}" srcOrd="0" destOrd="0" parTransId="{16C4B00D-18B0-4BE0-8C32-D69A1B0FA794}" sibTransId="{B23B089E-4AB5-4EC1-9C20-2987ACACB713}"/>
    <dgm:cxn modelId="{C25747E7-E3F1-4BA9-BA6A-F6459B9F2BCA}" type="presOf" srcId="{35F872C3-93FF-4FA9-A944-60948C3697DF}" destId="{A6E71DBC-A583-4E60-8E01-EC334ADD0BD2}" srcOrd="0" destOrd="1" presId="urn:microsoft.com/office/officeart/2005/8/layout/vList2"/>
    <dgm:cxn modelId="{253D927C-4001-45FE-9BA5-4841DA52B64F}" type="presOf" srcId="{3D8C9A20-08F3-41A4-A2AD-FFA12B5C7685}" destId="{1A5E4B1C-16A2-43FA-8AAD-4A4889204EBF}" srcOrd="0" destOrd="0" presId="urn:microsoft.com/office/officeart/2005/8/layout/vList2"/>
    <dgm:cxn modelId="{8B0275AE-C559-4903-AAF8-62ECF4CCCA11}" srcId="{6E4ACD7D-20F6-4F89-A066-210084C885DC}" destId="{D0C61383-7B12-4104-8F56-34FA0292A912}" srcOrd="0" destOrd="0" parTransId="{FEF35EBF-E582-409F-AFDF-51A6D2846B2D}" sibTransId="{8A5C29FE-1DDA-4445-97E9-A849CE6BE79F}"/>
    <dgm:cxn modelId="{F275DC66-F061-442A-B19B-A8022631EB27}" type="presOf" srcId="{99D1475A-FED1-44A5-A0E7-CBD5A57AC11A}" destId="{1A5E4B1C-16A2-43FA-8AAD-4A4889204EBF}" srcOrd="0" destOrd="2" presId="urn:microsoft.com/office/officeart/2005/8/layout/vList2"/>
    <dgm:cxn modelId="{E97C84B4-A5DE-4611-8668-72E2F5E3E4D9}" type="presOf" srcId="{6E4ACD7D-20F6-4F89-A066-210084C885DC}" destId="{8A215D7D-3FC0-45F1-97FB-B2AE2656127E}" srcOrd="0" destOrd="0" presId="urn:microsoft.com/office/officeart/2005/8/layout/vList2"/>
    <dgm:cxn modelId="{090B9C92-BC98-4B13-9B65-EE4E865AEFAF}" type="presOf" srcId="{AB793A0B-2985-4663-8B2C-D7930255A1DB}" destId="{4ED8C2D6-FABB-4317-891C-D13B141EFA9A}" srcOrd="0" destOrd="0" presId="urn:microsoft.com/office/officeart/2005/8/layout/vList2"/>
    <dgm:cxn modelId="{BEB521B1-C55E-47CF-A278-E77FC6900F39}" srcId="{A2028B47-7861-4683-AE48-22F94DACF0B0}" destId="{51A28F55-1BAF-47D6-B9B5-0AB33AEEAD73}" srcOrd="3" destOrd="0" parTransId="{D5430D99-6448-46A3-8274-C6CA483686AF}" sibTransId="{A7402D8D-7409-4CC8-8DE8-0B19FA880D66}"/>
    <dgm:cxn modelId="{4BFB017B-074E-40AD-85B7-F8555321A50A}" type="presParOf" srcId="{775F17B8-73FA-4CEA-A811-6666C5818177}" destId="{8A215D7D-3FC0-45F1-97FB-B2AE2656127E}" srcOrd="0" destOrd="0" presId="urn:microsoft.com/office/officeart/2005/8/layout/vList2"/>
    <dgm:cxn modelId="{6CD5F217-25B8-4C0F-875D-73335E4E2953}" type="presParOf" srcId="{775F17B8-73FA-4CEA-A811-6666C5818177}" destId="{A6E71DBC-A583-4E60-8E01-EC334ADD0BD2}" srcOrd="1" destOrd="0" presId="urn:microsoft.com/office/officeart/2005/8/layout/vList2"/>
    <dgm:cxn modelId="{4AA4EBF6-4631-455E-8FB6-9B4A6037D660}" type="presParOf" srcId="{775F17B8-73FA-4CEA-A811-6666C5818177}" destId="{37170151-9540-4EFD-A54B-CB2DA573FFBA}" srcOrd="2" destOrd="0" presId="urn:microsoft.com/office/officeart/2005/8/layout/vList2"/>
    <dgm:cxn modelId="{6C48857A-E266-4632-9FF1-7A7C6F7CCB79}" type="presParOf" srcId="{775F17B8-73FA-4CEA-A811-6666C5818177}" destId="{C8A31E69-B916-4032-BE57-FBD1E561A318}" srcOrd="3" destOrd="0" presId="urn:microsoft.com/office/officeart/2005/8/layout/vList2"/>
    <dgm:cxn modelId="{14EB486E-4F97-4336-99FA-375EBF14EA81}" type="presParOf" srcId="{775F17B8-73FA-4CEA-A811-6666C5818177}" destId="{8D76C911-A9F2-4806-A3FA-4F48FD36E12E}" srcOrd="4" destOrd="0" presId="urn:microsoft.com/office/officeart/2005/8/layout/vList2"/>
    <dgm:cxn modelId="{8A0D278C-196A-428C-9497-7E7C512CE282}" type="presParOf" srcId="{775F17B8-73FA-4CEA-A811-6666C5818177}" destId="{1A5E4B1C-16A2-43FA-8AAD-4A4889204EBF}" srcOrd="5" destOrd="0" presId="urn:microsoft.com/office/officeart/2005/8/layout/vList2"/>
    <dgm:cxn modelId="{838B1833-D95F-4594-87B9-0EF4A5076DFF}" type="presParOf" srcId="{775F17B8-73FA-4CEA-A811-6666C5818177}" destId="{2E626DB1-37D2-41F7-8FFD-BB99DEC2AD6F}" srcOrd="6" destOrd="0" presId="urn:microsoft.com/office/officeart/2005/8/layout/vList2"/>
    <dgm:cxn modelId="{294AF7ED-D8E2-41B7-BACF-5F6629E2959F}" type="presParOf" srcId="{775F17B8-73FA-4CEA-A811-6666C5818177}" destId="{4ED8C2D6-FABB-4317-891C-D13B141EFA9A}"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215D7D-3FC0-45F1-97FB-B2AE2656127E}">
      <dsp:nvSpPr>
        <dsp:cNvPr id="0" name=""/>
        <dsp:cNvSpPr/>
      </dsp:nvSpPr>
      <dsp:spPr>
        <a:xfrm>
          <a:off x="0" y="0"/>
          <a:ext cx="8001000" cy="398620"/>
        </a:xfrm>
        <a:prstGeom prst="roundRect">
          <a:avLst/>
        </a:prstGeom>
        <a:gradFill rotWithShape="1">
          <a:gsLst>
            <a:gs pos="0">
              <a:schemeClr val="accent5">
                <a:tint val="1000"/>
                <a:satMod val="100000"/>
              </a:schemeClr>
            </a:gs>
            <a:gs pos="68000">
              <a:schemeClr val="accent5">
                <a:tint val="77000"/>
                <a:satMod val="100000"/>
              </a:schemeClr>
            </a:gs>
            <a:gs pos="81000">
              <a:schemeClr val="accent5">
                <a:tint val="79000"/>
                <a:satMod val="100000"/>
              </a:schemeClr>
            </a:gs>
            <a:gs pos="86000">
              <a:schemeClr val="accent5">
                <a:tint val="73000"/>
                <a:satMod val="100000"/>
              </a:schemeClr>
            </a:gs>
            <a:gs pos="100000">
              <a:schemeClr val="accent5">
                <a:tint val="35000"/>
                <a:satMod val="100000"/>
              </a:schemeClr>
            </a:gs>
          </a:gsLst>
          <a:lin ang="5400000" scaled="0"/>
        </a:gradFill>
        <a:ln w="12700" cap="flat" cmpd="sng" algn="ctr">
          <a:solidFill>
            <a:schemeClr val="accent1"/>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latin typeface="Cambria" pitchFamily="18" charset="0"/>
            </a:rPr>
            <a:t>   </a:t>
          </a:r>
          <a:r>
            <a:rPr lang="en-US" sz="1700" b="1" kern="1200" dirty="0" smtClean="0">
              <a:latin typeface="Cambria" pitchFamily="18" charset="0"/>
            </a:rPr>
            <a:t>2008-2009:  Traditional Business Shut Down</a:t>
          </a:r>
          <a:endParaRPr lang="en-US" sz="1700" b="1" kern="1200" dirty="0">
            <a:latin typeface="Cambria" pitchFamily="18" charset="0"/>
          </a:endParaRPr>
        </a:p>
      </dsp:txBody>
      <dsp:txXfrm>
        <a:off x="0" y="0"/>
        <a:ext cx="8001000" cy="398620"/>
      </dsp:txXfrm>
    </dsp:sp>
    <dsp:sp modelId="{A6E71DBC-A583-4E60-8E01-EC334ADD0BD2}">
      <dsp:nvSpPr>
        <dsp:cNvPr id="0" name=""/>
        <dsp:cNvSpPr/>
      </dsp:nvSpPr>
      <dsp:spPr>
        <a:xfrm>
          <a:off x="0" y="436328"/>
          <a:ext cx="80010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19050" rIns="106680" bIns="19050" numCol="1" spcCol="1270" anchor="t" anchorCtr="0">
          <a:noAutofit/>
        </a:bodyPr>
        <a:lstStyle/>
        <a:p>
          <a:pPr marL="344488" lvl="1" indent="-234950" algn="l" defTabSz="666750" rtl="0">
            <a:lnSpc>
              <a:spcPct val="90000"/>
            </a:lnSpc>
            <a:spcBef>
              <a:spcPct val="0"/>
            </a:spcBef>
            <a:spcAft>
              <a:spcPct val="20000"/>
            </a:spcAft>
            <a:buChar char="••"/>
          </a:pPr>
          <a:r>
            <a:rPr lang="en-US" sz="1500" kern="1200" dirty="0" smtClean="0">
              <a:latin typeface="Cambria" pitchFamily="18" charset="0"/>
            </a:rPr>
            <a:t>Jumbo spike</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No private label securitization </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RMBS price plummets</a:t>
          </a:r>
          <a:endParaRPr lang="en-US" sz="1500" kern="1200" dirty="0">
            <a:latin typeface="Cambria" pitchFamily="18" charset="0"/>
          </a:endParaRPr>
        </a:p>
      </dsp:txBody>
      <dsp:txXfrm>
        <a:off x="0" y="436328"/>
        <a:ext cx="8001000" cy="877680"/>
      </dsp:txXfrm>
    </dsp:sp>
    <dsp:sp modelId="{37170151-9540-4EFD-A54B-CB2DA573FFBA}">
      <dsp:nvSpPr>
        <dsp:cNvPr id="0" name=""/>
        <dsp:cNvSpPr/>
      </dsp:nvSpPr>
      <dsp:spPr>
        <a:xfrm>
          <a:off x="0" y="1198724"/>
          <a:ext cx="8001000" cy="395157"/>
        </a:xfrm>
        <a:prstGeom prst="roundRect">
          <a:avLst/>
        </a:prstGeom>
        <a:gradFill rotWithShape="1">
          <a:gsLst>
            <a:gs pos="0">
              <a:schemeClr val="accent5">
                <a:tint val="1000"/>
                <a:satMod val="100000"/>
              </a:schemeClr>
            </a:gs>
            <a:gs pos="68000">
              <a:schemeClr val="accent5">
                <a:tint val="77000"/>
                <a:satMod val="100000"/>
              </a:schemeClr>
            </a:gs>
            <a:gs pos="81000">
              <a:schemeClr val="accent5">
                <a:tint val="79000"/>
                <a:satMod val="100000"/>
              </a:schemeClr>
            </a:gs>
            <a:gs pos="86000">
              <a:schemeClr val="accent5">
                <a:tint val="73000"/>
                <a:satMod val="100000"/>
              </a:schemeClr>
            </a:gs>
            <a:gs pos="100000">
              <a:schemeClr val="accent5">
                <a:tint val="35000"/>
                <a:satMod val="100000"/>
              </a:schemeClr>
            </a:gs>
          </a:gsLst>
          <a:lin ang="5400000" scaled="0"/>
        </a:gradFill>
        <a:ln w="12700" cap="flat" cmpd="sng" algn="ctr">
          <a:solidFill>
            <a:schemeClr val="accent1"/>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latin typeface="Cambria" pitchFamily="18" charset="0"/>
            </a:rPr>
            <a:t>   2009:2010:  Buying Carnage</a:t>
          </a:r>
          <a:endParaRPr lang="en-US" sz="1700" b="1" kern="1200" dirty="0">
            <a:latin typeface="Cambria" pitchFamily="18" charset="0"/>
          </a:endParaRPr>
        </a:p>
      </dsp:txBody>
      <dsp:txXfrm>
        <a:off x="0" y="1198724"/>
        <a:ext cx="8001000" cy="395157"/>
      </dsp:txXfrm>
    </dsp:sp>
    <dsp:sp modelId="{C8A31E69-B916-4032-BE57-FBD1E561A318}">
      <dsp:nvSpPr>
        <dsp:cNvPr id="0" name=""/>
        <dsp:cNvSpPr/>
      </dsp:nvSpPr>
      <dsp:spPr>
        <a:xfrm>
          <a:off x="0" y="1655916"/>
          <a:ext cx="80010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19050" rIns="106680" bIns="19050" numCol="1" spcCol="1270" anchor="t" anchorCtr="0">
          <a:noAutofit/>
        </a:bodyPr>
        <a:lstStyle/>
        <a:p>
          <a:pPr marL="344488" lvl="1" indent="-234950" algn="l" defTabSz="666750" rtl="0">
            <a:lnSpc>
              <a:spcPct val="90000"/>
            </a:lnSpc>
            <a:spcBef>
              <a:spcPct val="0"/>
            </a:spcBef>
            <a:spcAft>
              <a:spcPct val="20000"/>
            </a:spcAft>
            <a:buChar char="••"/>
          </a:pPr>
          <a:r>
            <a:rPr lang="en-US" sz="1500" kern="1200" dirty="0" smtClean="0">
              <a:latin typeface="Cambria" pitchFamily="18" charset="0"/>
            </a:rPr>
            <a:t>Existing/New Equity</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High teens target…40%+ result (Strategy Orchestrated by current CEO/President)</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Successful but limited opportunity</a:t>
          </a:r>
          <a:endParaRPr lang="en-US" sz="1500" kern="1200" dirty="0">
            <a:latin typeface="Cambria" pitchFamily="18" charset="0"/>
          </a:endParaRPr>
        </a:p>
      </dsp:txBody>
      <dsp:txXfrm>
        <a:off x="0" y="1655916"/>
        <a:ext cx="8001000" cy="877680"/>
      </dsp:txXfrm>
    </dsp:sp>
    <dsp:sp modelId="{8D76C911-A9F2-4806-A3FA-4F48FD36E12E}">
      <dsp:nvSpPr>
        <dsp:cNvPr id="0" name=""/>
        <dsp:cNvSpPr/>
      </dsp:nvSpPr>
      <dsp:spPr>
        <a:xfrm>
          <a:off x="0" y="2448365"/>
          <a:ext cx="8001000" cy="426757"/>
        </a:xfrm>
        <a:prstGeom prst="roundRect">
          <a:avLst/>
        </a:prstGeom>
        <a:gradFill rotWithShape="1">
          <a:gsLst>
            <a:gs pos="0">
              <a:schemeClr val="accent5">
                <a:tint val="1000"/>
                <a:satMod val="100000"/>
              </a:schemeClr>
            </a:gs>
            <a:gs pos="68000">
              <a:schemeClr val="accent5">
                <a:tint val="77000"/>
                <a:satMod val="100000"/>
              </a:schemeClr>
            </a:gs>
            <a:gs pos="81000">
              <a:schemeClr val="accent5">
                <a:tint val="79000"/>
                <a:satMod val="100000"/>
              </a:schemeClr>
            </a:gs>
            <a:gs pos="86000">
              <a:schemeClr val="accent5">
                <a:tint val="73000"/>
                <a:satMod val="100000"/>
              </a:schemeClr>
            </a:gs>
            <a:gs pos="100000">
              <a:schemeClr val="accent5">
                <a:tint val="35000"/>
                <a:satMod val="100000"/>
              </a:schemeClr>
            </a:gs>
          </a:gsLst>
          <a:lin ang="5400000" scaled="0"/>
        </a:gradFill>
        <a:ln w="12700" cap="flat" cmpd="sng" algn="ctr">
          <a:solidFill>
            <a:schemeClr val="accent1"/>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latin typeface="Cambria" pitchFamily="18" charset="0"/>
            </a:rPr>
            <a:t>   2010-2013:   Sequoia 2.0 </a:t>
          </a:r>
          <a:endParaRPr lang="en-US" sz="1700" b="1" kern="1200" dirty="0">
            <a:latin typeface="Cambria" pitchFamily="18" charset="0"/>
          </a:endParaRPr>
        </a:p>
      </dsp:txBody>
      <dsp:txXfrm>
        <a:off x="0" y="2448365"/>
        <a:ext cx="8001000" cy="426757"/>
      </dsp:txXfrm>
    </dsp:sp>
    <dsp:sp modelId="{1A5E4B1C-16A2-43FA-8AAD-4A4889204EBF}">
      <dsp:nvSpPr>
        <dsp:cNvPr id="0" name=""/>
        <dsp:cNvSpPr/>
      </dsp:nvSpPr>
      <dsp:spPr>
        <a:xfrm>
          <a:off x="0" y="2937842"/>
          <a:ext cx="8001000" cy="927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19050" rIns="106680" bIns="19050" numCol="1" spcCol="1270" anchor="t" anchorCtr="0">
          <a:noAutofit/>
        </a:bodyPr>
        <a:lstStyle/>
        <a:p>
          <a:pPr marL="344488" lvl="1" indent="-234950" algn="l" defTabSz="666750" rtl="0">
            <a:lnSpc>
              <a:spcPct val="90000"/>
            </a:lnSpc>
            <a:spcBef>
              <a:spcPct val="0"/>
            </a:spcBef>
            <a:spcAft>
              <a:spcPct val="20000"/>
            </a:spcAft>
            <a:buChar char="••"/>
          </a:pPr>
          <a:r>
            <a:rPr lang="en-US" sz="1500" kern="1200" dirty="0" smtClean="0">
              <a:latin typeface="Cambria" pitchFamily="18" charset="0"/>
            </a:rPr>
            <a:t>Private label rebirth? – no waiting for </a:t>
          </a:r>
          <a:r>
            <a:rPr lang="en-US" sz="1500" kern="1200" dirty="0" err="1" smtClean="0">
              <a:latin typeface="Cambria" pitchFamily="18" charset="0"/>
            </a:rPr>
            <a:t>Godot</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Mezzanine/Senior Commercial Loans</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Costs front-end loaded</a:t>
          </a:r>
          <a:endParaRPr lang="en-US" sz="1500" kern="1200" dirty="0">
            <a:latin typeface="Cambria" pitchFamily="18" charset="0"/>
          </a:endParaRPr>
        </a:p>
      </dsp:txBody>
      <dsp:txXfrm>
        <a:off x="0" y="2937842"/>
        <a:ext cx="8001000" cy="927883"/>
      </dsp:txXfrm>
    </dsp:sp>
    <dsp:sp modelId="{2E626DB1-37D2-41F7-8FFD-BB99DEC2AD6F}">
      <dsp:nvSpPr>
        <dsp:cNvPr id="0" name=""/>
        <dsp:cNvSpPr/>
      </dsp:nvSpPr>
      <dsp:spPr>
        <a:xfrm>
          <a:off x="0" y="3713324"/>
          <a:ext cx="8001000" cy="370373"/>
        </a:xfrm>
        <a:prstGeom prst="roundRect">
          <a:avLst/>
        </a:prstGeom>
        <a:gradFill rotWithShape="1">
          <a:gsLst>
            <a:gs pos="0">
              <a:schemeClr val="accent5">
                <a:tint val="1000"/>
                <a:satMod val="100000"/>
              </a:schemeClr>
            </a:gs>
            <a:gs pos="68000">
              <a:schemeClr val="accent5">
                <a:tint val="77000"/>
                <a:satMod val="100000"/>
              </a:schemeClr>
            </a:gs>
            <a:gs pos="81000">
              <a:schemeClr val="accent5">
                <a:tint val="79000"/>
                <a:satMod val="100000"/>
              </a:schemeClr>
            </a:gs>
            <a:gs pos="86000">
              <a:schemeClr val="accent5">
                <a:tint val="73000"/>
                <a:satMod val="100000"/>
              </a:schemeClr>
            </a:gs>
            <a:gs pos="100000">
              <a:schemeClr val="accent5">
                <a:tint val="35000"/>
                <a:satMod val="100000"/>
              </a:schemeClr>
            </a:gs>
          </a:gsLst>
          <a:lin ang="5400000" scaled="0"/>
        </a:gradFill>
        <a:ln w="12700" cap="flat" cmpd="sng" algn="ctr">
          <a:solidFill>
            <a:schemeClr val="accent1"/>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latin typeface="Cambria" pitchFamily="18" charset="0"/>
            </a:rPr>
            <a:t>   2013+</a:t>
          </a:r>
          <a:endParaRPr lang="en-US" sz="1700" b="1" kern="1200" dirty="0">
            <a:latin typeface="Cambria" pitchFamily="18" charset="0"/>
          </a:endParaRPr>
        </a:p>
      </dsp:txBody>
      <dsp:txXfrm>
        <a:off x="0" y="3713324"/>
        <a:ext cx="8001000" cy="370373"/>
      </dsp:txXfrm>
    </dsp:sp>
    <dsp:sp modelId="{4ED8C2D6-FABB-4317-891C-D13B141EFA9A}">
      <dsp:nvSpPr>
        <dsp:cNvPr id="0" name=""/>
        <dsp:cNvSpPr/>
      </dsp:nvSpPr>
      <dsp:spPr>
        <a:xfrm>
          <a:off x="0" y="4094318"/>
          <a:ext cx="8001000" cy="90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19050" rIns="106680" bIns="19050" numCol="1" spcCol="1270" anchor="t" anchorCtr="0">
          <a:noAutofit/>
        </a:bodyPr>
        <a:lstStyle/>
        <a:p>
          <a:pPr marL="344488" lvl="1" indent="-234950" algn="l" defTabSz="666750" rtl="0">
            <a:lnSpc>
              <a:spcPct val="90000"/>
            </a:lnSpc>
            <a:spcBef>
              <a:spcPct val="0"/>
            </a:spcBef>
            <a:spcAft>
              <a:spcPct val="20000"/>
            </a:spcAft>
            <a:buChar char="••"/>
          </a:pPr>
          <a:r>
            <a:rPr lang="en-US" sz="1500" kern="1200" dirty="0" smtClean="0">
              <a:latin typeface="Cambria" pitchFamily="18" charset="0"/>
            </a:rPr>
            <a:t>MSR (Mortgage Serving Rights) purchases</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Conforming risk share?</a:t>
          </a:r>
          <a:endParaRPr lang="en-US" sz="1500" kern="1200" dirty="0">
            <a:latin typeface="Cambria" pitchFamily="18" charset="0"/>
          </a:endParaRPr>
        </a:p>
        <a:p>
          <a:pPr marL="344488" lvl="1" indent="-234950" algn="l" defTabSz="666750" rtl="0">
            <a:lnSpc>
              <a:spcPct val="90000"/>
            </a:lnSpc>
            <a:spcBef>
              <a:spcPct val="0"/>
            </a:spcBef>
            <a:spcAft>
              <a:spcPct val="20000"/>
            </a:spcAft>
            <a:buChar char="••"/>
          </a:pPr>
          <a:r>
            <a:rPr lang="en-US" sz="1500" kern="1200" dirty="0" smtClean="0">
              <a:latin typeface="Cambria" pitchFamily="18" charset="0"/>
            </a:rPr>
            <a:t>Sale of Commercial? </a:t>
          </a:r>
          <a:endParaRPr lang="en-US" sz="1500" kern="1200" dirty="0">
            <a:latin typeface="Cambria" pitchFamily="18" charset="0"/>
          </a:endParaRPr>
        </a:p>
      </dsp:txBody>
      <dsp:txXfrm>
        <a:off x="0" y="4094318"/>
        <a:ext cx="8001000" cy="908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gif"/></Relationships>
</file>

<file path=ppt/drawings/_rels/drawing3.x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0.06667</cdr:x>
      <cdr:y>0.07018</cdr:y>
    </cdr:from>
    <cdr:to>
      <cdr:x>0.85556</cdr:x>
      <cdr:y>0.85965</cdr:y>
    </cdr:to>
    <cdr:pic>
      <cdr:nvPicPr>
        <cdr:cNvPr id="2" name="Picture 1" descr="http://www.propublica.org/images/uploads/freddiefannieginnie_graph_330px.gif"/>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457200" y="304820"/>
          <a:ext cx="5410230" cy="3428980"/>
        </a:xfrm>
        <a:prstGeom xmlns:a="http://schemas.openxmlformats.org/drawingml/2006/main" prst="rect">
          <a:avLst/>
        </a:prstGeom>
        <a:ln xmlns:a="http://schemas.openxmlformats.org/drawingml/2006/main" w="88900" cap="sq" cmpd="thickThin">
          <a:solidFill>
            <a:srgbClr val="000000"/>
          </a:solidFill>
          <a:prstDash val="solid"/>
          <a:miter lim="800000"/>
        </a:ln>
        <a:effectLst xmlns:a="http://schemas.openxmlformats.org/drawingml/2006/main">
          <a:innerShdw blurRad="76200">
            <a:srgbClr val="000000"/>
          </a:innerShdw>
        </a:effectLst>
      </cdr:spPr>
    </cdr:pic>
  </cdr:relSizeAnchor>
  <cdr:relSizeAnchor xmlns:cdr="http://schemas.openxmlformats.org/drawingml/2006/chartDrawing">
    <cdr:from>
      <cdr:x>0.05556</cdr:x>
      <cdr:y>0.91228</cdr:y>
    </cdr:from>
    <cdr:to>
      <cdr:x>0.49391</cdr:x>
      <cdr:y>0.99011</cdr:y>
    </cdr:to>
    <cdr:sp macro="" textlink="">
      <cdr:nvSpPr>
        <cdr:cNvPr id="3" name="TextBox 2"/>
        <cdr:cNvSpPr txBox="1"/>
      </cdr:nvSpPr>
      <cdr:spPr>
        <a:xfrm xmlns:a="http://schemas.openxmlformats.org/drawingml/2006/main">
          <a:off x="381000" y="3962400"/>
          <a:ext cx="3006205" cy="338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Source:  Inside Mortgage Finance</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0.18519</cdr:x>
      <cdr:y>0.79093</cdr:y>
    </cdr:from>
    <cdr:to>
      <cdr:x>0.2963</cdr:x>
      <cdr:y>1</cdr:y>
    </cdr:to>
    <cdr:sp macro="" textlink="">
      <cdr:nvSpPr>
        <cdr:cNvPr id="2" name="TextBox 1"/>
        <cdr:cNvSpPr txBox="1"/>
      </cdr:nvSpPr>
      <cdr:spPr>
        <a:xfrm xmlns:a="http://schemas.openxmlformats.org/drawingml/2006/main">
          <a:off x="1524000" y="434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i="1" dirty="0">
              <a:latin typeface="+mn-lt"/>
              <a:ea typeface="+mn-ea"/>
              <a:cs typeface="+mn-cs"/>
            </a:rPr>
            <a:t>Source: IPUMS-USA and Goldman Sachs Mortgage Strategy Research.</a:t>
          </a:r>
          <a:endParaRPr lang="en-US" sz="1100" dirty="0"/>
        </a:p>
      </cdr:txBody>
    </cdr:sp>
  </cdr:relSizeAnchor>
  <cdr:relSizeAnchor xmlns:cdr="http://schemas.openxmlformats.org/drawingml/2006/chartDrawing">
    <cdr:from>
      <cdr:x>0.11111</cdr:x>
      <cdr:y>0.8871</cdr:y>
    </cdr:from>
    <cdr:to>
      <cdr:x>0.86111</cdr:x>
      <cdr:y>0.97421</cdr:y>
    </cdr:to>
    <cdr:sp macro="" textlink="">
      <cdr:nvSpPr>
        <cdr:cNvPr id="4" name="TextBox 1"/>
        <cdr:cNvSpPr txBox="1"/>
      </cdr:nvSpPr>
      <cdr:spPr>
        <a:xfrm xmlns:a="http://schemas.openxmlformats.org/drawingml/2006/main">
          <a:off x="914400" y="4191000"/>
          <a:ext cx="6172200" cy="4115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Source: IPUMS-USA and Goldman Sachs Mortgage Strategy Research.</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0.06481</cdr:x>
      <cdr:y>0.24392</cdr:y>
    </cdr:from>
    <cdr:to>
      <cdr:x>0.91727</cdr:x>
      <cdr:y>0.74918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3400" y="1066800"/>
          <a:ext cx="7015347" cy="220980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0.03636</cdr:x>
      <cdr:y>0.85965</cdr:y>
    </cdr:from>
    <cdr:to>
      <cdr:x>0.31807</cdr:x>
      <cdr:y>0.92298</cdr:y>
    </cdr:to>
    <cdr:sp macro="" textlink="">
      <cdr:nvSpPr>
        <cdr:cNvPr id="2" name="TextBox 7"/>
        <cdr:cNvSpPr txBox="1"/>
      </cdr:nvSpPr>
      <cdr:spPr>
        <a:xfrm xmlns:a="http://schemas.openxmlformats.org/drawingml/2006/main">
          <a:off x="304800" y="3733799"/>
          <a:ext cx="2361293" cy="2750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latin typeface="Cambria" pitchFamily="18" charset="0"/>
            </a:rPr>
            <a:t>Source: Inside Mortgage Finance</a:t>
          </a:r>
          <a:endParaRPr lang="en-US" sz="1200" dirty="0">
            <a:latin typeface="Cambria"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CB1D2339-B873-4CC7-B1D6-7DD3F9BBF698}" type="datetimeFigureOut">
              <a:rPr lang="en-US" smtClean="0"/>
              <a:pPr/>
              <a:t>6/24/2013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F589ACA-7F34-43FF-9C9C-1689496E569E}" type="slidenum">
              <a:rPr lang="en-US" smtClean="0"/>
              <a:pPr/>
              <a:t>‹#›</a:t>
            </a:fld>
            <a:endParaRPr lang="en-US"/>
          </a:p>
        </p:txBody>
      </p:sp>
    </p:spTree>
    <p:extLst>
      <p:ext uri="{BB962C8B-B14F-4D97-AF65-F5344CB8AC3E}">
        <p14:creationId xmlns="" xmlns:p14="http://schemas.microsoft.com/office/powerpoint/2010/main" val="285995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40</a:t>
            </a:fld>
            <a:endParaRPr lang="en-US"/>
          </a:p>
        </p:txBody>
      </p:sp>
    </p:spTree>
    <p:extLst>
      <p:ext uri="{BB962C8B-B14F-4D97-AF65-F5344CB8AC3E}">
        <p14:creationId xmlns="" xmlns:p14="http://schemas.microsoft.com/office/powerpoint/2010/main" val="3767490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1684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err="1" smtClean="0"/>
              <a:t>VALUEx</a:t>
            </a:r>
            <a:r>
              <a:rPr lang="en-US" dirty="0" smtClean="0"/>
              <a:t> Vail 2013</a:t>
            </a:r>
            <a:endParaRPr lang="en-US" dirty="0"/>
          </a:p>
        </p:txBody>
      </p:sp>
      <p:sp>
        <p:nvSpPr>
          <p:cNvPr id="9" name="Rectangle 8"/>
          <p:cNvSpPr/>
          <p:nvPr/>
        </p:nvSpPr>
        <p:spPr>
          <a:xfrm>
            <a:off x="345440" y="2413000"/>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41706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2590800"/>
            <a:ext cx="910224" cy="207568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ectangle 10"/>
          <p:cNvSpPr/>
          <p:nvPr/>
        </p:nvSpPr>
        <p:spPr>
          <a:xfrm>
            <a:off x="541822" y="4060033"/>
            <a:ext cx="6755166" cy="664367"/>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264668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1910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04705" y="2743200"/>
            <a:ext cx="6629400" cy="1219201"/>
          </a:xfrm>
        </p:spPr>
        <p:txBody>
          <a:bodyPr anchor="b" anchorCtr="0">
            <a:noAutofit/>
          </a:bodyPr>
          <a:lstStyle>
            <a:lvl1pPr>
              <a:defRPr sz="4000">
                <a:solidFill>
                  <a:schemeClr val="accent1">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p>
            <a:r>
              <a:rPr lang="en-US" smtClean="0"/>
              <a:t>VALUEx Vail 2013</a:t>
            </a:r>
            <a:endParaRPr lang="en-US"/>
          </a:p>
        </p:txBody>
      </p:sp>
      <p:sp>
        <p:nvSpPr>
          <p:cNvPr id="6" name="Slide Number Placeholder 5"/>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676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p>
            <a:r>
              <a:rPr lang="en-US" smtClean="0"/>
              <a:t>VALUEx Vail 2013</a:t>
            </a:r>
            <a:endParaRPr lang="en-US"/>
          </a:p>
        </p:txBody>
      </p:sp>
      <p:sp>
        <p:nvSpPr>
          <p:cNvPr id="6" name="Slide Number Placeholder 5"/>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 y="6477000"/>
            <a:ext cx="3489960" cy="365125"/>
          </a:xfrm>
        </p:spPr>
        <p:txBody>
          <a:bodyPr/>
          <a:lstStyle>
            <a:lvl1pPr>
              <a:defRPr i="0">
                <a:latin typeface="Arial Narrow" pitchFamily="34" charset="0"/>
              </a:defRPr>
            </a:lvl1p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lvl1pPr>
              <a:defRPr sz="1200" baseline="0">
                <a:solidFill>
                  <a:schemeClr val="tx2">
                    <a:lumMod val="75000"/>
                  </a:schemeClr>
                </a:solidFill>
              </a:defRPr>
            </a:lvl1pPr>
          </a:lstStyle>
          <a:p>
            <a:r>
              <a:rPr lang="en-US" smtClean="0"/>
              <a:t>VALUEx Vail 2013</a:t>
            </a:r>
            <a:endParaRPr lang="en-US" dirty="0"/>
          </a:p>
        </p:txBody>
      </p:sp>
      <p:sp>
        <p:nvSpPr>
          <p:cNvPr id="6" name="Slide Number Placeholder 5"/>
          <p:cNvSpPr>
            <a:spLocks noGrp="1"/>
          </p:cNvSpPr>
          <p:nvPr>
            <p:ph type="sldNum" sz="quarter" idx="12"/>
          </p:nvPr>
        </p:nvSpPr>
        <p:spPr/>
        <p:txBody>
          <a:bodyPr/>
          <a:lstStyle>
            <a:lvl1pPr>
              <a:defRPr>
                <a:solidFill>
                  <a:schemeClr val="tx2">
                    <a:lumMod val="75000"/>
                  </a:schemeClr>
                </a:solidFill>
              </a:defRPr>
            </a:lvl1p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91440" y="6477001"/>
            <a:ext cx="3489960" cy="381000"/>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VALUEx Vail 2013</a:t>
            </a:r>
            <a:endParaRPr lang="en-US"/>
          </a:p>
        </p:txBody>
      </p:sp>
      <p:sp>
        <p:nvSpPr>
          <p:cNvPr id="6" name="Slide Number Placeholder 5"/>
          <p:cNvSpPr>
            <a:spLocks noGrp="1"/>
          </p:cNvSpPr>
          <p:nvPr>
            <p:ph type="sldNum" sz="quarter" idx="12"/>
          </p:nvPr>
        </p:nvSpPr>
        <p:spPr/>
        <p:txBody>
          <a:bodyPr/>
          <a:lstStyle/>
          <a:p>
            <a:fld id="{08F92931-9B5B-4C9A-9D66-B4B4675D39D6}"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p>
            <a:r>
              <a:rPr lang="en-US" smtClean="0"/>
              <a:t>VALUEx Vail 2013</a:t>
            </a:r>
            <a:endParaRPr lang="en-US"/>
          </a:p>
        </p:txBody>
      </p:sp>
      <p:sp>
        <p:nvSpPr>
          <p:cNvPr id="7" name="Slide Number Placeholder 6"/>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36872" cy="838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a:p>
        </p:txBody>
      </p:sp>
      <p:sp>
        <p:nvSpPr>
          <p:cNvPr id="9" name="Slide Number Placeholder 8"/>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36872" cy="838200"/>
          </a:xfrm>
          <a:solidFill>
            <a:schemeClr val="accent1">
              <a:lumMod val="60000"/>
              <a:lumOff val="40000"/>
            </a:schemeClr>
          </a:solidFill>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4" name="Footer Placeholder 3"/>
          <p:cNvSpPr>
            <a:spLocks noGrp="1"/>
          </p:cNvSpPr>
          <p:nvPr>
            <p:ph type="ftr" sz="quarter" idx="11"/>
          </p:nvPr>
        </p:nvSpPr>
        <p:spPr/>
        <p:txBody>
          <a:bodyPr/>
          <a:lstStyle>
            <a:lvl1pPr>
              <a:defRPr sz="1200">
                <a:solidFill>
                  <a:schemeClr val="tx2">
                    <a:lumMod val="50000"/>
                  </a:schemeClr>
                </a:solidFill>
              </a:defRPr>
            </a:lvl1pPr>
          </a:lstStyle>
          <a:p>
            <a:r>
              <a:rPr lang="en-US" smtClean="0"/>
              <a:t>VALUEx Vail 2013</a:t>
            </a:r>
            <a:endParaRPr lang="en-US" dirty="0"/>
          </a:p>
        </p:txBody>
      </p:sp>
      <p:sp>
        <p:nvSpPr>
          <p:cNvPr id="5" name="Slide Number Placeholder 4"/>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3" name="Footer Placeholder 2"/>
          <p:cNvSpPr>
            <a:spLocks noGrp="1"/>
          </p:cNvSpPr>
          <p:nvPr>
            <p:ph type="ftr" sz="quarter" idx="11"/>
          </p:nvPr>
        </p:nvSpPr>
        <p:spPr/>
        <p:txBody>
          <a:bodyPr/>
          <a:lstStyle>
            <a:lvl1pPr>
              <a:defRPr sz="1200"/>
            </a:lvl1pPr>
          </a:lstStyle>
          <a:p>
            <a:r>
              <a:rPr lang="en-US" smtClean="0"/>
              <a:t>VALUEx Vail 2013</a:t>
            </a:r>
            <a:endParaRPr lang="en-US"/>
          </a:p>
        </p:txBody>
      </p:sp>
      <p:sp>
        <p:nvSpPr>
          <p:cNvPr id="4" name="Slide Number Placeholder 3"/>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1440" y="6492875"/>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lvl1pPr>
              <a:defRPr sz="1200"/>
            </a:lvl1pPr>
          </a:lstStyle>
          <a:p>
            <a:r>
              <a:rPr lang="en-US" smtClean="0"/>
              <a:t>VALUEx Vail 2013</a:t>
            </a:r>
            <a:endParaRPr lang="en-US"/>
          </a:p>
        </p:txBody>
      </p:sp>
      <p:sp>
        <p:nvSpPr>
          <p:cNvPr id="7" name="Slide Number Placeholder 6"/>
          <p:cNvSpPr>
            <a:spLocks noGrp="1"/>
          </p:cNvSpPr>
          <p:nvPr>
            <p:ph type="sldNum" sz="quarter" idx="12"/>
          </p:nvPr>
        </p:nvSpPr>
        <p:spPr/>
        <p:txBody>
          <a:bodyPr/>
          <a:lstStyle/>
          <a:p>
            <a:fld id="{08F92931-9B5B-4C9A-9D66-B4B4675D39D6}"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91440" y="6476999"/>
            <a:ext cx="3489960" cy="381001"/>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VALUEx Vail 2013</a:t>
            </a: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duotone>
              <a:schemeClr val="bg2">
                <a:tint val="70000"/>
                <a:satMod val="170000"/>
              </a:schemeClr>
              <a:schemeClr val="bg2">
                <a:shade val="70000"/>
                <a:satMod val="13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 y="6356350"/>
            <a:ext cx="3489960" cy="365125"/>
          </a:xfrm>
          <a:prstGeom prst="rect">
            <a:avLst/>
          </a:prstGeom>
        </p:spPr>
        <p:txBody>
          <a:bodyPr vert="horz" lIns="91440" tIns="45720" rIns="91440" bIns="45720" rtlCol="0" anchor="ctr"/>
          <a:lstStyle>
            <a:lvl1pPr algn="l">
              <a:defRPr sz="950">
                <a:solidFill>
                  <a:schemeClr val="tx2"/>
                </a:solidFill>
                <a:latin typeface="Times New Roman" pitchFamily="18" charset="0"/>
                <a:cs typeface="Times New Roman" pitchFamily="18" charset="0"/>
              </a:defRPr>
            </a:lvl1pPr>
          </a:lstStyle>
          <a:p>
            <a:r>
              <a:rPr lang="en-US" dirty="0" smtClean="0"/>
              <a:t>Please see important disclosures accompanying this presentation</a:t>
            </a:r>
            <a:endParaRPr lang="en-US" dirty="0"/>
          </a:p>
        </p:txBody>
      </p:sp>
      <p:sp>
        <p:nvSpPr>
          <p:cNvPr id="5" name="Footer Placeholder 4"/>
          <p:cNvSpPr>
            <a:spLocks noGrp="1"/>
          </p:cNvSpPr>
          <p:nvPr>
            <p:ph type="ftr" sz="quarter" idx="3"/>
          </p:nvPr>
        </p:nvSpPr>
        <p:spPr>
          <a:xfrm>
            <a:off x="3810000" y="6356350"/>
            <a:ext cx="20574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VALUEx Vail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8F92931-9B5B-4C9A-9D66-B4B4675D39D6}" type="slidenum">
              <a:rPr lang="en-US" smtClean="0"/>
              <a:pPr/>
              <a:t>‹#›</a:t>
            </a:fld>
            <a:endParaRPr lang="en-US"/>
          </a:p>
        </p:txBody>
      </p:sp>
      <p:sp>
        <p:nvSpPr>
          <p:cNvPr id="9" name="Rectangle 8"/>
          <p:cNvSpPr/>
          <p:nvPr/>
        </p:nvSpPr>
        <p:spPr>
          <a:xfrm>
            <a:off x="274320" y="372862"/>
            <a:ext cx="8595360" cy="10505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Placeholder 1"/>
          <p:cNvSpPr>
            <a:spLocks noGrp="1"/>
          </p:cNvSpPr>
          <p:nvPr>
            <p:ph type="title"/>
          </p:nvPr>
        </p:nvSpPr>
        <p:spPr>
          <a:xfrm>
            <a:off x="426128" y="408374"/>
            <a:ext cx="8260672" cy="10150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Courier New" pitchFamily="49" charset="0"/>
        <a:buChar char="o"/>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Century Gothic"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Excel_Macro-Enabled_Worksheet1.xlsm"/><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Excel_Macro-Enabled_Worksheet3.xlsm"/><Relationship Id="rId4" Type="http://schemas.openxmlformats.org/officeDocument/2006/relationships/package" Target="../embeddings/Microsoft_Office_Excel_Macro-Enabled_Worksheet2.xlsm"/></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Macro-Enabled_Worksheet4.xlsm"/></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Macro-Enabled_Worksheet5.xlsm"/></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Macro-Enabled_Worksheet6.xlsm"/></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Excel_Worksheet7.xlsx"/></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Excel_Macro-Enabled_Worksheet8.xlsm"/></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191000"/>
            <a:ext cx="6553200" cy="457200"/>
          </a:xfrm>
        </p:spPr>
        <p:txBody>
          <a:bodyPr>
            <a:normAutofit/>
          </a:bodyPr>
          <a:lstStyle/>
          <a:p>
            <a:r>
              <a:rPr lang="en-US" sz="2000" b="1" cap="none" dirty="0" err="1" smtClean="0">
                <a:solidFill>
                  <a:schemeClr val="tx1"/>
                </a:solidFill>
              </a:rPr>
              <a:t>VALUEx</a:t>
            </a:r>
            <a:r>
              <a:rPr lang="en-US" sz="2000" b="1" cap="none" dirty="0" smtClean="0">
                <a:solidFill>
                  <a:schemeClr val="tx1"/>
                </a:solidFill>
              </a:rPr>
              <a:t> Vail 2013</a:t>
            </a:r>
            <a:endParaRPr lang="en-US" sz="2000" b="1" cap="none" dirty="0">
              <a:solidFill>
                <a:schemeClr val="tx1"/>
              </a:solidFill>
            </a:endParaRPr>
          </a:p>
        </p:txBody>
      </p:sp>
      <p:sp>
        <p:nvSpPr>
          <p:cNvPr id="2" name="Title 1"/>
          <p:cNvSpPr>
            <a:spLocks noGrp="1"/>
          </p:cNvSpPr>
          <p:nvPr>
            <p:ph type="ctrTitle"/>
          </p:nvPr>
        </p:nvSpPr>
        <p:spPr>
          <a:xfrm>
            <a:off x="604705" y="2792766"/>
            <a:ext cx="6629400" cy="1017234"/>
          </a:xfrm>
        </p:spPr>
        <p:txBody>
          <a:bodyPr/>
          <a:lstStyle/>
          <a:p>
            <a:r>
              <a:rPr lang="en-US" sz="4500" b="1" dirty="0" smtClean="0">
                <a:effectLst>
                  <a:outerShdw blurRad="38100" dist="38100" dir="2700000" algn="tl">
                    <a:srgbClr val="000000">
                      <a:alpha val="43137"/>
                    </a:srgbClr>
                  </a:outerShdw>
                </a:effectLst>
              </a:rPr>
              <a:t>Redwood trust</a:t>
            </a:r>
            <a:endParaRPr lang="en-US" sz="4500" b="1" dirty="0">
              <a:effectLst>
                <a:outerShdw blurRad="38100" dist="38100" dir="2700000" algn="tl">
                  <a:srgbClr val="000000">
                    <a:alpha val="43137"/>
                  </a:srgbClr>
                </a:outerShdw>
              </a:effectLst>
            </a:endParaRPr>
          </a:p>
        </p:txBody>
      </p:sp>
      <p:sp>
        <p:nvSpPr>
          <p:cNvPr id="5" name="TextBox 4"/>
          <p:cNvSpPr txBox="1"/>
          <p:nvPr/>
        </p:nvSpPr>
        <p:spPr>
          <a:xfrm>
            <a:off x="457200" y="5181600"/>
            <a:ext cx="6705600" cy="584775"/>
          </a:xfrm>
          <a:prstGeom prst="rect">
            <a:avLst/>
          </a:prstGeom>
          <a:noFill/>
        </p:spPr>
        <p:txBody>
          <a:bodyPr wrap="square" rtlCol="0">
            <a:spAutoFit/>
          </a:bodyPr>
          <a:lstStyle/>
          <a:p>
            <a:r>
              <a:rPr lang="en-US" sz="1700" b="1" dirty="0" smtClean="0">
                <a:solidFill>
                  <a:schemeClr val="bg2">
                    <a:lumMod val="10000"/>
                  </a:schemeClr>
                </a:solidFill>
              </a:rPr>
              <a:t>Patrick Brennan, CFA</a:t>
            </a:r>
          </a:p>
          <a:p>
            <a:r>
              <a:rPr lang="en-US" sz="1500" b="1" dirty="0" smtClean="0">
                <a:solidFill>
                  <a:schemeClr val="bg2">
                    <a:lumMod val="10000"/>
                  </a:schemeClr>
                </a:solidFill>
              </a:rPr>
              <a:t>Hutchinson Capital Management</a:t>
            </a:r>
            <a:endParaRPr lang="en-US" sz="1500" b="1" dirty="0">
              <a:solidFill>
                <a:schemeClr val="bg2">
                  <a:lumMod val="10000"/>
                </a:schemeClr>
              </a:solidFill>
            </a:endParaRPr>
          </a:p>
        </p:txBody>
      </p:sp>
    </p:spTree>
    <p:extLst>
      <p:ext uri="{BB962C8B-B14F-4D97-AF65-F5344CB8AC3E}">
        <p14:creationId xmlns="" xmlns:p14="http://schemas.microsoft.com/office/powerpoint/2010/main" val="340594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3505200"/>
            <a:ext cx="8153400" cy="609600"/>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7924800" cy="2492990"/>
          </a:xfrm>
          <a:prstGeom prst="rect">
            <a:avLst/>
          </a:prstGeom>
          <a:noFill/>
        </p:spPr>
        <p:txBody>
          <a:bodyPr wrap="square" rtlCol="0">
            <a:spAutoFit/>
          </a:bodyPr>
          <a:lstStyle/>
          <a:p>
            <a:pPr>
              <a:spcBef>
                <a:spcPts val="600"/>
              </a:spcBef>
              <a:spcAft>
                <a:spcPts val="1800"/>
              </a:spcAft>
              <a:buClr>
                <a:srgbClr val="008000"/>
              </a:buClr>
            </a:pPr>
            <a:r>
              <a:rPr lang="en-US" sz="2400" dirty="0" smtClean="0">
                <a:solidFill>
                  <a:schemeClr val="bg1">
                    <a:lumMod val="65000"/>
                  </a:schemeClr>
                </a:solidFill>
                <a:latin typeface="Cambria" pitchFamily="18" charset="0"/>
              </a:rPr>
              <a:t>What exactly is Redwood?!</a:t>
            </a:r>
          </a:p>
          <a:p>
            <a:pPr>
              <a:spcBef>
                <a:spcPts val="600"/>
              </a:spcBef>
              <a:spcAft>
                <a:spcPts val="1800"/>
              </a:spcAft>
              <a:buClr>
                <a:srgbClr val="008000"/>
              </a:buClr>
            </a:pPr>
            <a:r>
              <a:rPr lang="en-US" sz="2400" dirty="0" smtClean="0">
                <a:solidFill>
                  <a:schemeClr val="bg1">
                    <a:lumMod val="65000"/>
                  </a:schemeClr>
                </a:solidFill>
                <a:latin typeface="Cambria" pitchFamily="18" charset="0"/>
              </a:rPr>
              <a:t>Tax Advantaged Structure</a:t>
            </a:r>
          </a:p>
          <a:p>
            <a:pPr>
              <a:spcBef>
                <a:spcPts val="600"/>
              </a:spcBef>
              <a:spcAft>
                <a:spcPts val="1800"/>
              </a:spcAft>
              <a:buClr>
                <a:srgbClr val="008000"/>
              </a:buClr>
            </a:pPr>
            <a:r>
              <a:rPr lang="en-US" sz="2400" b="1" dirty="0" smtClean="0">
                <a:latin typeface="Cambria" pitchFamily="18" charset="0"/>
              </a:rPr>
              <a:t>Sequoia 2.0</a:t>
            </a:r>
          </a:p>
          <a:p>
            <a:pPr>
              <a:spcBef>
                <a:spcPts val="600"/>
              </a:spcBef>
              <a:spcAft>
                <a:spcPts val="1800"/>
              </a:spcAft>
              <a:buClr>
                <a:srgbClr val="008000"/>
              </a:buClr>
            </a:pPr>
            <a:r>
              <a:rPr lang="en-US" sz="2400" dirty="0" smtClean="0">
                <a:latin typeface="Cambria" pitchFamily="18" charset="0"/>
              </a:rPr>
              <a:t>Strong Risk Adjusted Returns/New Markets</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10</a:t>
            </a:fld>
            <a:endParaRPr lang="en-US"/>
          </a:p>
        </p:txBody>
      </p:sp>
    </p:spTree>
    <p:extLst>
      <p:ext uri="{BB962C8B-B14F-4D97-AF65-F5344CB8AC3E}">
        <p14:creationId xmlns="" xmlns:p14="http://schemas.microsoft.com/office/powerpoint/2010/main" val="570271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vert="horz" lIns="91440" tIns="45720" rIns="91440" bIns="45720" rtlCol="0" anchor="ctr">
            <a:noAutofit/>
          </a:bodyPr>
          <a:lstStyle/>
          <a:p>
            <a:r>
              <a:rPr lang="en-US" sz="2700" b="1" cap="none" dirty="0" smtClean="0">
                <a:solidFill>
                  <a:schemeClr val="tx1"/>
                </a:solidFill>
              </a:rPr>
              <a:t>30 Year Jumbo Less 30 Year Conforming</a:t>
            </a:r>
            <a:endParaRPr lang="en-US" sz="2700" b="1" cap="none" baseline="30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025499617"/>
              </p:ext>
            </p:extLst>
          </p:nvPr>
        </p:nvGraphicFramePr>
        <p:xfrm>
          <a:off x="457200" y="1676400"/>
          <a:ext cx="84582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 xmlns:p14="http://schemas.microsoft.com/office/powerpoint/2010/main" val="350229032"/>
              </p:ext>
            </p:extLst>
          </p:nvPr>
        </p:nvGraphicFramePr>
        <p:xfrm>
          <a:off x="1143000" y="1905000"/>
          <a:ext cx="6553199"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66800" y="6096000"/>
            <a:ext cx="7125669" cy="246221"/>
          </a:xfrm>
          <a:prstGeom prst="rect">
            <a:avLst/>
          </a:prstGeom>
          <a:noFill/>
        </p:spPr>
        <p:txBody>
          <a:bodyPr wrap="none" rtlCol="0">
            <a:spAutoFit/>
          </a:bodyPr>
          <a:lstStyle/>
          <a:p>
            <a:r>
              <a:rPr lang="en-US" sz="1000" dirty="0" smtClean="0"/>
              <a:t>Source: Bankrate.com US Home </a:t>
            </a:r>
            <a:r>
              <a:rPr lang="en-US" sz="1000" dirty="0" err="1" smtClean="0"/>
              <a:t>Home</a:t>
            </a:r>
            <a:r>
              <a:rPr lang="en-US" sz="1000" dirty="0" smtClean="0"/>
              <a:t> Mortgage 30 Year Less </a:t>
            </a:r>
            <a:r>
              <a:rPr lang="en-US" sz="1000" dirty="0" err="1" smtClean="0"/>
              <a:t>Banxquote</a:t>
            </a:r>
            <a:r>
              <a:rPr lang="en-US" sz="1000" dirty="0" smtClean="0"/>
              <a:t> </a:t>
            </a:r>
            <a:r>
              <a:rPr lang="en-US" sz="1000" dirty="0" err="1" smtClean="0"/>
              <a:t>Avg</a:t>
            </a:r>
            <a:r>
              <a:rPr lang="en-US" sz="1000" dirty="0" smtClean="0"/>
              <a:t> Conforming Mortgage US 30 Year</a:t>
            </a:r>
            <a:endParaRPr lang="en-US" sz="1000" dirty="0"/>
          </a:p>
        </p:txBody>
      </p:sp>
      <p:sp>
        <p:nvSpPr>
          <p:cNvPr id="5" name="Date Placeholder 4"/>
          <p:cNvSpPr>
            <a:spLocks noGrp="1"/>
          </p:cNvSpPr>
          <p:nvPr>
            <p:ph type="dt" sz="half" idx="10"/>
          </p:nvPr>
        </p:nvSpPr>
        <p:spPr>
          <a:xfrm>
            <a:off x="91440" y="6477000"/>
            <a:ext cx="3489960" cy="365125"/>
          </a:xfrm>
        </p:spPr>
        <p:txBody>
          <a:bodyPr/>
          <a:lstStyle/>
          <a:p>
            <a:r>
              <a:rPr lang="en-US" dirty="0"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10" name="Slide Number Placeholder 9"/>
          <p:cNvSpPr>
            <a:spLocks noGrp="1"/>
          </p:cNvSpPr>
          <p:nvPr>
            <p:ph type="sldNum" sz="quarter" idx="12"/>
          </p:nvPr>
        </p:nvSpPr>
        <p:spPr/>
        <p:txBody>
          <a:bodyPr/>
          <a:lstStyle/>
          <a:p>
            <a:fld id="{08F92931-9B5B-4C9A-9D66-B4B4675D39D6}" type="slidenum">
              <a:rPr lang="en-US" smtClean="0"/>
              <a:pPr/>
              <a:t>11</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rmAutofit fontScale="90000"/>
          </a:bodyPr>
          <a:lstStyle/>
          <a:p>
            <a:r>
              <a:rPr lang="en-US" sz="2900" b="1" cap="none" dirty="0" smtClean="0">
                <a:solidFill>
                  <a:schemeClr val="tx1"/>
                </a:solidFill>
              </a:rPr>
              <a:t>Government Guaranteeing ~ 90% of New Mortgages </a:t>
            </a:r>
            <a:endParaRPr lang="en-US" sz="29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932038174"/>
              </p:ext>
            </p:extLst>
          </p:nvPr>
        </p:nvGraphicFramePr>
        <p:xfrm>
          <a:off x="1371600" y="1828800"/>
          <a:ext cx="6858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a:xfrm>
            <a:off x="91440" y="6553200"/>
            <a:ext cx="3489960" cy="288925"/>
          </a:xfrm>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12</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573"/>
            <a:ext cx="8260672" cy="810827"/>
          </a:xfrm>
        </p:spPr>
        <p:txBody>
          <a:bodyPr>
            <a:noAutofit/>
          </a:bodyPr>
          <a:lstStyle/>
          <a:p>
            <a:r>
              <a:rPr lang="en-US" sz="2700" b="1" cap="none" dirty="0" smtClean="0"/>
              <a:t>Further securitizations: Attract loans/attract AAA</a:t>
            </a:r>
            <a:endParaRPr lang="en-US" sz="2700" b="1" cap="none" dirty="0"/>
          </a:p>
        </p:txBody>
      </p:sp>
      <p:sp>
        <p:nvSpPr>
          <p:cNvPr id="3" name="TextBox 2"/>
          <p:cNvSpPr txBox="1"/>
          <p:nvPr/>
        </p:nvSpPr>
        <p:spPr>
          <a:xfrm>
            <a:off x="457200" y="2362200"/>
            <a:ext cx="8153400" cy="2877711"/>
          </a:xfrm>
          <a:prstGeom prst="rect">
            <a:avLst/>
          </a:prstGeom>
          <a:noFill/>
        </p:spPr>
        <p:txBody>
          <a:bodyPr wrap="square" rtlCol="0">
            <a:spAutoFit/>
          </a:bodyPr>
          <a:lstStyle/>
          <a:p>
            <a:pPr marL="285750" lvl="1" indent="-285750">
              <a:spcBef>
                <a:spcPts val="600"/>
              </a:spcBef>
              <a:spcAft>
                <a:spcPts val="1200"/>
              </a:spcAft>
              <a:buClr>
                <a:srgbClr val="008000"/>
              </a:buClr>
              <a:buFont typeface="Wingdings" pitchFamily="2" charset="2"/>
              <a:buChar char="§"/>
            </a:pPr>
            <a:r>
              <a:rPr lang="en-US" sz="2200" dirty="0">
                <a:latin typeface="Cambria" pitchFamily="18" charset="0"/>
              </a:rPr>
              <a:t>Bank:  like wealthy but </a:t>
            </a:r>
            <a:r>
              <a:rPr lang="en-US" sz="2200" dirty="0" smtClean="0">
                <a:latin typeface="Cambria" pitchFamily="18" charset="0"/>
              </a:rPr>
              <a:t>should fear </a:t>
            </a:r>
            <a:r>
              <a:rPr lang="en-US" sz="2200" dirty="0">
                <a:latin typeface="Cambria" pitchFamily="18" charset="0"/>
              </a:rPr>
              <a:t>interest rate risk -  no </a:t>
            </a:r>
            <a:r>
              <a:rPr lang="en-US" sz="2200" dirty="0" smtClean="0">
                <a:latin typeface="Cambria" pitchFamily="18" charset="0"/>
              </a:rPr>
              <a:t>10 year </a:t>
            </a:r>
            <a:r>
              <a:rPr lang="en-US" sz="2200" dirty="0">
                <a:latin typeface="Cambria" pitchFamily="18" charset="0"/>
              </a:rPr>
              <a:t>CDs to match </a:t>
            </a:r>
            <a:r>
              <a:rPr lang="en-US" sz="2200" dirty="0" smtClean="0">
                <a:latin typeface="Cambria" pitchFamily="18" charset="0"/>
              </a:rPr>
              <a:t>funding</a:t>
            </a:r>
          </a:p>
          <a:p>
            <a:pPr marL="800100" lvl="2" indent="-342900">
              <a:spcBef>
                <a:spcPts val="600"/>
              </a:spcBef>
              <a:spcAft>
                <a:spcPts val="1200"/>
              </a:spcAft>
              <a:buClr>
                <a:srgbClr val="008000"/>
              </a:buClr>
              <a:buFont typeface="Arial" pitchFamily="34" charset="0"/>
              <a:buChar char="•"/>
            </a:pPr>
            <a:r>
              <a:rPr lang="en-US" sz="2000" dirty="0" smtClean="0">
                <a:latin typeface="Cambria" pitchFamily="18" charset="0"/>
              </a:rPr>
              <a:t>Money Centers Taking Duration Risk Currently</a:t>
            </a:r>
            <a:endParaRPr lang="en-US" sz="2000" dirty="0">
              <a:latin typeface="Cambria" pitchFamily="18" charset="0"/>
            </a:endParaRPr>
          </a:p>
          <a:p>
            <a:pPr marL="285750" lvl="1" indent="-285750">
              <a:spcBef>
                <a:spcPts val="600"/>
              </a:spcBef>
              <a:spcAft>
                <a:spcPts val="1200"/>
              </a:spcAft>
              <a:buClr>
                <a:srgbClr val="008000"/>
              </a:buClr>
              <a:buFont typeface="Wingdings" pitchFamily="2" charset="2"/>
              <a:buChar char="§"/>
            </a:pPr>
            <a:r>
              <a:rPr lang="en-US" sz="2200" dirty="0">
                <a:latin typeface="Cambria" pitchFamily="18" charset="0"/>
              </a:rPr>
              <a:t>Loans:  Need to attract selling banks</a:t>
            </a:r>
          </a:p>
          <a:p>
            <a:pPr marL="285750" lvl="1" indent="-285750">
              <a:spcBef>
                <a:spcPts val="600"/>
              </a:spcBef>
              <a:spcAft>
                <a:spcPts val="1200"/>
              </a:spcAft>
              <a:buClr>
                <a:srgbClr val="008000"/>
              </a:buClr>
              <a:buFont typeface="Wingdings" pitchFamily="2" charset="2"/>
              <a:buChar char="§"/>
            </a:pPr>
            <a:r>
              <a:rPr lang="en-US" sz="2200" dirty="0">
                <a:latin typeface="Cambria" pitchFamily="18" charset="0"/>
              </a:rPr>
              <a:t>Securitizations:  Need to gain confidence of AAA buyers</a:t>
            </a:r>
          </a:p>
          <a:p>
            <a:pPr marL="285750" indent="-285750">
              <a:spcAft>
                <a:spcPts val="1200"/>
              </a:spcAft>
              <a:buFont typeface="Arial" pitchFamily="34" charset="0"/>
              <a:buChar char="•"/>
            </a:pPr>
            <a:endParaRPr lang="en-US" b="1" dirty="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13</a:t>
            </a:fld>
            <a:endParaRPr lang="en-US"/>
          </a:p>
        </p:txBody>
      </p:sp>
    </p:spTree>
    <p:extLst>
      <p:ext uri="{BB962C8B-B14F-4D97-AF65-F5344CB8AC3E}">
        <p14:creationId xmlns="" xmlns:p14="http://schemas.microsoft.com/office/powerpoint/2010/main" val="994202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rmAutofit fontScale="90000"/>
          </a:bodyPr>
          <a:lstStyle/>
          <a:p>
            <a:r>
              <a:rPr lang="en-US" sz="2900" b="1" cap="none" dirty="0" smtClean="0">
                <a:solidFill>
                  <a:schemeClr val="tx1"/>
                </a:solidFill>
              </a:rPr>
              <a:t>Jumbo Underwriting: </a:t>
            </a:r>
            <a:br>
              <a:rPr lang="en-US" sz="2900" b="1" cap="none" dirty="0" smtClean="0">
                <a:solidFill>
                  <a:schemeClr val="tx1"/>
                </a:solidFill>
              </a:rPr>
            </a:br>
            <a:r>
              <a:rPr lang="en-US" sz="2900" b="1" cap="none" dirty="0" smtClean="0">
                <a:solidFill>
                  <a:schemeClr val="tx1"/>
                </a:solidFill>
              </a:rPr>
              <a:t>Accelerating but  well below prior levels…</a:t>
            </a:r>
            <a:endParaRPr lang="en-US" sz="2900" b="1" cap="none" dirty="0">
              <a:solidFill>
                <a:schemeClr val="tx1"/>
              </a:solidFill>
            </a:endParaRPr>
          </a:p>
        </p:txBody>
      </p:sp>
      <p:graphicFrame>
        <p:nvGraphicFramePr>
          <p:cNvPr id="6" name="Content Placeholder 5"/>
          <p:cNvGraphicFramePr>
            <a:graphicFrameLocks noGrp="1"/>
          </p:cNvGraphicFramePr>
          <p:nvPr>
            <p:ph idx="1"/>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6800" y="5890566"/>
            <a:ext cx="2352054" cy="276999"/>
          </a:xfrm>
          <a:prstGeom prst="rect">
            <a:avLst/>
          </a:prstGeom>
          <a:noFill/>
        </p:spPr>
        <p:txBody>
          <a:bodyPr wrap="none" rtlCol="0">
            <a:spAutoFit/>
          </a:bodyPr>
          <a:lstStyle/>
          <a:p>
            <a:r>
              <a:rPr lang="en-US" sz="1200" dirty="0" smtClean="0">
                <a:latin typeface="Cambria" pitchFamily="18" charset="0"/>
              </a:rPr>
              <a:t>Source:  Inside Mortgage Finance</a:t>
            </a:r>
            <a:endParaRPr lang="en-US" sz="1200" dirty="0">
              <a:latin typeface="Cambria" pitchFamily="18" charset="0"/>
            </a:endParaRPr>
          </a:p>
        </p:txBody>
      </p:sp>
      <p:graphicFrame>
        <p:nvGraphicFramePr>
          <p:cNvPr id="8" name="Chart 7"/>
          <p:cNvGraphicFramePr/>
          <p:nvPr>
            <p:extLst>
              <p:ext uri="{D42A27DB-BD31-4B8C-83A1-F6EECF244321}">
                <p14:modId xmlns="" xmlns:p14="http://schemas.microsoft.com/office/powerpoint/2010/main" val="3778958876"/>
              </p:ext>
            </p:extLst>
          </p:nvPr>
        </p:nvGraphicFramePr>
        <p:xfrm>
          <a:off x="914400" y="1981200"/>
          <a:ext cx="708660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9" name="Footer Placeholder 8"/>
          <p:cNvSpPr>
            <a:spLocks noGrp="1"/>
          </p:cNvSpPr>
          <p:nvPr>
            <p:ph type="ftr" sz="quarter" idx="11"/>
          </p:nvPr>
        </p:nvSpPr>
        <p:spPr/>
        <p:txBody>
          <a:bodyPr/>
          <a:lstStyle/>
          <a:p>
            <a:r>
              <a:rPr lang="en-US" smtClean="0"/>
              <a:t>VALUEx Vail 2013</a:t>
            </a:r>
            <a:endParaRPr lang="en-US" dirty="0"/>
          </a:p>
        </p:txBody>
      </p:sp>
      <p:sp>
        <p:nvSpPr>
          <p:cNvPr id="10" name="Slide Number Placeholder 9"/>
          <p:cNvSpPr>
            <a:spLocks noGrp="1"/>
          </p:cNvSpPr>
          <p:nvPr>
            <p:ph type="sldNum" sz="quarter" idx="12"/>
          </p:nvPr>
        </p:nvSpPr>
        <p:spPr/>
        <p:txBody>
          <a:bodyPr/>
          <a:lstStyle/>
          <a:p>
            <a:fld id="{08F92931-9B5B-4C9A-9D66-B4B4675D39D6}" type="slidenum">
              <a:rPr lang="en-US" smtClean="0"/>
              <a:pPr/>
              <a:t>14</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vert="horz" lIns="91440" tIns="45720" rIns="91440" bIns="45720" rtlCol="0" anchor="ctr">
            <a:normAutofit/>
          </a:bodyPr>
          <a:lstStyle/>
          <a:p>
            <a:r>
              <a:rPr lang="en-US" sz="2900" b="1" cap="none" dirty="0">
                <a:solidFill>
                  <a:schemeClr val="tx1"/>
                </a:solidFill>
              </a:rPr>
              <a:t>But securitization volume remains </a:t>
            </a:r>
            <a:r>
              <a:rPr lang="en-US" sz="2900" b="1" cap="none" dirty="0" smtClean="0">
                <a:solidFill>
                  <a:schemeClr val="tx1"/>
                </a:solidFill>
              </a:rPr>
              <a:t>anemic…</a:t>
            </a:r>
            <a:endParaRPr lang="en-US" sz="29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161944670"/>
              </p:ext>
            </p:extLst>
          </p:nvPr>
        </p:nvGraphicFramePr>
        <p:xfrm>
          <a:off x="1066800" y="1752600"/>
          <a:ext cx="7239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95400" y="5638800"/>
            <a:ext cx="2352054" cy="276999"/>
          </a:xfrm>
          <a:prstGeom prst="rect">
            <a:avLst/>
          </a:prstGeom>
          <a:noFill/>
        </p:spPr>
        <p:txBody>
          <a:bodyPr wrap="none" rtlCol="0">
            <a:spAutoFit/>
          </a:bodyPr>
          <a:lstStyle/>
          <a:p>
            <a:r>
              <a:rPr lang="en-US" sz="1200" dirty="0" smtClean="0">
                <a:latin typeface="Cambria" pitchFamily="18" charset="0"/>
              </a:rPr>
              <a:t>Source:  Inside Mortgage Finance</a:t>
            </a:r>
            <a:endParaRPr lang="en-US" sz="1200" dirty="0">
              <a:latin typeface="Cambria" pitchFamily="18" charset="0"/>
            </a:endParaRPr>
          </a:p>
        </p:txBody>
      </p:sp>
      <p:graphicFrame>
        <p:nvGraphicFramePr>
          <p:cNvPr id="7" name="Chart 6"/>
          <p:cNvGraphicFramePr/>
          <p:nvPr>
            <p:extLst>
              <p:ext uri="{D42A27DB-BD31-4B8C-83A1-F6EECF244321}">
                <p14:modId xmlns="" xmlns:p14="http://schemas.microsoft.com/office/powerpoint/2010/main" val="1305894385"/>
              </p:ext>
            </p:extLst>
          </p:nvPr>
        </p:nvGraphicFramePr>
        <p:xfrm>
          <a:off x="1295400" y="1981200"/>
          <a:ext cx="6763603"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9" name="Footer Placeholder 8"/>
          <p:cNvSpPr>
            <a:spLocks noGrp="1"/>
          </p:cNvSpPr>
          <p:nvPr>
            <p:ph type="ftr" sz="quarter" idx="11"/>
          </p:nvPr>
        </p:nvSpPr>
        <p:spPr/>
        <p:txBody>
          <a:bodyPr/>
          <a:lstStyle/>
          <a:p>
            <a:r>
              <a:rPr lang="en-US" smtClean="0"/>
              <a:t>VALUEx Vail 2013</a:t>
            </a:r>
            <a:endParaRPr lang="en-US" dirty="0"/>
          </a:p>
        </p:txBody>
      </p:sp>
      <p:sp>
        <p:nvSpPr>
          <p:cNvPr id="10" name="Slide Number Placeholder 9"/>
          <p:cNvSpPr>
            <a:spLocks noGrp="1"/>
          </p:cNvSpPr>
          <p:nvPr>
            <p:ph type="sldNum" sz="quarter" idx="12"/>
          </p:nvPr>
        </p:nvSpPr>
        <p:spPr/>
        <p:txBody>
          <a:bodyPr/>
          <a:lstStyle/>
          <a:p>
            <a:fld id="{08F92931-9B5B-4C9A-9D66-B4B4675D39D6}" type="slidenum">
              <a:rPr lang="en-US" smtClean="0"/>
              <a:pPr/>
              <a:t>15</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2"/>
            <a:ext cx="8260672" cy="810828"/>
          </a:xfrm>
          <a:solidFill>
            <a:schemeClr val="accent1">
              <a:lumMod val="60000"/>
              <a:lumOff val="40000"/>
            </a:schemeClr>
          </a:solidFill>
        </p:spPr>
        <p:txBody>
          <a:bodyPr vert="horz" lIns="91440" tIns="45720" rIns="91440" bIns="45720" rtlCol="0" anchor="ctr">
            <a:normAutofit fontScale="90000"/>
          </a:bodyPr>
          <a:lstStyle/>
          <a:p>
            <a:r>
              <a:rPr lang="en-US" sz="2900" b="1" cap="none" dirty="0" smtClean="0"/>
              <a:t>Conforming Loan Fees Lowered</a:t>
            </a:r>
            <a:br>
              <a:rPr lang="en-US" sz="2900" b="1" cap="none" dirty="0" smtClean="0"/>
            </a:br>
            <a:r>
              <a:rPr lang="en-US" sz="2900" b="1" cap="none" dirty="0" smtClean="0"/>
              <a:t>…World Didn’t End</a:t>
            </a:r>
            <a:endParaRPr lang="en-US" sz="2900" b="1" cap="none" dirty="0"/>
          </a:p>
        </p:txBody>
      </p:sp>
      <p:sp>
        <p:nvSpPr>
          <p:cNvPr id="3" name="TextBox 2"/>
          <p:cNvSpPr txBox="1"/>
          <p:nvPr/>
        </p:nvSpPr>
        <p:spPr>
          <a:xfrm>
            <a:off x="457200" y="2362200"/>
            <a:ext cx="8229600" cy="2769989"/>
          </a:xfrm>
          <a:prstGeom prst="rect">
            <a:avLst/>
          </a:prstGeom>
          <a:noFill/>
        </p:spPr>
        <p:txBody>
          <a:bodyPr wrap="square" rtlCol="0">
            <a:spAutoFit/>
          </a:bodyPr>
          <a:lstStyle/>
          <a:p>
            <a:pPr marL="285750" lvl="1" indent="-285750">
              <a:spcAft>
                <a:spcPts val="1200"/>
              </a:spcAft>
              <a:buClr>
                <a:srgbClr val="008000"/>
              </a:buClr>
              <a:buFont typeface="Wingdings" pitchFamily="2" charset="2"/>
              <a:buChar char="§"/>
            </a:pPr>
            <a:r>
              <a:rPr lang="en-US" sz="2300" dirty="0">
                <a:latin typeface="Cambria" pitchFamily="18" charset="0"/>
              </a:rPr>
              <a:t>Conforming Loans</a:t>
            </a:r>
          </a:p>
          <a:p>
            <a:pPr marL="800100" lvl="1" indent="-342900">
              <a:spcAft>
                <a:spcPts val="1200"/>
              </a:spcAft>
              <a:buClr>
                <a:srgbClr val="008000"/>
              </a:buClr>
              <a:buFont typeface="Arial" pitchFamily="34" charset="0"/>
              <a:buChar char="•"/>
            </a:pPr>
            <a:r>
              <a:rPr lang="en-US" sz="2100" dirty="0">
                <a:latin typeface="Cambria" pitchFamily="18" charset="0"/>
              </a:rPr>
              <a:t>2008:  Increased from $417,000 to as high as $729,750 </a:t>
            </a:r>
          </a:p>
          <a:p>
            <a:pPr marL="800100" lvl="1" indent="-342900">
              <a:spcAft>
                <a:spcPts val="1200"/>
              </a:spcAft>
              <a:buClr>
                <a:srgbClr val="008000"/>
              </a:buClr>
              <a:buFont typeface="Arial" pitchFamily="34" charset="0"/>
              <a:buChar char="•"/>
            </a:pPr>
            <a:r>
              <a:rPr lang="en-US" sz="2100" dirty="0">
                <a:latin typeface="Cambria" pitchFamily="18" charset="0"/>
              </a:rPr>
              <a:t>2011:  Decreased to max of $625,500 </a:t>
            </a:r>
          </a:p>
          <a:p>
            <a:pPr marL="285750" lvl="1" indent="-285750">
              <a:spcBef>
                <a:spcPts val="600"/>
              </a:spcBef>
              <a:spcAft>
                <a:spcPts val="1200"/>
              </a:spcAft>
              <a:buClr>
                <a:srgbClr val="008000"/>
              </a:buClr>
              <a:buFont typeface="Wingdings" pitchFamily="2" charset="2"/>
              <a:buChar char="§"/>
            </a:pPr>
            <a:r>
              <a:rPr lang="en-US" sz="2300" dirty="0">
                <a:latin typeface="Cambria" pitchFamily="18" charset="0"/>
              </a:rPr>
              <a:t>Further decreases are </a:t>
            </a:r>
            <a:r>
              <a:rPr lang="en-US" sz="2300" dirty="0" smtClean="0">
                <a:latin typeface="Cambria" pitchFamily="18" charset="0"/>
              </a:rPr>
              <a:t>possible…but an increase in G-Fees accomplishes the same goal…</a:t>
            </a:r>
            <a:endParaRPr lang="en-US" sz="2300" dirty="0">
              <a:latin typeface="Cambria" pitchFamily="18" charset="0"/>
            </a:endParaRPr>
          </a:p>
          <a:p>
            <a:pPr marL="285750" indent="-285750">
              <a:spcAft>
                <a:spcPts val="200"/>
              </a:spcAft>
              <a:buFont typeface="Arial" pitchFamily="34" charset="0"/>
              <a:buChar char="•"/>
            </a:pPr>
            <a:endParaRPr lang="en-US" b="1" dirty="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16</a:t>
            </a:fld>
            <a:endParaRPr lang="en-US"/>
          </a:p>
        </p:txBody>
      </p:sp>
    </p:spTree>
    <p:extLst>
      <p:ext uri="{BB962C8B-B14F-4D97-AF65-F5344CB8AC3E}">
        <p14:creationId xmlns="" xmlns:p14="http://schemas.microsoft.com/office/powerpoint/2010/main" val="994202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vert="horz" lIns="91440" tIns="45720" rIns="91440" bIns="45720" rtlCol="0" anchor="ctr">
            <a:normAutofit/>
          </a:bodyPr>
          <a:lstStyle/>
          <a:p>
            <a:r>
              <a:rPr lang="en-US" sz="2900" b="1" cap="none" dirty="0" smtClean="0">
                <a:solidFill>
                  <a:schemeClr val="tx1"/>
                </a:solidFill>
              </a:rPr>
              <a:t>And Guarantee (G Fees) Fees Increasing…</a:t>
            </a:r>
            <a:endParaRPr lang="en-US" sz="29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161944670"/>
              </p:ext>
            </p:extLst>
          </p:nvPr>
        </p:nvGraphicFramePr>
        <p:xfrm>
          <a:off x="1066800" y="1752600"/>
          <a:ext cx="72390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 xmlns:p14="http://schemas.microsoft.com/office/powerpoint/2010/main" val="4055702159"/>
              </p:ext>
            </p:extLst>
          </p:nvPr>
        </p:nvGraphicFramePr>
        <p:xfrm>
          <a:off x="1447800" y="1981200"/>
          <a:ext cx="5943600" cy="359529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71600" y="5715000"/>
            <a:ext cx="3917098" cy="276999"/>
          </a:xfrm>
          <a:prstGeom prst="rect">
            <a:avLst/>
          </a:prstGeom>
          <a:noFill/>
        </p:spPr>
        <p:txBody>
          <a:bodyPr wrap="none" rtlCol="0">
            <a:spAutoFit/>
          </a:bodyPr>
          <a:lstStyle/>
          <a:p>
            <a:r>
              <a:rPr lang="en-US" sz="1200" dirty="0" smtClean="0">
                <a:latin typeface="Cambria" pitchFamily="18" charset="0"/>
                <a:cs typeface="Times New Roman" pitchFamily="18" charset="0"/>
              </a:rPr>
              <a:t>Source:  Federal Housing Finance Agency/Compass Point</a:t>
            </a:r>
            <a:endParaRPr lang="en-US" sz="1200" dirty="0">
              <a:latin typeface="Cambria" pitchFamily="18" charset="0"/>
              <a:cs typeface="Times New Roman" pitchFamily="18" charset="0"/>
            </a:endParaRPr>
          </a:p>
        </p:txBody>
      </p:sp>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9" name="Footer Placeholder 8"/>
          <p:cNvSpPr>
            <a:spLocks noGrp="1"/>
          </p:cNvSpPr>
          <p:nvPr>
            <p:ph type="ftr" sz="quarter" idx="11"/>
          </p:nvPr>
        </p:nvSpPr>
        <p:spPr/>
        <p:txBody>
          <a:bodyPr/>
          <a:lstStyle/>
          <a:p>
            <a:r>
              <a:rPr lang="en-US" smtClean="0"/>
              <a:t>VALUEx Vail 2013</a:t>
            </a:r>
            <a:endParaRPr lang="en-US" dirty="0"/>
          </a:p>
        </p:txBody>
      </p:sp>
      <p:sp>
        <p:nvSpPr>
          <p:cNvPr id="10" name="Slide Number Placeholder 9"/>
          <p:cNvSpPr>
            <a:spLocks noGrp="1"/>
          </p:cNvSpPr>
          <p:nvPr>
            <p:ph type="sldNum" sz="quarter" idx="12"/>
          </p:nvPr>
        </p:nvSpPr>
        <p:spPr/>
        <p:txBody>
          <a:bodyPr/>
          <a:lstStyle/>
          <a:p>
            <a:fld id="{08F92931-9B5B-4C9A-9D66-B4B4675D39D6}" type="slidenum">
              <a:rPr lang="en-US" smtClean="0"/>
              <a:pPr/>
              <a:t>17</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vert="horz" lIns="91440" tIns="45720" rIns="91440" bIns="45720" rtlCol="0" anchor="ctr">
            <a:normAutofit/>
          </a:bodyPr>
          <a:lstStyle/>
          <a:p>
            <a:r>
              <a:rPr lang="en-US" sz="3200" b="1" cap="none" dirty="0">
                <a:solidFill>
                  <a:schemeClr val="tx1"/>
                </a:solidFill>
              </a:rPr>
              <a:t>Redwood Activity </a:t>
            </a:r>
            <a:r>
              <a:rPr lang="en-US" sz="3200" b="1" cap="none" dirty="0" smtClean="0">
                <a:solidFill>
                  <a:schemeClr val="tx1"/>
                </a:solidFill>
              </a:rPr>
              <a:t>Increasing…</a:t>
            </a:r>
            <a:endParaRPr lang="en-US" sz="32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892298440"/>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267" name="Object 3"/>
          <p:cNvGraphicFramePr>
            <a:graphicFrameLocks noChangeAspect="1"/>
          </p:cNvGraphicFramePr>
          <p:nvPr>
            <p:extLst>
              <p:ext uri="{D42A27DB-BD31-4B8C-83A1-F6EECF244321}">
                <p14:modId xmlns="" xmlns:p14="http://schemas.microsoft.com/office/powerpoint/2010/main" val="1789434725"/>
              </p:ext>
            </p:extLst>
          </p:nvPr>
        </p:nvGraphicFramePr>
        <p:xfrm>
          <a:off x="1098550" y="2133600"/>
          <a:ext cx="6902450" cy="3369138"/>
        </p:xfrm>
        <a:graphic>
          <a:graphicData uri="http://schemas.openxmlformats.org/presentationml/2006/ole">
            <p:oleObj spid="_x0000_s11361" name="Macro-Enabled Worksheet" r:id="rId5" imgW="4800628" imgH="2343023" progId="Excel.SheetMacroEnabled.12">
              <p:embed/>
            </p:oleObj>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18</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5"/>
            <a:ext cx="8260672" cy="810825"/>
          </a:xfrm>
          <a:solidFill>
            <a:schemeClr val="accent1">
              <a:lumMod val="60000"/>
              <a:lumOff val="40000"/>
            </a:schemeClr>
          </a:solidFill>
        </p:spPr>
        <p:txBody>
          <a:bodyPr vert="horz" lIns="91440" tIns="45720" rIns="91440" bIns="45720" rtlCol="0" anchor="ctr">
            <a:normAutofit/>
          </a:bodyPr>
          <a:lstStyle/>
          <a:p>
            <a:r>
              <a:rPr lang="en-US" sz="3200" b="1" cap="none" dirty="0">
                <a:solidFill>
                  <a:schemeClr val="tx1"/>
                </a:solidFill>
              </a:rPr>
              <a:t>Redwood Activity </a:t>
            </a:r>
            <a:r>
              <a:rPr lang="en-US" sz="3200" b="1" cap="none" dirty="0" smtClean="0">
                <a:solidFill>
                  <a:schemeClr val="tx1"/>
                </a:solidFill>
              </a:rPr>
              <a:t>Increasing…</a:t>
            </a:r>
            <a:endParaRPr lang="en-US" sz="3200" b="1" cap="none" dirty="0">
              <a:solidFill>
                <a:schemeClr val="tx1"/>
              </a:solidFill>
            </a:endParaRPr>
          </a:p>
        </p:txBody>
      </p:sp>
      <p:graphicFrame>
        <p:nvGraphicFramePr>
          <p:cNvPr id="11" name="Chart 10"/>
          <p:cNvGraphicFramePr>
            <a:graphicFrameLocks/>
          </p:cNvGraphicFramePr>
          <p:nvPr>
            <p:extLst>
              <p:ext uri="{D42A27DB-BD31-4B8C-83A1-F6EECF244321}">
                <p14:modId xmlns="" xmlns:p14="http://schemas.microsoft.com/office/powerpoint/2010/main" val="3578428576"/>
              </p:ext>
            </p:extLst>
          </p:nvPr>
        </p:nvGraphicFramePr>
        <p:xfrm>
          <a:off x="1559948" y="2133600"/>
          <a:ext cx="6019800" cy="35211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7"/>
          <p:cNvSpPr txBox="1"/>
          <p:nvPr/>
        </p:nvSpPr>
        <p:spPr>
          <a:xfrm>
            <a:off x="1524000" y="5781424"/>
            <a:ext cx="3198248"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Cambria" pitchFamily="18" charset="0"/>
              </a:rPr>
              <a:t>Source: Bloomberg; 2013 data as of 05/22/13</a:t>
            </a:r>
            <a:endParaRPr lang="en-US" sz="1200" dirty="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19</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2209799"/>
            <a:ext cx="8001000" cy="533401"/>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8229600" cy="2518638"/>
          </a:xfrm>
          <a:prstGeom prst="rect">
            <a:avLst/>
          </a:prstGeom>
          <a:noFill/>
        </p:spPr>
        <p:txBody>
          <a:bodyPr wrap="square" rtlCol="0">
            <a:spAutoFit/>
          </a:bodyPr>
          <a:lstStyle/>
          <a:p>
            <a:pPr>
              <a:spcBef>
                <a:spcPts val="600"/>
              </a:spcBef>
              <a:spcAft>
                <a:spcPts val="2000"/>
              </a:spcAft>
              <a:buClr>
                <a:srgbClr val="008000"/>
              </a:buClr>
            </a:pPr>
            <a:r>
              <a:rPr lang="en-US" sz="2400" b="1" dirty="0" smtClean="0">
                <a:latin typeface="Cambria" pitchFamily="18" charset="0"/>
              </a:rPr>
              <a:t>What exactly is Redwood?!</a:t>
            </a:r>
          </a:p>
          <a:p>
            <a:pPr>
              <a:spcBef>
                <a:spcPts val="600"/>
              </a:spcBef>
              <a:spcAft>
                <a:spcPts val="1800"/>
              </a:spcAft>
              <a:buClr>
                <a:srgbClr val="008000"/>
              </a:buClr>
            </a:pPr>
            <a:r>
              <a:rPr lang="en-US" sz="2400" dirty="0" smtClean="0">
                <a:latin typeface="Cambria" pitchFamily="18" charset="0"/>
              </a:rPr>
              <a:t>Tax Advantaged Structure</a:t>
            </a:r>
          </a:p>
          <a:p>
            <a:pPr>
              <a:spcBef>
                <a:spcPts val="600"/>
              </a:spcBef>
              <a:spcAft>
                <a:spcPts val="1800"/>
              </a:spcAft>
              <a:buClr>
                <a:srgbClr val="008000"/>
              </a:buClr>
            </a:pPr>
            <a:r>
              <a:rPr lang="en-US" sz="2400" dirty="0" smtClean="0">
                <a:latin typeface="Cambria" pitchFamily="18" charset="0"/>
              </a:rPr>
              <a:t>Sequoia 2.0</a:t>
            </a:r>
          </a:p>
          <a:p>
            <a:pPr>
              <a:spcBef>
                <a:spcPts val="600"/>
              </a:spcBef>
              <a:spcAft>
                <a:spcPts val="1800"/>
              </a:spcAft>
              <a:buClr>
                <a:srgbClr val="008000"/>
              </a:buClr>
            </a:pPr>
            <a:r>
              <a:rPr lang="en-US" sz="2400" dirty="0" smtClean="0">
                <a:latin typeface="Cambria" pitchFamily="18" charset="0"/>
              </a:rPr>
              <a:t>Strong Risk Adjusted Returns/New Markets</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2</a:t>
            </a:fld>
            <a:endParaRPr lang="en-US"/>
          </a:p>
        </p:txBody>
      </p:sp>
    </p:spTree>
    <p:extLst>
      <p:ext uri="{BB962C8B-B14F-4D97-AF65-F5344CB8AC3E}">
        <p14:creationId xmlns="" xmlns:p14="http://schemas.microsoft.com/office/powerpoint/2010/main" val="1387938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rmAutofit/>
          </a:bodyPr>
          <a:lstStyle/>
          <a:p>
            <a:r>
              <a:rPr lang="en-US" sz="2900" b="1" cap="none" dirty="0" smtClean="0">
                <a:solidFill>
                  <a:schemeClr val="tx1"/>
                </a:solidFill>
              </a:rPr>
              <a:t>Need for Jumbo</a:t>
            </a:r>
            <a:endParaRPr lang="en-US" sz="29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722277553"/>
              </p:ext>
            </p:extLst>
          </p:nvPr>
        </p:nvGraphicFramePr>
        <p:xfrm>
          <a:off x="457200" y="1752600"/>
          <a:ext cx="8229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1295400" y="1752600"/>
            <a:ext cx="6806565" cy="4091460"/>
            <a:chOff x="1066800" y="1828800"/>
            <a:chExt cx="6577965" cy="4396260"/>
          </a:xfrm>
        </p:grpSpPr>
        <p:pic>
          <p:nvPicPr>
            <p:cNvPr id="7" name="Picture 6"/>
            <p:cNvPicPr/>
            <p:nvPr/>
          </p:nvPicPr>
          <p:blipFill>
            <a:blip r:embed="rId4" cstate="print"/>
            <a:srcRect/>
            <a:stretch>
              <a:fillRect/>
            </a:stretch>
          </p:blipFill>
          <p:spPr bwMode="auto">
            <a:xfrm>
              <a:off x="1066800" y="1828800"/>
              <a:ext cx="6577965" cy="4223067"/>
            </a:xfrm>
            <a:prstGeom prst="rect">
              <a:avLst/>
            </a:prstGeom>
            <a:noFill/>
            <a:ln w="9525">
              <a:noFill/>
              <a:miter lim="800000"/>
              <a:headEnd/>
              <a:tailEnd/>
            </a:ln>
          </p:spPr>
        </p:pic>
        <p:pic>
          <p:nvPicPr>
            <p:cNvPr id="8" name="Picture 7"/>
            <p:cNvPicPr/>
            <p:nvPr/>
          </p:nvPicPr>
          <p:blipFill>
            <a:blip r:embed="rId5" cstate="print"/>
            <a:srcRect/>
            <a:stretch>
              <a:fillRect/>
            </a:stretch>
          </p:blipFill>
          <p:spPr bwMode="auto">
            <a:xfrm>
              <a:off x="1066800" y="6019800"/>
              <a:ext cx="6577965" cy="205260"/>
            </a:xfrm>
            <a:prstGeom prst="rect">
              <a:avLst/>
            </a:prstGeom>
            <a:noFill/>
            <a:ln w="9525">
              <a:noFill/>
              <a:miter lim="800000"/>
              <a:headEnd/>
              <a:tailEnd/>
            </a:ln>
          </p:spPr>
        </p:pic>
      </p:grpSp>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10" name="Footer Placeholder 9"/>
          <p:cNvSpPr>
            <a:spLocks noGrp="1"/>
          </p:cNvSpPr>
          <p:nvPr>
            <p:ph type="ftr" sz="quarter" idx="11"/>
          </p:nvPr>
        </p:nvSpPr>
        <p:spPr/>
        <p:txBody>
          <a:bodyPr/>
          <a:lstStyle/>
          <a:p>
            <a:r>
              <a:rPr lang="en-US" smtClean="0"/>
              <a:t>VALUEx Vail 2013</a:t>
            </a:r>
            <a:endParaRPr lang="en-US" dirty="0"/>
          </a:p>
        </p:txBody>
      </p:sp>
      <p:sp>
        <p:nvSpPr>
          <p:cNvPr id="11" name="Slide Number Placeholder 10"/>
          <p:cNvSpPr>
            <a:spLocks noGrp="1"/>
          </p:cNvSpPr>
          <p:nvPr>
            <p:ph type="sldNum" sz="quarter" idx="12"/>
          </p:nvPr>
        </p:nvSpPr>
        <p:spPr/>
        <p:txBody>
          <a:bodyPr/>
          <a:lstStyle/>
          <a:p>
            <a:fld id="{08F92931-9B5B-4C9A-9D66-B4B4675D39D6}" type="slidenum">
              <a:rPr lang="en-US" smtClean="0"/>
              <a:pPr/>
              <a:t>20</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2"/>
            <a:ext cx="8260672" cy="810828"/>
          </a:xfrm>
          <a:solidFill>
            <a:schemeClr val="accent1">
              <a:lumMod val="60000"/>
              <a:lumOff val="40000"/>
            </a:schemeClr>
          </a:solidFill>
        </p:spPr>
        <p:txBody>
          <a:bodyPr vert="horz" lIns="91440" tIns="45720" rIns="91440" bIns="45720" rtlCol="0" anchor="ctr">
            <a:normAutofit/>
          </a:bodyPr>
          <a:lstStyle/>
          <a:p>
            <a:r>
              <a:rPr lang="en-US" sz="2900" b="1" cap="none" dirty="0" smtClean="0"/>
              <a:t>Loans/Securitizations:  Advantage RWT</a:t>
            </a:r>
            <a:endParaRPr lang="en-US" sz="2900" b="1" cap="none" dirty="0"/>
          </a:p>
        </p:txBody>
      </p:sp>
      <p:sp>
        <p:nvSpPr>
          <p:cNvPr id="3" name="TextBox 2"/>
          <p:cNvSpPr txBox="1"/>
          <p:nvPr/>
        </p:nvSpPr>
        <p:spPr>
          <a:xfrm>
            <a:off x="533400" y="1752600"/>
            <a:ext cx="8229600" cy="4247317"/>
          </a:xfrm>
          <a:prstGeom prst="rect">
            <a:avLst/>
          </a:prstGeom>
          <a:noFill/>
        </p:spPr>
        <p:txBody>
          <a:bodyPr wrap="square" rtlCol="0">
            <a:spAutoFit/>
          </a:bodyPr>
          <a:lstStyle/>
          <a:p>
            <a:pPr marL="285750" lvl="1" indent="-285750">
              <a:spcAft>
                <a:spcPts val="600"/>
              </a:spcAft>
              <a:buClr>
                <a:srgbClr val="008000"/>
              </a:buClr>
              <a:buFont typeface="Wingdings" pitchFamily="2" charset="2"/>
              <a:buChar char="§"/>
            </a:pPr>
            <a:r>
              <a:rPr lang="en-US" sz="2100" dirty="0">
                <a:latin typeface="Cambria" pitchFamily="18" charset="0"/>
              </a:rPr>
              <a:t>RWT advantage in buying loans</a:t>
            </a:r>
          </a:p>
          <a:p>
            <a:pPr marL="800100" lvl="1" indent="-342900">
              <a:spcAft>
                <a:spcPts val="600"/>
              </a:spcAft>
              <a:buClr>
                <a:srgbClr val="008000"/>
              </a:buClr>
              <a:buFont typeface="Arial" pitchFamily="34" charset="0"/>
              <a:buChar char="•"/>
            </a:pPr>
            <a:r>
              <a:rPr lang="en-US" sz="2100" dirty="0">
                <a:latin typeface="Cambria" pitchFamily="18" charset="0"/>
              </a:rPr>
              <a:t>Correspondent Lending Exodus</a:t>
            </a:r>
          </a:p>
          <a:p>
            <a:pPr marL="1200150" lvl="2" indent="-285750">
              <a:spcAft>
                <a:spcPts val="600"/>
              </a:spcAft>
              <a:buFont typeface="Century Gothic" pitchFamily="34" charset="0"/>
              <a:buChar char="―"/>
            </a:pPr>
            <a:r>
              <a:rPr lang="en-US" sz="2100" dirty="0" smtClean="0">
                <a:latin typeface="Cambria" pitchFamily="18" charset="0"/>
              </a:rPr>
              <a:t>Bank of America/Ally/MetLife out </a:t>
            </a:r>
          </a:p>
          <a:p>
            <a:pPr marL="1200150" lvl="2" indent="-285750">
              <a:spcAft>
                <a:spcPts val="1200"/>
              </a:spcAft>
              <a:buFont typeface="Century Gothic" pitchFamily="34" charset="0"/>
              <a:buChar char="―"/>
            </a:pPr>
            <a:r>
              <a:rPr lang="en-US" sz="2100" dirty="0" smtClean="0">
                <a:latin typeface="Cambria" pitchFamily="18" charset="0"/>
              </a:rPr>
              <a:t>Citigroup/PHH pull back</a:t>
            </a:r>
          </a:p>
          <a:p>
            <a:pPr marL="800100" lvl="1" indent="-342900">
              <a:spcAft>
                <a:spcPts val="600"/>
              </a:spcAft>
              <a:buClr>
                <a:srgbClr val="008000"/>
              </a:buClr>
              <a:buFont typeface="Arial" pitchFamily="34" charset="0"/>
              <a:buChar char="•"/>
            </a:pPr>
            <a:r>
              <a:rPr lang="en-US" sz="2100" dirty="0">
                <a:latin typeface="Cambria" pitchFamily="18" charset="0"/>
              </a:rPr>
              <a:t>RWT </a:t>
            </a:r>
            <a:r>
              <a:rPr lang="en-US" sz="2100" dirty="0" smtClean="0">
                <a:latin typeface="Cambria" pitchFamily="18" charset="0"/>
              </a:rPr>
              <a:t>not a bank:  therefore </a:t>
            </a:r>
            <a:r>
              <a:rPr lang="en-US" sz="2100" dirty="0">
                <a:latin typeface="Cambria" pitchFamily="18" charset="0"/>
              </a:rPr>
              <a:t>not competitor</a:t>
            </a:r>
          </a:p>
          <a:p>
            <a:pPr marL="285750" lvl="1" indent="-285750">
              <a:spcBef>
                <a:spcPts val="1200"/>
              </a:spcBef>
              <a:spcAft>
                <a:spcPts val="600"/>
              </a:spcAft>
              <a:buClr>
                <a:srgbClr val="008000"/>
              </a:buClr>
              <a:buFont typeface="Wingdings" pitchFamily="2" charset="2"/>
              <a:buChar char="§"/>
            </a:pPr>
            <a:r>
              <a:rPr lang="en-US" sz="2100" dirty="0">
                <a:latin typeface="Cambria" pitchFamily="18" charset="0"/>
              </a:rPr>
              <a:t>RWT advantage in securitizing </a:t>
            </a:r>
          </a:p>
          <a:p>
            <a:pPr marL="800100" lvl="1" indent="-342900">
              <a:spcAft>
                <a:spcPts val="600"/>
              </a:spcAft>
              <a:buClr>
                <a:srgbClr val="008000"/>
              </a:buClr>
              <a:buFont typeface="Arial" pitchFamily="34" charset="0"/>
              <a:buChar char="•"/>
            </a:pPr>
            <a:r>
              <a:rPr lang="en-US" sz="2100" dirty="0">
                <a:latin typeface="Cambria" pitchFamily="18" charset="0"/>
              </a:rPr>
              <a:t>RWT:  Track record with ~70 basis points in cumulative losses</a:t>
            </a:r>
          </a:p>
          <a:p>
            <a:pPr marL="800100" lvl="1" indent="-342900">
              <a:spcAft>
                <a:spcPts val="600"/>
              </a:spcAft>
              <a:buClr>
                <a:srgbClr val="008000"/>
              </a:buClr>
              <a:buFont typeface="Arial" pitchFamily="34" charset="0"/>
              <a:buChar char="•"/>
            </a:pPr>
            <a:r>
              <a:rPr lang="en-US" sz="2100" dirty="0">
                <a:latin typeface="Cambria" pitchFamily="18" charset="0"/>
              </a:rPr>
              <a:t>Best Reps/Warranties on </a:t>
            </a:r>
            <a:r>
              <a:rPr lang="en-US" sz="2100" dirty="0" smtClean="0">
                <a:latin typeface="Cambria" pitchFamily="18" charset="0"/>
              </a:rPr>
              <a:t>Deals; No Sunsets </a:t>
            </a:r>
            <a:endParaRPr lang="en-US" sz="2100" dirty="0">
              <a:latin typeface="Cambria" pitchFamily="18" charset="0"/>
            </a:endParaRPr>
          </a:p>
          <a:p>
            <a:pPr marL="800100" lvl="1" indent="-342900">
              <a:spcAft>
                <a:spcPts val="600"/>
              </a:spcAft>
              <a:buClr>
                <a:srgbClr val="008000"/>
              </a:buClr>
              <a:buFont typeface="Arial" pitchFamily="34" charset="0"/>
              <a:buChar char="•"/>
            </a:pPr>
            <a:r>
              <a:rPr lang="en-US" sz="2100" dirty="0">
                <a:latin typeface="Cambria" pitchFamily="18" charset="0"/>
              </a:rPr>
              <a:t>Not burdened by Dodd Frank/Basel </a:t>
            </a:r>
            <a:r>
              <a:rPr lang="en-US" sz="2100" dirty="0" smtClean="0">
                <a:latin typeface="Cambria" pitchFamily="18" charset="0"/>
              </a:rPr>
              <a:t>3</a:t>
            </a:r>
          </a:p>
          <a:p>
            <a:pPr marL="800100" lvl="1" indent="-342900">
              <a:spcAft>
                <a:spcPts val="600"/>
              </a:spcAft>
              <a:buClr>
                <a:srgbClr val="008000"/>
              </a:buClr>
              <a:buFont typeface="Arial" pitchFamily="34" charset="0"/>
              <a:buChar char="•"/>
            </a:pPr>
            <a:r>
              <a:rPr lang="en-US" sz="2100" dirty="0" smtClean="0">
                <a:latin typeface="Cambria" pitchFamily="18" charset="0"/>
              </a:rPr>
              <a:t>Strong alignment with AAA interests</a:t>
            </a:r>
            <a:endParaRPr lang="en-US" dirty="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21</a:t>
            </a:fld>
            <a:endParaRPr lang="en-US"/>
          </a:p>
        </p:txBody>
      </p:sp>
    </p:spTree>
    <p:extLst>
      <p:ext uri="{BB962C8B-B14F-4D97-AF65-F5344CB8AC3E}">
        <p14:creationId xmlns="" xmlns:p14="http://schemas.microsoft.com/office/powerpoint/2010/main" val="994202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4191000"/>
            <a:ext cx="8153400" cy="609600"/>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7924800" cy="2492990"/>
          </a:xfrm>
          <a:prstGeom prst="rect">
            <a:avLst/>
          </a:prstGeom>
          <a:noFill/>
        </p:spPr>
        <p:txBody>
          <a:bodyPr wrap="square" rtlCol="0">
            <a:spAutoFit/>
          </a:bodyPr>
          <a:lstStyle/>
          <a:p>
            <a:pPr>
              <a:spcBef>
                <a:spcPts val="600"/>
              </a:spcBef>
              <a:spcAft>
                <a:spcPts val="1800"/>
              </a:spcAft>
              <a:buClr>
                <a:srgbClr val="008000"/>
              </a:buClr>
            </a:pPr>
            <a:r>
              <a:rPr lang="en-US" sz="2400" dirty="0" smtClean="0">
                <a:solidFill>
                  <a:schemeClr val="bg1">
                    <a:lumMod val="65000"/>
                  </a:schemeClr>
                </a:solidFill>
                <a:latin typeface="Cambria" pitchFamily="18" charset="0"/>
              </a:rPr>
              <a:t>What exactly is Redwood?!</a:t>
            </a:r>
          </a:p>
          <a:p>
            <a:pPr>
              <a:spcBef>
                <a:spcPts val="600"/>
              </a:spcBef>
              <a:spcAft>
                <a:spcPts val="1800"/>
              </a:spcAft>
              <a:buClr>
                <a:srgbClr val="008000"/>
              </a:buClr>
            </a:pPr>
            <a:r>
              <a:rPr lang="en-US" sz="2400" dirty="0" smtClean="0">
                <a:solidFill>
                  <a:schemeClr val="bg1">
                    <a:lumMod val="65000"/>
                  </a:schemeClr>
                </a:solidFill>
                <a:latin typeface="Cambria" pitchFamily="18" charset="0"/>
              </a:rPr>
              <a:t>Tax Advantaged Structure</a:t>
            </a:r>
          </a:p>
          <a:p>
            <a:pPr>
              <a:spcBef>
                <a:spcPts val="600"/>
              </a:spcBef>
              <a:spcAft>
                <a:spcPts val="1800"/>
              </a:spcAft>
              <a:buClr>
                <a:srgbClr val="008000"/>
              </a:buClr>
            </a:pPr>
            <a:r>
              <a:rPr lang="en-US" sz="2400" dirty="0" smtClean="0">
                <a:solidFill>
                  <a:schemeClr val="bg1">
                    <a:lumMod val="65000"/>
                  </a:schemeClr>
                </a:solidFill>
                <a:latin typeface="Cambria" pitchFamily="18" charset="0"/>
              </a:rPr>
              <a:t>Sequoia 2.0 </a:t>
            </a:r>
          </a:p>
          <a:p>
            <a:pPr>
              <a:spcBef>
                <a:spcPts val="600"/>
              </a:spcBef>
              <a:spcAft>
                <a:spcPts val="1800"/>
              </a:spcAft>
              <a:buClr>
                <a:srgbClr val="008000"/>
              </a:buClr>
            </a:pPr>
            <a:r>
              <a:rPr lang="en-US" sz="2400" b="1" dirty="0" smtClean="0">
                <a:latin typeface="Cambria" pitchFamily="18" charset="0"/>
              </a:rPr>
              <a:t>Strong Risk Adjusted Returns/New Markets</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22</a:t>
            </a:fld>
            <a:endParaRPr lang="en-US"/>
          </a:p>
        </p:txBody>
      </p:sp>
    </p:spTree>
    <p:extLst>
      <p:ext uri="{BB962C8B-B14F-4D97-AF65-F5344CB8AC3E}">
        <p14:creationId xmlns="" xmlns:p14="http://schemas.microsoft.com/office/powerpoint/2010/main" val="3942220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rmAutofit/>
          </a:bodyPr>
          <a:lstStyle/>
          <a:p>
            <a:r>
              <a:rPr lang="en-US" sz="3300" b="1" cap="none" dirty="0" smtClean="0">
                <a:solidFill>
                  <a:schemeClr val="tx1"/>
                </a:solidFill>
              </a:rPr>
              <a:t>2009-2013 – Choppy But Progressing</a:t>
            </a:r>
            <a:endParaRPr lang="en-US" sz="3300" b="1" cap="none" dirty="0">
              <a:solidFill>
                <a:schemeClr val="tx1"/>
              </a:solidFill>
            </a:endParaRPr>
          </a:p>
        </p:txBody>
      </p:sp>
      <p:sp>
        <p:nvSpPr>
          <p:cNvPr id="6" name="TextBox 5"/>
          <p:cNvSpPr txBox="1"/>
          <p:nvPr/>
        </p:nvSpPr>
        <p:spPr>
          <a:xfrm>
            <a:off x="2362200" y="5771291"/>
            <a:ext cx="2937535" cy="276999"/>
          </a:xfrm>
          <a:prstGeom prst="rect">
            <a:avLst/>
          </a:prstGeom>
          <a:noFill/>
        </p:spPr>
        <p:txBody>
          <a:bodyPr wrap="none" rtlCol="0">
            <a:spAutoFit/>
          </a:bodyPr>
          <a:lstStyle/>
          <a:p>
            <a:r>
              <a:rPr lang="en-US" sz="1200" dirty="0" smtClean="0">
                <a:latin typeface="Cambria" pitchFamily="18" charset="0"/>
              </a:rPr>
              <a:t>1 2012/2013 Taxable income is estimated</a:t>
            </a:r>
            <a:endParaRPr lang="en-US" sz="1200" dirty="0">
              <a:latin typeface="Cambria"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97972288"/>
              </p:ext>
            </p:extLst>
          </p:nvPr>
        </p:nvGraphicFramePr>
        <p:xfrm>
          <a:off x="2362201" y="1752600"/>
          <a:ext cx="4495798" cy="3886200"/>
        </p:xfrm>
        <a:graphic>
          <a:graphicData uri="http://schemas.openxmlformats.org/drawingml/2006/table">
            <a:tbl>
              <a:tblPr/>
              <a:tblGrid>
                <a:gridCol w="612856"/>
                <a:gridCol w="903010"/>
                <a:gridCol w="812709"/>
                <a:gridCol w="748208"/>
                <a:gridCol w="748208"/>
                <a:gridCol w="670807"/>
              </a:tblGrid>
              <a:tr h="194310">
                <a:tc>
                  <a:txBody>
                    <a:bodyPr/>
                    <a:lstStyle/>
                    <a:p>
                      <a:pPr algn="l" fontAlgn="b"/>
                      <a:endParaRPr lang="en-US" sz="1100" b="0" i="0" u="none" strike="noStrike" dirty="0">
                        <a:solidFill>
                          <a:srgbClr val="000000"/>
                        </a:solidFill>
                        <a:latin typeface="Calibri"/>
                      </a:endParaRPr>
                    </a:p>
                  </a:txBody>
                  <a:tcPr marL="0" marR="0" marT="0" marB="0" anchor="b">
                    <a:lnL w="19050" cap="flat" cmpd="sng" algn="ctr">
                      <a:solidFill>
                        <a:srgbClr val="0070C0"/>
                      </a:solidFill>
                      <a:prstDash val="solid"/>
                      <a:round/>
                      <a:headEnd type="none" w="med" len="med"/>
                      <a:tailEnd type="none" w="med" len="med"/>
                    </a:lnL>
                    <a:lnR>
                      <a:noFill/>
                    </a:lnR>
                    <a:lnT w="19050" cap="flat" cmpd="sng" algn="ctr">
                      <a:solidFill>
                        <a:srgbClr val="0070C0"/>
                      </a:solid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GAAP</a:t>
                      </a:r>
                    </a:p>
                  </a:txBody>
                  <a:tcPr marL="0" marR="0" marT="0" marB="0" anchor="b">
                    <a:lnL>
                      <a:noFill/>
                    </a:lnL>
                    <a:lnR>
                      <a:noFill/>
                    </a:lnR>
                    <a:lnT w="19050" cap="flat" cmpd="sng" algn="ctr">
                      <a:solidFill>
                        <a:srgbClr val="0070C0"/>
                      </a:solid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REIT Taxable</a:t>
                      </a:r>
                    </a:p>
                  </a:txBody>
                  <a:tcPr marL="0" marR="0" marT="0" marB="0" anchor="b">
                    <a:lnL>
                      <a:noFill/>
                    </a:lnL>
                    <a:lnR>
                      <a:noFill/>
                    </a:lnR>
                    <a:lnT w="19050" cap="flat" cmpd="sng" algn="ctr">
                      <a:solidFill>
                        <a:srgbClr val="0070C0"/>
                      </a:solid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Annualized</a:t>
                      </a:r>
                    </a:p>
                  </a:txBody>
                  <a:tcPr marL="0" marR="0" marT="0" marB="0" anchor="b">
                    <a:lnL>
                      <a:noFill/>
                    </a:lnL>
                    <a:lnR>
                      <a:noFill/>
                    </a:lnR>
                    <a:lnT w="19050" cap="flat" cmpd="sng" algn="ctr">
                      <a:solidFill>
                        <a:srgbClr val="0070C0"/>
                      </a:solidFill>
                      <a:prstDash val="solid"/>
                      <a:round/>
                      <a:headEnd type="none" w="med" len="med"/>
                      <a:tailEnd type="none" w="med" len="med"/>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GAAP</a:t>
                      </a:r>
                    </a:p>
                  </a:txBody>
                  <a:tcPr marL="0" marR="0" marT="0" marB="0" anchor="b">
                    <a:lnL>
                      <a:noFill/>
                    </a:lnL>
                    <a:lnR>
                      <a:noFill/>
                    </a:lnR>
                    <a:lnT w="19050" cap="flat" cmpd="sng" algn="ctr">
                      <a:solidFill>
                        <a:srgbClr val="0070C0"/>
                      </a:solidFill>
                      <a:prstDash val="solid"/>
                      <a:round/>
                      <a:headEnd type="none" w="med" len="med"/>
                      <a:tailEnd type="none" w="med" len="med"/>
                    </a:lnT>
                    <a:lnB>
                      <a:noFill/>
                    </a:lnB>
                    <a:solidFill>
                      <a:schemeClr val="accent5">
                        <a:lumMod val="20000"/>
                        <a:lumOff val="80000"/>
                      </a:schemeClr>
                    </a:solidFill>
                  </a:tcPr>
                </a:tc>
                <a:tc>
                  <a:txBody>
                    <a:bodyPr/>
                    <a:lstStyle/>
                    <a:p>
                      <a:pPr algn="ctr" fontAlgn="b"/>
                      <a:endParaRPr lang="en-US" sz="1100" b="1" i="0" u="none" strike="noStrike">
                        <a:solidFill>
                          <a:srgbClr val="000000"/>
                        </a:solidFill>
                        <a:latin typeface="Calibri"/>
                      </a:endParaRPr>
                    </a:p>
                  </a:txBody>
                  <a:tcPr marL="0" marR="0" marT="0" marB="0" anchor="b">
                    <a:lnL>
                      <a:noFill/>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a:noFill/>
                    </a:lnB>
                    <a:solidFill>
                      <a:schemeClr val="accent5">
                        <a:lumMod val="20000"/>
                        <a:lumOff val="80000"/>
                      </a:schemeClr>
                    </a:solidFill>
                  </a:tcPr>
                </a:tc>
              </a:tr>
              <a:tr h="194310">
                <a:tc>
                  <a:txBody>
                    <a:bodyPr/>
                    <a:lstStyle/>
                    <a:p>
                      <a:pPr algn="l" fontAlgn="b"/>
                      <a:endParaRPr lang="en-US" sz="1100" b="0" i="0" u="none" strike="noStrike" dirty="0">
                        <a:solidFill>
                          <a:srgbClr val="000000"/>
                        </a:solidFill>
                        <a:latin typeface="Calibri"/>
                      </a:endParaRP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Income (Loss)</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Income per</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GAAP</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Book Value</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Dividends</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l" fontAlgn="b"/>
                      <a:endParaRPr lang="en-US" sz="1100" b="0" i="0" u="none" strike="noStrike">
                        <a:solidFill>
                          <a:srgbClr val="000000"/>
                        </a:solidFill>
                        <a:latin typeface="Calibri"/>
                      </a:endParaRP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per Share</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Share1</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dirty="0">
                          <a:solidFill>
                            <a:srgbClr val="000000"/>
                          </a:solidFill>
                          <a:latin typeface="Calibri"/>
                        </a:rPr>
                        <a:t>ROE</a:t>
                      </a:r>
                    </a:p>
                  </a:txBody>
                  <a:tcPr marL="0" marR="0" marT="0" marB="0" anchor="b">
                    <a:lnL>
                      <a:noFill/>
                    </a:lnL>
                    <a:lnR>
                      <a:noFill/>
                    </a:lnR>
                    <a:lnT>
                      <a:noFill/>
                    </a:lnT>
                    <a:lnB>
                      <a:noFill/>
                    </a:lnB>
                    <a:solidFill>
                      <a:srgbClr val="FFFF00"/>
                    </a:solidFill>
                  </a:tcPr>
                </a:tc>
                <a:tc>
                  <a:txBody>
                    <a:bodyPr/>
                    <a:lstStyle/>
                    <a:p>
                      <a:pPr algn="ctr" fontAlgn="b"/>
                      <a:r>
                        <a:rPr lang="en-US" sz="1100" b="1" i="0" u="none" strike="noStrike">
                          <a:solidFill>
                            <a:srgbClr val="000000"/>
                          </a:solidFill>
                          <a:latin typeface="Calibri"/>
                        </a:rPr>
                        <a:t>Per Share</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1" i="0" u="none" strike="noStrike">
                          <a:solidFill>
                            <a:srgbClr val="000000"/>
                          </a:solidFill>
                          <a:latin typeface="Calibri"/>
                        </a:rPr>
                        <a:t>Per Share</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Q1 2009</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($0.65)</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($0.22)</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-25.0%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$8.40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Q2 2009</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$0.10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($0.16)</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5.0%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$10.35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Q3 2009</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$0.34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($0.30)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13.0%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$11.68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Q4 2009</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$0.51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($0.44)</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17.0%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$12.50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Q1 2010</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$0.58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$0.13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19.0%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$12.84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Q2 2010</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$0.35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$0.04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11.0%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$12.71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Q3 2010</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($0.11)</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8.0%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$13.02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Q4 2010</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$0.18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($0.01)</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6.0%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$13.63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Q1 2011</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$0.22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$0.09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8.0%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$13.76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Q2 2011</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$0.11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$0.02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4.0%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$13.04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a:solidFill>
                            <a:srgbClr val="000000"/>
                          </a:solidFill>
                          <a:latin typeface="Calibri"/>
                        </a:rPr>
                        <a:t>Q3 2011</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$0.01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$0.09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$12.22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Q4 2011</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($0.03)</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$0.04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-1.0%</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$11.36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a:solidFill>
                            <a:srgbClr val="000000"/>
                          </a:solidFill>
                          <a:latin typeface="Calibri"/>
                        </a:rPr>
                        <a:t>Q1 2012</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$0.37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$0.13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13.0%</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$12.22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Q2 2012</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$0.24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$0.22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8.0%</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$12.00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Q3 2012</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$0.48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$0.19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16.0%</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$12.88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Q4 2012</a:t>
                      </a:r>
                    </a:p>
                  </a:txBody>
                  <a:tcPr marL="0" marR="0" marT="0" marB="0" anchor="b">
                    <a:lnL w="1905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$0.50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$0.23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15.0%</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$13.95 </a:t>
                      </a:r>
                    </a:p>
                  </a:txBody>
                  <a:tcPr marL="0" marR="0" marT="0" marB="0" anchor="b">
                    <a:lnL>
                      <a:noFill/>
                    </a:lnL>
                    <a:lnR>
                      <a:noFill/>
                    </a:lnR>
                    <a:lnT>
                      <a:noFill/>
                    </a:lnT>
                    <a:lnB>
                      <a:noFill/>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$0.25</a:t>
                      </a:r>
                    </a:p>
                  </a:txBody>
                  <a:tcPr marL="0" marR="0" marT="0" marB="0" anchor="b">
                    <a:lnL>
                      <a:noFill/>
                    </a:lnL>
                    <a:lnR w="1905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4310">
                <a:tc>
                  <a:txBody>
                    <a:bodyPr/>
                    <a:lstStyle/>
                    <a:p>
                      <a:pPr algn="ctr" fontAlgn="b"/>
                      <a:r>
                        <a:rPr lang="en-US" sz="1100" b="0" i="0" u="none" strike="noStrike" dirty="0">
                          <a:solidFill>
                            <a:srgbClr val="000000"/>
                          </a:solidFill>
                          <a:latin typeface="Calibri"/>
                        </a:rPr>
                        <a:t>Q1 2013</a:t>
                      </a:r>
                    </a:p>
                  </a:txBody>
                  <a:tcPr marL="0" marR="0" marT="0" marB="0" anchor="b">
                    <a:lnL w="19050" cap="flat" cmpd="sng" algn="ctr">
                      <a:solidFill>
                        <a:srgbClr val="0070C0"/>
                      </a:solidFill>
                      <a:prstDash val="solid"/>
                      <a:round/>
                      <a:headEnd type="none" w="med" len="med"/>
                      <a:tailEnd type="none" w="med" len="med"/>
                    </a:lnL>
                    <a:lnR>
                      <a:noFill/>
                    </a:lnR>
                    <a:lnT>
                      <a:noFill/>
                    </a:lnT>
                    <a:lnB w="1905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$0.69 </a:t>
                      </a:r>
                    </a:p>
                  </a:txBody>
                  <a:tcPr marL="0" marR="0" marT="0" marB="0" anchor="b">
                    <a:lnL>
                      <a:noFill/>
                    </a:lnL>
                    <a:lnR>
                      <a:noFill/>
                    </a:lnR>
                    <a:lnT>
                      <a:noFill/>
                    </a:lnT>
                    <a:lnB w="1905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a:solidFill>
                            <a:srgbClr val="000000"/>
                          </a:solidFill>
                          <a:latin typeface="Calibri"/>
                        </a:rPr>
                        <a:t>$0.20 </a:t>
                      </a:r>
                    </a:p>
                  </a:txBody>
                  <a:tcPr marL="0" marR="0" marT="0" marB="0" anchor="b">
                    <a:lnL>
                      <a:noFill/>
                    </a:lnL>
                    <a:lnR>
                      <a:noFill/>
                    </a:lnR>
                    <a:lnT>
                      <a:noFill/>
                    </a:lnT>
                    <a:lnB w="1905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21.0%</a:t>
                      </a:r>
                    </a:p>
                  </a:txBody>
                  <a:tcPr marL="0" marR="0" marT="0" marB="0" anchor="b">
                    <a:lnL>
                      <a:noFill/>
                    </a:lnL>
                    <a:lnR>
                      <a:noFill/>
                    </a:lnR>
                    <a:lnT>
                      <a:noFill/>
                    </a:lnT>
                    <a:lnB w="19050" cap="flat" cmpd="sng" algn="ctr">
                      <a:solidFill>
                        <a:srgbClr val="0070C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latin typeface="Calibri"/>
                        </a:rPr>
                        <a:t>$14.54 </a:t>
                      </a:r>
                    </a:p>
                  </a:txBody>
                  <a:tcPr marL="0" marR="0" marT="0" marB="0" anchor="b">
                    <a:lnL>
                      <a:noFill/>
                    </a:lnL>
                    <a:lnR>
                      <a:noFill/>
                    </a:lnR>
                    <a:lnT>
                      <a:noFill/>
                    </a:lnT>
                    <a:lnB w="19050" cap="flat" cmpd="sng" algn="ctr">
                      <a:solidFill>
                        <a:srgbClr val="0070C0"/>
                      </a:solidFill>
                      <a:prstDash val="solid"/>
                      <a:round/>
                      <a:headEnd type="none" w="med" len="med"/>
                      <a:tailEnd type="none" w="med" len="med"/>
                    </a:lnB>
                    <a:solidFill>
                      <a:srgbClr val="FFFF00"/>
                    </a:solidFill>
                  </a:tcPr>
                </a:tc>
                <a:tc>
                  <a:txBody>
                    <a:bodyPr/>
                    <a:lstStyle/>
                    <a:p>
                      <a:pPr algn="ctr" fontAlgn="b"/>
                      <a:r>
                        <a:rPr lang="en-US" sz="1100" b="0" i="0" u="none" strike="noStrike" dirty="0">
                          <a:solidFill>
                            <a:srgbClr val="000000"/>
                          </a:solidFill>
                          <a:latin typeface="Calibri"/>
                        </a:rPr>
                        <a:t>$0.28</a:t>
                      </a:r>
                    </a:p>
                  </a:txBody>
                  <a:tcPr marL="0" marR="0" marT="0" marB="0" anchor="b">
                    <a:lnL>
                      <a:noFill/>
                    </a:lnL>
                    <a:lnR w="19050" cap="flat" cmpd="sng" algn="ctr">
                      <a:solidFill>
                        <a:srgbClr val="0070C0"/>
                      </a:solidFill>
                      <a:prstDash val="solid"/>
                      <a:round/>
                      <a:headEnd type="none" w="med" len="med"/>
                      <a:tailEnd type="none" w="med" len="med"/>
                    </a:lnR>
                    <a:lnT>
                      <a:noFill/>
                    </a:lnT>
                    <a:lnB w="19050" cap="flat" cmpd="sng" algn="ctr">
                      <a:solidFill>
                        <a:srgbClr val="0070C0"/>
                      </a:solidFill>
                      <a:prstDash val="solid"/>
                      <a:round/>
                      <a:headEnd type="none" w="med" len="med"/>
                      <a:tailEnd type="none" w="med" len="med"/>
                    </a:lnB>
                    <a:solidFill>
                      <a:schemeClr val="accent5">
                        <a:lumMod val="20000"/>
                        <a:lumOff val="80000"/>
                      </a:schemeClr>
                    </a:solidFill>
                  </a:tcPr>
                </a:tc>
              </a:tr>
            </a:tbl>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23</a:t>
            </a:fld>
            <a:endParaRPr lang="en-US"/>
          </a:p>
        </p:txBody>
      </p:sp>
    </p:spTree>
    <p:extLst>
      <p:ext uri="{BB962C8B-B14F-4D97-AF65-F5344CB8AC3E}">
        <p14:creationId xmlns="" xmlns:p14="http://schemas.microsoft.com/office/powerpoint/2010/main" val="81977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normAutofit/>
          </a:bodyPr>
          <a:lstStyle/>
          <a:p>
            <a:r>
              <a:rPr lang="en-US" sz="3200" b="1" cap="none" dirty="0" smtClean="0"/>
              <a:t>Strong Risk Adjusted Returns</a:t>
            </a:r>
            <a:endParaRPr lang="en-US" sz="3200" b="1" cap="none" dirty="0"/>
          </a:p>
        </p:txBody>
      </p:sp>
      <p:sp>
        <p:nvSpPr>
          <p:cNvPr id="3" name="TextBox 2"/>
          <p:cNvSpPr txBox="1"/>
          <p:nvPr/>
        </p:nvSpPr>
        <p:spPr>
          <a:xfrm>
            <a:off x="506627" y="2057400"/>
            <a:ext cx="8229600" cy="3600986"/>
          </a:xfrm>
          <a:prstGeom prst="rect">
            <a:avLst/>
          </a:prstGeom>
          <a:noFill/>
        </p:spPr>
        <p:txBody>
          <a:bodyPr wrap="square" rtlCol="0">
            <a:spAutoFit/>
          </a:bodyPr>
          <a:lstStyle/>
          <a:p>
            <a:pPr marL="285750" indent="-285750">
              <a:spcAft>
                <a:spcPts val="1200"/>
              </a:spcAft>
              <a:buClr>
                <a:srgbClr val="008000"/>
              </a:buClr>
              <a:buFont typeface="Wingdings" pitchFamily="2" charset="2"/>
              <a:buChar char="§"/>
            </a:pPr>
            <a:r>
              <a:rPr lang="en-US" sz="2300" dirty="0" smtClean="0">
                <a:latin typeface="Cambria" pitchFamily="18" charset="0"/>
              </a:rPr>
              <a:t>Target 12-15% ROE</a:t>
            </a:r>
          </a:p>
          <a:p>
            <a:pPr marL="285750" indent="-285750">
              <a:spcAft>
                <a:spcPts val="600"/>
              </a:spcAft>
              <a:buClr>
                <a:srgbClr val="008000"/>
              </a:buClr>
              <a:buFont typeface="Wingdings" pitchFamily="2" charset="2"/>
              <a:buChar char="§"/>
            </a:pPr>
            <a:r>
              <a:rPr lang="en-US" sz="2300" dirty="0" smtClean="0">
                <a:latin typeface="Cambria" pitchFamily="18" charset="0"/>
              </a:rPr>
              <a:t>Returns come from</a:t>
            </a:r>
          </a:p>
          <a:p>
            <a:pPr marL="800100" lvl="1" indent="-342900">
              <a:spcAft>
                <a:spcPts val="600"/>
              </a:spcAft>
              <a:buClr>
                <a:srgbClr val="008000"/>
              </a:buClr>
              <a:buFont typeface="Arial" pitchFamily="34" charset="0"/>
              <a:buChar char="•"/>
            </a:pPr>
            <a:r>
              <a:rPr lang="en-US" sz="2300" dirty="0" smtClean="0">
                <a:latin typeface="Cambria" pitchFamily="18" charset="0"/>
              </a:rPr>
              <a:t>Return on Residential Securitization (25-50 BP)</a:t>
            </a:r>
          </a:p>
          <a:p>
            <a:pPr marL="800100" lvl="1" indent="-342900">
              <a:spcAft>
                <a:spcPts val="600"/>
              </a:spcAft>
              <a:buClr>
                <a:srgbClr val="008000"/>
              </a:buClr>
              <a:buFont typeface="Arial" pitchFamily="34" charset="0"/>
              <a:buChar char="•"/>
            </a:pPr>
            <a:r>
              <a:rPr lang="en-US" sz="2300" dirty="0" smtClean="0">
                <a:latin typeface="Cambria" pitchFamily="18" charset="0"/>
              </a:rPr>
              <a:t>Return on Residential Investments</a:t>
            </a:r>
          </a:p>
          <a:p>
            <a:pPr marL="800100" lvl="1" indent="-342900">
              <a:spcAft>
                <a:spcPts val="600"/>
              </a:spcAft>
              <a:buClr>
                <a:srgbClr val="008000"/>
              </a:buClr>
              <a:buFont typeface="Arial" pitchFamily="34" charset="0"/>
              <a:buChar char="•"/>
            </a:pPr>
            <a:r>
              <a:rPr lang="en-US" sz="2300" dirty="0" smtClean="0">
                <a:latin typeface="Cambria" pitchFamily="18" charset="0"/>
              </a:rPr>
              <a:t>Commercial (sale?)</a:t>
            </a:r>
          </a:p>
          <a:p>
            <a:pPr marL="800100" lvl="1" indent="-342900">
              <a:spcAft>
                <a:spcPts val="1200"/>
              </a:spcAft>
              <a:buClr>
                <a:srgbClr val="008000"/>
              </a:buClr>
              <a:buFont typeface="Arial" pitchFamily="34" charset="0"/>
              <a:buChar char="•"/>
            </a:pPr>
            <a:r>
              <a:rPr lang="en-US" sz="2300" dirty="0" smtClean="0">
                <a:latin typeface="Cambria" pitchFamily="18" charset="0"/>
              </a:rPr>
              <a:t>New Markets</a:t>
            </a:r>
          </a:p>
          <a:p>
            <a:pPr marL="285750" indent="-285750">
              <a:spcAft>
                <a:spcPts val="1200"/>
              </a:spcAft>
              <a:buClr>
                <a:srgbClr val="008000"/>
              </a:buClr>
              <a:buFont typeface="Wingdings" pitchFamily="2" charset="2"/>
              <a:buChar char="§"/>
            </a:pPr>
            <a:r>
              <a:rPr lang="en-US" sz="2300" dirty="0" smtClean="0">
                <a:latin typeface="Cambria" pitchFamily="18" charset="0"/>
              </a:rPr>
              <a:t>Accounting overstates leverage</a:t>
            </a:r>
          </a:p>
          <a:p>
            <a:pPr marL="742950" lvl="1" indent="-285750">
              <a:spcAft>
                <a:spcPts val="200"/>
              </a:spcAft>
              <a:buClr>
                <a:srgbClr val="008000"/>
              </a:buClr>
            </a:pPr>
            <a:endParaRPr lang="en-US" sz="17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24</a:t>
            </a:fld>
            <a:endParaRPr lang="en-US"/>
          </a:p>
        </p:txBody>
      </p:sp>
    </p:spTree>
    <p:extLst>
      <p:ext uri="{BB962C8B-B14F-4D97-AF65-F5344CB8AC3E}">
        <p14:creationId xmlns="" xmlns:p14="http://schemas.microsoft.com/office/powerpoint/2010/main" val="296507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vert="horz" lIns="91440" tIns="45720" rIns="91440" bIns="45720" rtlCol="0" anchor="ctr">
            <a:normAutofit/>
          </a:bodyPr>
          <a:lstStyle/>
          <a:p>
            <a:r>
              <a:rPr lang="en-US" sz="2900" b="1" cap="none" dirty="0">
                <a:solidFill>
                  <a:schemeClr val="tx1"/>
                </a:solidFill>
              </a:rPr>
              <a:t>Structure of Recent Securitization –$8 Billion</a:t>
            </a:r>
          </a:p>
        </p:txBody>
      </p:sp>
      <p:graphicFrame>
        <p:nvGraphicFramePr>
          <p:cNvPr id="13321" name="Object 9"/>
          <p:cNvGraphicFramePr>
            <a:graphicFrameLocks noChangeAspect="1"/>
          </p:cNvGraphicFramePr>
          <p:nvPr>
            <p:extLst>
              <p:ext uri="{D42A27DB-BD31-4B8C-83A1-F6EECF244321}">
                <p14:modId xmlns="" xmlns:p14="http://schemas.microsoft.com/office/powerpoint/2010/main" val="1183010491"/>
              </p:ext>
            </p:extLst>
          </p:nvPr>
        </p:nvGraphicFramePr>
        <p:xfrm>
          <a:off x="1720850" y="1676400"/>
          <a:ext cx="5365750" cy="2253845"/>
        </p:xfrm>
        <a:graphic>
          <a:graphicData uri="http://schemas.openxmlformats.org/presentationml/2006/ole">
            <p:oleObj spid="_x0000_s60556" name="Macro-Enabled Worksheet" r:id="rId4" imgW="4581455" imgH="1924020" progId="Excel.SheetMacroEnabled.12">
              <p:embed/>
            </p:oleObj>
          </a:graphicData>
        </a:graphic>
      </p:graphicFrame>
      <p:graphicFrame>
        <p:nvGraphicFramePr>
          <p:cNvPr id="13322" name="Object 10"/>
          <p:cNvGraphicFramePr>
            <a:graphicFrameLocks noChangeAspect="1"/>
          </p:cNvGraphicFramePr>
          <p:nvPr>
            <p:extLst>
              <p:ext uri="{D42A27DB-BD31-4B8C-83A1-F6EECF244321}">
                <p14:modId xmlns="" xmlns:p14="http://schemas.microsoft.com/office/powerpoint/2010/main" val="918500555"/>
              </p:ext>
            </p:extLst>
          </p:nvPr>
        </p:nvGraphicFramePr>
        <p:xfrm>
          <a:off x="1702136" y="4219575"/>
          <a:ext cx="5384464" cy="1876425"/>
        </p:xfrm>
        <a:graphic>
          <a:graphicData uri="http://schemas.openxmlformats.org/presentationml/2006/ole">
            <p:oleObj spid="_x0000_s60557" name="Macro-Enabled Worksheet" r:id="rId5" imgW="4876752" imgH="1724066" progId="Excel.SheetMacroEnabled.12">
              <p:embed/>
            </p:oleObj>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25</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9684" y="3657600"/>
            <a:ext cx="7900916" cy="2133600"/>
          </a:xfrm>
          <a:prstGeom prst="rect">
            <a:avLst/>
          </a:prstGeom>
          <a:solidFill>
            <a:schemeClr val="accent4">
              <a:lumMod val="20000"/>
              <a:lumOff val="8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84573"/>
            <a:ext cx="8260672" cy="810827"/>
          </a:xfrm>
          <a:solidFill>
            <a:schemeClr val="accent1">
              <a:lumMod val="60000"/>
              <a:lumOff val="40000"/>
            </a:schemeClr>
          </a:solidFill>
        </p:spPr>
        <p:txBody>
          <a:bodyPr vert="horz" lIns="91440" tIns="45720" rIns="91440" bIns="45720" rtlCol="0" anchor="ctr">
            <a:normAutofit/>
          </a:bodyPr>
          <a:lstStyle/>
          <a:p>
            <a:r>
              <a:rPr lang="en-US" sz="3200" b="1" cap="none" dirty="0" smtClean="0"/>
              <a:t>Simplified Return </a:t>
            </a:r>
            <a:r>
              <a:rPr lang="en-US" sz="3200" b="1" cap="none" dirty="0"/>
              <a:t>on </a:t>
            </a:r>
            <a:r>
              <a:rPr lang="en-US" sz="3200" b="1" cap="none" dirty="0" smtClean="0"/>
              <a:t>Investments</a:t>
            </a:r>
            <a:r>
              <a:rPr lang="en-US" sz="3200" b="1" cap="none" baseline="30000" dirty="0" smtClean="0"/>
              <a:t>1</a:t>
            </a:r>
            <a:endParaRPr lang="en-US" sz="3200" b="1" cap="none" baseline="30000" dirty="0"/>
          </a:p>
        </p:txBody>
      </p:sp>
      <p:sp>
        <p:nvSpPr>
          <p:cNvPr id="3" name="TextBox 2"/>
          <p:cNvSpPr txBox="1"/>
          <p:nvPr/>
        </p:nvSpPr>
        <p:spPr>
          <a:xfrm>
            <a:off x="457200" y="1828800"/>
            <a:ext cx="8229600" cy="1708160"/>
          </a:xfrm>
          <a:prstGeom prst="rect">
            <a:avLst/>
          </a:prstGeom>
          <a:noFill/>
        </p:spPr>
        <p:txBody>
          <a:bodyPr wrap="square" rtlCol="0">
            <a:spAutoFit/>
          </a:bodyPr>
          <a:lstStyle/>
          <a:p>
            <a:pPr marL="285750" indent="-285750">
              <a:spcAft>
                <a:spcPts val="600"/>
              </a:spcAft>
              <a:buClr>
                <a:srgbClr val="008000"/>
              </a:buClr>
              <a:buFont typeface="Wingdings" pitchFamily="2" charset="2"/>
              <a:buChar char="§"/>
            </a:pPr>
            <a:r>
              <a:rPr lang="en-US" sz="2200" dirty="0" smtClean="0">
                <a:latin typeface="Cambria" pitchFamily="18" charset="0"/>
              </a:rPr>
              <a:t>Junior pieces=Secret Sauce</a:t>
            </a:r>
            <a:endParaRPr lang="en-US" sz="2200" dirty="0">
              <a:latin typeface="Cambria" pitchFamily="18" charset="0"/>
            </a:endParaRPr>
          </a:p>
          <a:p>
            <a:pPr marL="285750" indent="-285750">
              <a:spcAft>
                <a:spcPts val="600"/>
              </a:spcAft>
              <a:buClr>
                <a:srgbClr val="008000"/>
              </a:buClr>
              <a:buFont typeface="Wingdings" pitchFamily="2" charset="2"/>
              <a:buChar char="§"/>
            </a:pPr>
            <a:r>
              <a:rPr lang="en-US" sz="2200" dirty="0" smtClean="0">
                <a:latin typeface="Cambria" pitchFamily="18" charset="0"/>
              </a:rPr>
              <a:t>Higher Volume is Key</a:t>
            </a:r>
          </a:p>
          <a:p>
            <a:pPr marL="800100" lvl="1" indent="-342900">
              <a:spcAft>
                <a:spcPts val="600"/>
              </a:spcAft>
              <a:buClr>
                <a:srgbClr val="008000"/>
              </a:buClr>
              <a:buFont typeface="Arial" pitchFamily="34" charset="0"/>
              <a:buChar char="•"/>
            </a:pPr>
            <a:r>
              <a:rPr lang="en-US" sz="2200" dirty="0">
                <a:latin typeface="Cambria" pitchFamily="18" charset="0"/>
              </a:rPr>
              <a:t>Maximize B4/Credit Holdings</a:t>
            </a:r>
          </a:p>
          <a:p>
            <a:pPr marL="800100" lvl="1" indent="-342900">
              <a:spcAft>
                <a:spcPts val="600"/>
              </a:spcAft>
              <a:buClr>
                <a:srgbClr val="008000"/>
              </a:buClr>
              <a:buFont typeface="Arial" pitchFamily="34" charset="0"/>
              <a:buChar char="•"/>
            </a:pPr>
            <a:r>
              <a:rPr lang="en-US" sz="2200" dirty="0">
                <a:latin typeface="Cambria" pitchFamily="18" charset="0"/>
              </a:rPr>
              <a:t>Possibly Sell </a:t>
            </a:r>
            <a:r>
              <a:rPr lang="en-US" sz="2200" dirty="0" err="1">
                <a:latin typeface="Cambria" pitchFamily="18" charset="0"/>
              </a:rPr>
              <a:t>Mezz</a:t>
            </a:r>
            <a:r>
              <a:rPr lang="en-US" sz="2200" dirty="0">
                <a:latin typeface="Cambria" pitchFamily="18" charset="0"/>
              </a:rPr>
              <a:t> Pieces</a:t>
            </a:r>
          </a:p>
        </p:txBody>
      </p:sp>
      <p:sp>
        <p:nvSpPr>
          <p:cNvPr id="7" name="TextBox 6"/>
          <p:cNvSpPr txBox="1"/>
          <p:nvPr/>
        </p:nvSpPr>
        <p:spPr>
          <a:xfrm>
            <a:off x="709684" y="5867400"/>
            <a:ext cx="7010400" cy="338554"/>
          </a:xfrm>
          <a:prstGeom prst="rect">
            <a:avLst/>
          </a:prstGeom>
          <a:noFill/>
        </p:spPr>
        <p:txBody>
          <a:bodyPr wrap="square" rtlCol="0">
            <a:spAutoFit/>
          </a:bodyPr>
          <a:lstStyle/>
          <a:p>
            <a:r>
              <a:rPr lang="en-US" sz="800" dirty="0" smtClean="0"/>
              <a:t>1Assumes 6.5% subordination level, loan coupon interest equaling hedging costs, warehouse and mezzanine financing costs of 1.5% and 7 year total collateral life.</a:t>
            </a:r>
            <a:endParaRPr lang="en-US" sz="800" dirty="0"/>
          </a:p>
        </p:txBody>
      </p:sp>
      <p:sp>
        <p:nvSpPr>
          <p:cNvPr id="8" name="Date Placeholder 7"/>
          <p:cNvSpPr>
            <a:spLocks noGrp="1"/>
          </p:cNvSpPr>
          <p:nvPr>
            <p:ph type="dt" sz="half" idx="10"/>
          </p:nvPr>
        </p:nvSpPr>
        <p:spPr/>
        <p:txBody>
          <a:bodyPr/>
          <a:lstStyle/>
          <a:p>
            <a:r>
              <a:rPr lang="en-US" smtClean="0"/>
              <a:t>Please see important disclosures accompanying this presentation</a:t>
            </a:r>
            <a:endParaRPr lang="en-US" dirty="0"/>
          </a:p>
        </p:txBody>
      </p:sp>
      <p:sp>
        <p:nvSpPr>
          <p:cNvPr id="10" name="Footer Placeholder 9"/>
          <p:cNvSpPr>
            <a:spLocks noGrp="1"/>
          </p:cNvSpPr>
          <p:nvPr>
            <p:ph type="ftr" sz="quarter" idx="11"/>
          </p:nvPr>
        </p:nvSpPr>
        <p:spPr/>
        <p:txBody>
          <a:bodyPr/>
          <a:lstStyle/>
          <a:p>
            <a:r>
              <a:rPr lang="en-US" smtClean="0"/>
              <a:t>VALUEx Vail 2013</a:t>
            </a:r>
            <a:endParaRPr lang="en-US" dirty="0"/>
          </a:p>
        </p:txBody>
      </p:sp>
      <p:sp>
        <p:nvSpPr>
          <p:cNvPr id="11" name="Slide Number Placeholder 10"/>
          <p:cNvSpPr>
            <a:spLocks noGrp="1"/>
          </p:cNvSpPr>
          <p:nvPr>
            <p:ph type="sldNum" sz="quarter" idx="12"/>
          </p:nvPr>
        </p:nvSpPr>
        <p:spPr/>
        <p:txBody>
          <a:bodyPr/>
          <a:lstStyle/>
          <a:p>
            <a:fld id="{08F92931-9B5B-4C9A-9D66-B4B4675D39D6}" type="slidenum">
              <a:rPr lang="en-US" smtClean="0"/>
              <a:pPr/>
              <a:t>26</a:t>
            </a:fld>
            <a:endParaRPr lang="en-US"/>
          </a:p>
        </p:txBody>
      </p:sp>
      <p:graphicFrame>
        <p:nvGraphicFramePr>
          <p:cNvPr id="16" name="Table 15"/>
          <p:cNvGraphicFramePr>
            <a:graphicFrameLocks noGrp="1"/>
          </p:cNvGraphicFramePr>
          <p:nvPr>
            <p:extLst>
              <p:ext uri="{D42A27DB-BD31-4B8C-83A1-F6EECF244321}">
                <p14:modId xmlns="" xmlns:p14="http://schemas.microsoft.com/office/powerpoint/2010/main" val="2848982589"/>
              </p:ext>
            </p:extLst>
          </p:nvPr>
        </p:nvGraphicFramePr>
        <p:xfrm>
          <a:off x="762000" y="3722570"/>
          <a:ext cx="7848600" cy="1916229"/>
        </p:xfrm>
        <a:graphic>
          <a:graphicData uri="http://schemas.openxmlformats.org/drawingml/2006/table">
            <a:tbl>
              <a:tblPr/>
              <a:tblGrid>
                <a:gridCol w="470916"/>
                <a:gridCol w="784860"/>
                <a:gridCol w="863346"/>
                <a:gridCol w="706374"/>
                <a:gridCol w="549402"/>
                <a:gridCol w="663702"/>
                <a:gridCol w="533400"/>
                <a:gridCol w="685800"/>
                <a:gridCol w="533400"/>
                <a:gridCol w="685800"/>
                <a:gridCol w="685800"/>
                <a:gridCol w="685800"/>
              </a:tblGrid>
              <a:tr h="182519">
                <a:tc gridSpan="12">
                  <a:txBody>
                    <a:bodyPr/>
                    <a:lstStyle/>
                    <a:p>
                      <a:pPr algn="ctr" fontAlgn="b"/>
                      <a:r>
                        <a:rPr lang="en-US" sz="1100" b="0" i="0" u="none" strike="noStrike" dirty="0">
                          <a:solidFill>
                            <a:srgbClr val="000000"/>
                          </a:solidFill>
                          <a:latin typeface="Times New Roman"/>
                        </a:rPr>
                        <a:t> Approximate Non GAAP Yield on retained investments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519">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l"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dirty="0">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rgbClr val="000000"/>
                          </a:solidFill>
                          <a:latin typeface="Times New Roman"/>
                        </a:rPr>
                        <a:t>Year 1</a:t>
                      </a: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rgbClr val="000000"/>
                        </a:solidFill>
                        <a:latin typeface="Times New Roman"/>
                      </a:endParaRPr>
                    </a:p>
                  </a:txBody>
                  <a:tcPr marL="0" marR="0" marT="0" marB="0" anchor="b">
                    <a:lnL>
                      <a:noFill/>
                    </a:lnL>
                    <a:lnR>
                      <a:noFill/>
                    </a:lnR>
                    <a:lnT>
                      <a:noFill/>
                    </a:lnT>
                    <a:lnB w="3175" cap="flat" cmpd="sng" algn="ctr">
                      <a:solidFill>
                        <a:schemeClr val="bg1">
                          <a:lumMod val="85000"/>
                        </a:schemeClr>
                      </a:solidFill>
                      <a:prstDash val="solid"/>
                      <a:round/>
                      <a:headEnd type="none" w="med" len="med"/>
                      <a:tailEnd type="none" w="med" len="med"/>
                    </a:lnB>
                  </a:tcPr>
                </a:tc>
              </a:tr>
              <a:tr h="321235">
                <a:tc>
                  <a:txBody>
                    <a:bodyPr/>
                    <a:lstStyle/>
                    <a:p>
                      <a:pPr algn="l" fontAlgn="b"/>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Face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RWT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Purchase as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Annual</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Total Interest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Unlevered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IRR</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82519">
                <a:tc>
                  <a:txBody>
                    <a:bodyPr/>
                    <a:lstStyle/>
                    <a:p>
                      <a:pPr algn="l" fontAlgn="b"/>
                      <a:r>
                        <a:rPr lang="en-US" sz="900" b="0" i="0" u="none" strike="noStrike" dirty="0">
                          <a:solidFill>
                            <a:schemeClr val="tx1"/>
                          </a:solidFill>
                          <a:latin typeface="Times New Roman"/>
                        </a:rPr>
                        <a:t> Security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Value</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Purchase Price</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of Face Value</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Coupon</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 Cash Interest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Discount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Income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Yield</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Repo debt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Equity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Range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308234">
                <a:tc>
                  <a:txBody>
                    <a:bodyPr/>
                    <a:lstStyle/>
                    <a:p>
                      <a:pPr algn="l" fontAlgn="b"/>
                      <a:r>
                        <a:rPr lang="en-US" sz="900" b="0" i="0" u="none" strike="noStrike" dirty="0">
                          <a:solidFill>
                            <a:schemeClr val="tx1"/>
                          </a:solidFill>
                          <a:latin typeface="Times New Roman"/>
                        </a:rPr>
                        <a:t> B1  </a:t>
                      </a:r>
                      <a:r>
                        <a:rPr lang="en-US" sz="900" b="0" i="0" u="none" strike="noStrike" dirty="0" smtClean="0">
                          <a:solidFill>
                            <a:schemeClr val="tx1"/>
                          </a:solidFill>
                          <a:latin typeface="Times New Roman"/>
                        </a:rPr>
                        <a:t>AA </a:t>
                      </a:r>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$144,000,000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$139,680,000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97%</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3.55%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$5,112,000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$5,112,000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3.66%</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900" b="0" i="0" u="none" strike="noStrike">
                          <a:solidFill>
                            <a:schemeClr val="tx1"/>
                          </a:solidFill>
                          <a:latin typeface="Times New Roman"/>
                        </a:rPr>
                        <a:t>$104,760,000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$34,920,000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9-10%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r h="191646">
                <a:tc>
                  <a:txBody>
                    <a:bodyPr/>
                    <a:lstStyle/>
                    <a:p>
                      <a:pPr algn="l" fontAlgn="b"/>
                      <a:r>
                        <a:rPr lang="en-US" sz="900" b="0" i="0" u="none" strike="noStrike" dirty="0">
                          <a:solidFill>
                            <a:schemeClr val="tx1"/>
                          </a:solidFill>
                          <a:latin typeface="Times New Roman"/>
                        </a:rPr>
                        <a:t> B2   A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$132,000,000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$118,800,000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90%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3.55%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$4,686,000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$4,686,000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3.94%</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900" b="0" i="0" u="none" strike="noStrike" dirty="0">
                          <a:solidFill>
                            <a:schemeClr val="tx1"/>
                          </a:solidFill>
                          <a:latin typeface="Times New Roman"/>
                        </a:rPr>
                        <a:t>$79,200,000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$39,600,000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11-12%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r h="182519">
                <a:tc>
                  <a:txBody>
                    <a:bodyPr/>
                    <a:lstStyle/>
                    <a:p>
                      <a:pPr algn="l" fontAlgn="b"/>
                      <a:r>
                        <a:rPr lang="en-US" sz="900" b="0" i="0" u="none" strike="noStrike" dirty="0">
                          <a:solidFill>
                            <a:schemeClr val="tx1"/>
                          </a:solidFill>
                          <a:latin typeface="Times New Roman"/>
                        </a:rPr>
                        <a:t> B3  </a:t>
                      </a:r>
                      <a:r>
                        <a:rPr lang="en-US" sz="900" b="0" i="0" u="none" strike="noStrike" dirty="0" smtClean="0">
                          <a:solidFill>
                            <a:schemeClr val="tx1"/>
                          </a:solidFill>
                          <a:latin typeface="Times New Roman"/>
                        </a:rPr>
                        <a:t>BBB </a:t>
                      </a:r>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$120,000,000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$102,000,000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85%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3.55%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$4,260,000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$4,260,000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4.18%</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900" b="0" i="0" u="none" strike="noStrike">
                          <a:solidFill>
                            <a:schemeClr val="tx1"/>
                          </a:solidFill>
                          <a:latin typeface="Times New Roman"/>
                        </a:rPr>
                        <a:t>$51,000,000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$51,000,000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 9-12%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r h="182519">
                <a:tc>
                  <a:txBody>
                    <a:bodyPr/>
                    <a:lstStyle/>
                    <a:p>
                      <a:pPr algn="l" fontAlgn="b"/>
                      <a:r>
                        <a:rPr lang="en-US" sz="900" b="0" i="0" u="none" strike="noStrike" dirty="0">
                          <a:solidFill>
                            <a:schemeClr val="tx1"/>
                          </a:solidFill>
                          <a:latin typeface="Times New Roman"/>
                        </a:rPr>
                        <a:t> B4  </a:t>
                      </a:r>
                      <a:r>
                        <a:rPr lang="en-US" sz="900" b="0" i="0" u="none" strike="noStrike" dirty="0" smtClean="0">
                          <a:solidFill>
                            <a:schemeClr val="tx1"/>
                          </a:solidFill>
                          <a:latin typeface="Times New Roman"/>
                        </a:rPr>
                        <a:t>BB </a:t>
                      </a:r>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$40,000,000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$24,000,000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60%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3.55%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$1,420,000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dirty="0">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$1,420,000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5.92%</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900" b="0" i="0" u="none" strike="noStrike" dirty="0">
                          <a:solidFill>
                            <a:schemeClr val="tx1"/>
                          </a:solidFill>
                          <a:latin typeface="Times New Roman"/>
                        </a:rPr>
                        <a:t>$0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$24,000,000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 12-15%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r h="182519">
                <a:tc>
                  <a:txBody>
                    <a:bodyPr/>
                    <a:lstStyle/>
                    <a:p>
                      <a:pPr algn="l" fontAlgn="b"/>
                      <a:r>
                        <a:rPr lang="en-US" sz="900" b="0" i="0" u="none" strike="noStrike" dirty="0">
                          <a:solidFill>
                            <a:schemeClr val="tx1"/>
                          </a:solidFill>
                          <a:latin typeface="Times New Roman"/>
                        </a:rPr>
                        <a:t> Credit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$84,000,000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$16,800,000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20%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3.55%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$2,982,000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900" b="0" i="0" u="none" strike="noStrike">
                        <a:solidFill>
                          <a:schemeClr val="tx1"/>
                        </a:solidFill>
                        <a:latin typeface="Times New Roman"/>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a:solidFill>
                            <a:schemeClr val="tx1"/>
                          </a:solidFill>
                          <a:latin typeface="Times New Roman"/>
                        </a:rPr>
                        <a:t>$2,982,000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17.75%</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900" b="0" i="0" u="none" strike="noStrike" dirty="0">
                          <a:solidFill>
                            <a:schemeClr val="tx1"/>
                          </a:solidFill>
                          <a:latin typeface="Times New Roman"/>
                        </a:rPr>
                        <a:t>$0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$16,800,000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900" b="0" i="0" u="none" strike="noStrike" dirty="0">
                          <a:solidFill>
                            <a:schemeClr val="tx1"/>
                          </a:solidFill>
                          <a:latin typeface="Times New Roman"/>
                        </a:rPr>
                        <a:t> 20%+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bl>
          </a:graphicData>
        </a:graphic>
      </p:graphicFrame>
    </p:spTree>
    <p:extLst>
      <p:ext uri="{BB962C8B-B14F-4D97-AF65-F5344CB8AC3E}">
        <p14:creationId xmlns="" xmlns:p14="http://schemas.microsoft.com/office/powerpoint/2010/main" val="994202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Autofit/>
          </a:bodyPr>
          <a:lstStyle/>
          <a:p>
            <a:r>
              <a:rPr lang="en-US" sz="2600" b="1" cap="none" dirty="0" smtClean="0">
                <a:solidFill>
                  <a:schemeClr val="tx1"/>
                </a:solidFill>
              </a:rPr>
              <a:t>Sequoia Magic Formula: </a:t>
            </a:r>
            <a:br>
              <a:rPr lang="en-US" sz="2600" b="1" cap="none" dirty="0" smtClean="0">
                <a:solidFill>
                  <a:schemeClr val="tx1"/>
                </a:solidFill>
              </a:rPr>
            </a:br>
            <a:r>
              <a:rPr lang="en-US" sz="2600" b="1" cap="none" dirty="0" smtClean="0">
                <a:solidFill>
                  <a:schemeClr val="tx1"/>
                </a:solidFill>
              </a:rPr>
              <a:t> Rich people=better credit risk</a:t>
            </a:r>
            <a:endParaRPr lang="en-US" sz="2600" b="1" cap="none" dirty="0">
              <a:solidFill>
                <a:schemeClr val="tx1"/>
              </a:solidFill>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431057266"/>
              </p:ext>
            </p:extLst>
          </p:nvPr>
        </p:nvGraphicFramePr>
        <p:xfrm>
          <a:off x="1406015" y="2133600"/>
          <a:ext cx="5909185" cy="3014584"/>
        </p:xfrm>
        <a:graphic>
          <a:graphicData uri="http://schemas.openxmlformats.org/presentationml/2006/ole">
            <p:oleObj spid="_x0000_s59463" name="Macro-Enabled Worksheet" r:id="rId4" imgW="3752718" imgH="1914639" progId="Excel.SheetMacroEnabled.12">
              <p:embed/>
            </p:oleObj>
          </a:graphicData>
        </a:graphic>
      </p:graphicFrame>
      <p:sp>
        <p:nvSpPr>
          <p:cNvPr id="5" name="TextBox 4"/>
          <p:cNvSpPr txBox="1"/>
          <p:nvPr/>
        </p:nvSpPr>
        <p:spPr>
          <a:xfrm>
            <a:off x="1371600" y="5361801"/>
            <a:ext cx="1467005" cy="276999"/>
          </a:xfrm>
          <a:prstGeom prst="rect">
            <a:avLst/>
          </a:prstGeom>
          <a:noFill/>
        </p:spPr>
        <p:txBody>
          <a:bodyPr wrap="none" rtlCol="0">
            <a:spAutoFit/>
          </a:bodyPr>
          <a:lstStyle/>
          <a:p>
            <a:r>
              <a:rPr lang="en-US" sz="1200" dirty="0" smtClean="0">
                <a:latin typeface="Cambria" pitchFamily="18" charset="0"/>
              </a:rPr>
              <a:t>Source:  Bloomberg</a:t>
            </a:r>
            <a:endParaRPr lang="en-US" sz="1200" dirty="0">
              <a:latin typeface="Cambria" pitchFamily="18" charset="0"/>
            </a:endParaRPr>
          </a:p>
        </p:txBody>
      </p:sp>
      <p:sp>
        <p:nvSpPr>
          <p:cNvPr id="7" name="Date Placeholder 6"/>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27</a:t>
            </a:fld>
            <a:endParaRPr lang="en-US"/>
          </a:p>
        </p:txBody>
      </p:sp>
    </p:spTree>
    <p:extLst>
      <p:ext uri="{BB962C8B-B14F-4D97-AF65-F5344CB8AC3E}">
        <p14:creationId xmlns="" xmlns:p14="http://schemas.microsoft.com/office/powerpoint/2010/main" val="2901269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752600"/>
            <a:ext cx="6705600" cy="4114800"/>
          </a:xfrm>
          <a:prstGeom prst="rect">
            <a:avLst/>
          </a:prstGeom>
          <a:solidFill>
            <a:srgbClr val="F4F4F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84575"/>
            <a:ext cx="8260672" cy="810825"/>
          </a:xfrm>
          <a:solidFill>
            <a:schemeClr val="accent1">
              <a:lumMod val="60000"/>
              <a:lumOff val="40000"/>
            </a:schemeClr>
          </a:solidFill>
        </p:spPr>
        <p:txBody>
          <a:bodyPr vert="horz" lIns="91440" tIns="45720" rIns="91440" bIns="45720" rtlCol="0" anchor="ctr">
            <a:normAutofit/>
          </a:bodyPr>
          <a:lstStyle/>
          <a:p>
            <a:r>
              <a:rPr lang="en-US" sz="3300" b="1" cap="none" dirty="0" smtClean="0">
                <a:solidFill>
                  <a:schemeClr val="tx1"/>
                </a:solidFill>
              </a:rPr>
              <a:t>12%...Not Awful</a:t>
            </a:r>
            <a:endParaRPr lang="en-US" sz="3300" b="1" cap="none" dirty="0">
              <a:solidFill>
                <a:schemeClr val="tx1"/>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3603766632"/>
              </p:ext>
            </p:extLst>
          </p:nvPr>
        </p:nvGraphicFramePr>
        <p:xfrm>
          <a:off x="1371600" y="1904999"/>
          <a:ext cx="6400802" cy="3779293"/>
        </p:xfrm>
        <a:graphic>
          <a:graphicData uri="http://schemas.openxmlformats.org/drawingml/2006/table">
            <a:tbl>
              <a:tblPr/>
              <a:tblGrid>
                <a:gridCol w="2427654"/>
                <a:gridCol w="86946"/>
                <a:gridCol w="304800"/>
                <a:gridCol w="457200"/>
                <a:gridCol w="533400"/>
                <a:gridCol w="457200"/>
                <a:gridCol w="533400"/>
                <a:gridCol w="533400"/>
                <a:gridCol w="457200"/>
                <a:gridCol w="609602"/>
              </a:tblGrid>
              <a:tr h="123173">
                <a:tc>
                  <a:txBody>
                    <a:bodyPr/>
                    <a:lstStyle/>
                    <a:p>
                      <a:pPr algn="l" fontAlgn="b"/>
                      <a:endParaRPr lang="en-US" sz="900" b="0" i="0" u="none" strike="noStrike" dirty="0">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2012</a:t>
                      </a: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2013E</a:t>
                      </a: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2014E</a:t>
                      </a: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2015E</a:t>
                      </a: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2016E</a:t>
                      </a: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2017E</a:t>
                      </a:r>
                    </a:p>
                  </a:txBody>
                  <a:tcPr marL="0" marR="0" marT="0" marB="0" anchor="b">
                    <a:lnL>
                      <a:noFill/>
                    </a:lnL>
                    <a:lnR>
                      <a:noFill/>
                    </a:lnR>
                    <a:lnT>
                      <a:noFill/>
                    </a:lnT>
                    <a:lnB>
                      <a:noFill/>
                    </a:lnB>
                    <a:solidFill>
                      <a:srgbClr val="F4F4F2"/>
                    </a:solidFill>
                  </a:tcPr>
                </a:tc>
                <a:tc>
                  <a:txBody>
                    <a:bodyPr/>
                    <a:lstStyle/>
                    <a:p>
                      <a:pPr algn="ctr" fontAlgn="b"/>
                      <a:r>
                        <a:rPr lang="en-US" sz="900" b="1" i="0" u="none" strike="noStrike">
                          <a:solidFill>
                            <a:srgbClr val="000000"/>
                          </a:solidFill>
                          <a:latin typeface="Arial"/>
                        </a:rPr>
                        <a:t>2018E</a:t>
                      </a:r>
                    </a:p>
                  </a:txBody>
                  <a:tcPr marL="0" marR="0" marT="0" marB="0" anchor="b">
                    <a:lnL>
                      <a:noFill/>
                    </a:lnL>
                    <a:lnR>
                      <a:noFill/>
                    </a:lnR>
                    <a:lnT>
                      <a:noFill/>
                    </a:lnT>
                    <a:lnB>
                      <a:noFill/>
                    </a:lnB>
                    <a:solidFill>
                      <a:srgbClr val="F4F4F2"/>
                    </a:solidFill>
                  </a:tcPr>
                </a:tc>
              </a:tr>
              <a:tr h="137663">
                <a:tc>
                  <a:txBody>
                    <a:bodyPr/>
                    <a:lstStyle/>
                    <a:p>
                      <a:pPr algn="l" fontAlgn="b"/>
                      <a:r>
                        <a:rPr lang="en-US" sz="900" b="0" i="0" u="none" strike="noStrike">
                          <a:solidFill>
                            <a:srgbClr val="000000"/>
                          </a:solidFill>
                          <a:latin typeface="Arial"/>
                        </a:rPr>
                        <a:t>Beginning Period Adjusted Equity</a:t>
                      </a:r>
                      <a:r>
                        <a:rPr lang="en-US" sz="900" b="0" i="0" u="none" strike="noStrike" baseline="30000">
                          <a:solidFill>
                            <a:srgbClr val="000000"/>
                          </a:solidFill>
                          <a:latin typeface="Arial"/>
                        </a:rPr>
                        <a:t>1</a:t>
                      </a:r>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$966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$1,140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$1,484</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$1,605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$1,739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$1,887</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$2,038</a:t>
                      </a:r>
                    </a:p>
                  </a:txBody>
                  <a:tcPr marL="0" marR="0" marT="0" marB="0" anchor="b">
                    <a:lnL>
                      <a:noFill/>
                    </a:lnL>
                    <a:lnR>
                      <a:noFill/>
                    </a:lnR>
                    <a:lnT>
                      <a:noFill/>
                    </a:lnT>
                    <a:lnB>
                      <a:noFill/>
                    </a:lnB>
                    <a:solidFill>
                      <a:srgbClr val="F4F4F2"/>
                    </a:solidFill>
                  </a:tcPr>
                </a:tc>
              </a:tr>
              <a:tr h="196365">
                <a:tc>
                  <a:txBody>
                    <a:bodyPr/>
                    <a:lstStyle/>
                    <a:p>
                      <a:pPr algn="l" fontAlgn="b"/>
                      <a:r>
                        <a:rPr lang="en-US" sz="900" b="0" i="0" u="none" strike="noStrike">
                          <a:solidFill>
                            <a:srgbClr val="000000"/>
                          </a:solidFill>
                          <a:latin typeface="Arial"/>
                        </a:rPr>
                        <a:t>Plus Operating Earnings at Assumed Return on Equity</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$132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$157</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$185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$201</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$218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$236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$255</a:t>
                      </a: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Less Dividends</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($82)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($92)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($95)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($97)</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($99)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($114)</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($116)</a:t>
                      </a: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Convert</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$279 </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ATM Follow-On Proceeds</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$0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$30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$30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$30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$30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$30 </a:t>
                      </a: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Adjusted Common shareholders' equity</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$1,140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$1,484</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$1,605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$1,739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$1,887</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$2,038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$2,207</a:t>
                      </a:r>
                    </a:p>
                  </a:txBody>
                  <a:tcPr marL="0" marR="0" marT="0" marB="0" anchor="b">
                    <a:lnL>
                      <a:noFill/>
                    </a:lnL>
                    <a:lnR>
                      <a:noFill/>
                    </a:lnR>
                    <a:lnT>
                      <a:noFill/>
                    </a:lnT>
                    <a:lnB>
                      <a:noFill/>
                    </a:lnB>
                    <a:solidFill>
                      <a:srgbClr val="F4F4F2"/>
                    </a:solidFill>
                  </a:tcPr>
                </a:tc>
              </a:tr>
              <a:tr h="123173">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dirty="0">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r>
              <a:tr h="173890">
                <a:tc>
                  <a:txBody>
                    <a:bodyPr/>
                    <a:lstStyle/>
                    <a:p>
                      <a:pPr algn="l" fontAlgn="b"/>
                      <a:r>
                        <a:rPr lang="en-US" sz="900" b="0" i="0" u="none" strike="noStrike">
                          <a:solidFill>
                            <a:srgbClr val="000000"/>
                          </a:solidFill>
                          <a:latin typeface="Arial"/>
                        </a:rPr>
                        <a:t>Assumed Return on Average Equity</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12.5%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12.0%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12.0%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12.0%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12.0%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12.0%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12.0%</a:t>
                      </a:r>
                    </a:p>
                  </a:txBody>
                  <a:tcPr marL="0" marR="0" marT="0" marB="0" anchor="b">
                    <a:lnL>
                      <a:noFill/>
                    </a:lnL>
                    <a:lnR>
                      <a:noFill/>
                    </a:lnR>
                    <a:lnT>
                      <a:noFill/>
                    </a:lnT>
                    <a:lnB>
                      <a:noFill/>
                    </a:lnB>
                    <a:solidFill>
                      <a:srgbClr val="F4F4F2"/>
                    </a:solidFill>
                  </a:tcPr>
                </a:tc>
              </a:tr>
              <a:tr h="123173">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dirty="0">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Assumed Dividend Per Share</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$1.00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$1.12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$1.12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$1.12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$1.12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$1.12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$1.12</a:t>
                      </a:r>
                    </a:p>
                  </a:txBody>
                  <a:tcPr marL="0" marR="0" marT="0" marB="0" anchor="b">
                    <a:lnL>
                      <a:noFill/>
                    </a:lnL>
                    <a:lnR>
                      <a:noFill/>
                    </a:lnR>
                    <a:lnT>
                      <a:noFill/>
                    </a:lnT>
                    <a:lnB>
                      <a:noFill/>
                    </a:lnB>
                    <a:solidFill>
                      <a:srgbClr val="F4F4F2"/>
                    </a:solidFill>
                  </a:tcPr>
                </a:tc>
              </a:tr>
              <a:tr h="144908">
                <a:tc>
                  <a:txBody>
                    <a:bodyPr/>
                    <a:lstStyle/>
                    <a:p>
                      <a:pPr algn="l" fontAlgn="b"/>
                      <a:r>
                        <a:rPr lang="en-US" sz="900" b="0" i="0" u="none" strike="noStrike">
                          <a:solidFill>
                            <a:srgbClr val="000000"/>
                          </a:solidFill>
                          <a:latin typeface="Arial"/>
                        </a:rPr>
                        <a:t>Payout Ratio</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Calibri"/>
                        </a:rPr>
                        <a:t>62%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Calibri"/>
                        </a:rPr>
                        <a:t>63%</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Calibri"/>
                        </a:rPr>
                        <a:t>58%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Calibri"/>
                        </a:rPr>
                        <a:t>54%</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Calibri"/>
                        </a:rPr>
                        <a:t>51%</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Calibri"/>
                        </a:rPr>
                        <a:t>48%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Calibri"/>
                        </a:rPr>
                        <a:t>46%</a:t>
                      </a:r>
                    </a:p>
                  </a:txBody>
                  <a:tcPr marL="0" marR="0" marT="0" marB="0" anchor="b">
                    <a:lnL>
                      <a:noFill/>
                    </a:lnL>
                    <a:lnR>
                      <a:noFill/>
                    </a:lnR>
                    <a:lnT>
                      <a:noFill/>
                    </a:lnT>
                    <a:lnB>
                      <a:noFill/>
                    </a:lnB>
                    <a:solidFill>
                      <a:srgbClr val="F4F4F2"/>
                    </a:solidFill>
                  </a:tcPr>
                </a:tc>
              </a:tr>
              <a:tr h="144908">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Calibri"/>
                      </a:endParaRP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Ending Shares Outstanding </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82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94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96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99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101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103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105 </a:t>
                      </a:r>
                    </a:p>
                  </a:txBody>
                  <a:tcPr marL="0" marR="0" marT="0" marB="0" anchor="b">
                    <a:lnL>
                      <a:noFill/>
                    </a:lnL>
                    <a:lnR>
                      <a:noFill/>
                    </a:lnR>
                    <a:lnT>
                      <a:noFill/>
                    </a:lnT>
                    <a:lnB>
                      <a:noFill/>
                    </a:lnB>
                    <a:solidFill>
                      <a:srgbClr val="F4F4F2"/>
                    </a:solidFill>
                  </a:tcPr>
                </a:tc>
              </a:tr>
              <a:tr h="144908">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dirty="0">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Average Shares Outstanding</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82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88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95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97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100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102 </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104 </a:t>
                      </a:r>
                    </a:p>
                  </a:txBody>
                  <a:tcPr marL="0" marR="0" marT="0" marB="0" anchor="b">
                    <a:lnL>
                      <a:noFill/>
                    </a:lnL>
                    <a:lnR>
                      <a:noFill/>
                    </a:lnR>
                    <a:lnT>
                      <a:noFill/>
                    </a:lnT>
                    <a:lnB>
                      <a:noFill/>
                    </a:lnB>
                    <a:solidFill>
                      <a:srgbClr val="F4F4F2"/>
                    </a:solidFill>
                  </a:tcPr>
                </a:tc>
              </a:tr>
              <a:tr h="123173">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dirty="0">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Estimated Earnings Per Share</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$1.61</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$1.79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$1.95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$2.06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$2.19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$2.32</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$2.46</a:t>
                      </a: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Calculated Book Value Per Share</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$13.88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$15.76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$16.66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$17.65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$18.76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$19.87</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$21.11</a:t>
                      </a:r>
                    </a:p>
                  </a:txBody>
                  <a:tcPr marL="0" marR="0" marT="0" marB="0" anchor="b">
                    <a:lnL>
                      <a:noFill/>
                    </a:lnL>
                    <a:lnR>
                      <a:noFill/>
                    </a:lnR>
                    <a:lnT>
                      <a:noFill/>
                    </a:lnT>
                    <a:lnB>
                      <a:noFill/>
                    </a:lnB>
                    <a:solidFill>
                      <a:srgbClr val="F4F4F2"/>
                    </a:solidFill>
                  </a:tcPr>
                </a:tc>
              </a:tr>
              <a:tr h="123173">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dirty="0">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dirty="0">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chemeClr val="tx1"/>
                        </a:solidFill>
                        <a:latin typeface="Arial"/>
                      </a:endParaRPr>
                    </a:p>
                  </a:txBody>
                  <a:tcPr marL="0" marR="0" marT="0" marB="0" anchor="b">
                    <a:lnL>
                      <a:noFill/>
                    </a:lnL>
                    <a:lnR>
                      <a:noFill/>
                    </a:lnR>
                    <a:lnT>
                      <a:noFill/>
                    </a:lnT>
                    <a:lnB>
                      <a:noFill/>
                    </a:lnB>
                    <a:solidFill>
                      <a:srgbClr val="F4F4F2"/>
                    </a:solidFill>
                  </a:tcPr>
                </a:tc>
              </a:tr>
              <a:tr h="123173">
                <a:tc>
                  <a:txBody>
                    <a:bodyPr/>
                    <a:lstStyle/>
                    <a:p>
                      <a:pPr algn="l" fontAlgn="b"/>
                      <a:r>
                        <a:rPr lang="en-US" sz="900" b="0" i="0" u="none" strike="noStrike">
                          <a:solidFill>
                            <a:srgbClr val="000000"/>
                          </a:solidFill>
                          <a:latin typeface="Arial"/>
                        </a:rPr>
                        <a:t>Assumed Multiple of Book Value</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130%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chemeClr val="tx1"/>
                          </a:solidFill>
                          <a:latin typeface="Arial"/>
                        </a:rPr>
                        <a:t>130%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130%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130%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a:solidFill>
                            <a:schemeClr val="tx1"/>
                          </a:solidFill>
                          <a:latin typeface="Arial"/>
                        </a:rPr>
                        <a:t>130%</a:t>
                      </a:r>
                    </a:p>
                  </a:txBody>
                  <a:tcPr marL="0" marR="0" marT="0" marB="0" anchor="b">
                    <a:lnL>
                      <a:noFill/>
                    </a:lnL>
                    <a:lnR>
                      <a:noFill/>
                    </a:lnR>
                    <a:lnT>
                      <a:noFill/>
                    </a:lnT>
                    <a:lnB>
                      <a:noFill/>
                    </a:lnB>
                    <a:solidFill>
                      <a:srgbClr val="FFFF00"/>
                    </a:solidFill>
                  </a:tcPr>
                </a:tc>
                <a:tc>
                  <a:txBody>
                    <a:bodyPr/>
                    <a:lstStyle/>
                    <a:p>
                      <a:pPr algn="ctr" fontAlgn="b"/>
                      <a:r>
                        <a:rPr lang="en-US" sz="900" b="0" i="0" u="none" strike="noStrike" dirty="0">
                          <a:solidFill>
                            <a:schemeClr val="tx1"/>
                          </a:solidFill>
                          <a:latin typeface="Arial"/>
                        </a:rPr>
                        <a:t>130%</a:t>
                      </a:r>
                    </a:p>
                  </a:txBody>
                  <a:tcPr marL="0" marR="0" marT="0" marB="0" anchor="b">
                    <a:lnL>
                      <a:noFill/>
                    </a:lnL>
                    <a:lnR>
                      <a:noFill/>
                    </a:lnR>
                    <a:lnT>
                      <a:noFill/>
                    </a:lnT>
                    <a:lnB>
                      <a:noFill/>
                    </a:lnB>
                    <a:solidFill>
                      <a:srgbClr val="FFFF00"/>
                    </a:solidFill>
                  </a:tcPr>
                </a:tc>
              </a:tr>
              <a:tr h="123173">
                <a:tc>
                  <a:txBody>
                    <a:bodyPr/>
                    <a:lstStyle/>
                    <a:p>
                      <a:pPr algn="l" fontAlgn="b"/>
                      <a:r>
                        <a:rPr lang="en-US" sz="900" b="0" i="0" u="none" strike="noStrike">
                          <a:solidFill>
                            <a:srgbClr val="000000"/>
                          </a:solidFill>
                          <a:latin typeface="Arial"/>
                        </a:rPr>
                        <a:t>Price Target at 130% of Book Value</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$20.49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$21.65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$22.94</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$24.39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$25.83</a:t>
                      </a:r>
                    </a:p>
                  </a:txBody>
                  <a:tcPr marL="0" marR="0" marT="0" marB="0" anchor="b">
                    <a:lnL>
                      <a:noFill/>
                    </a:lnL>
                    <a:lnR>
                      <a:noFill/>
                    </a:lnR>
                    <a:lnT>
                      <a:noFill/>
                    </a:lnT>
                    <a:lnB>
                      <a:noFill/>
                    </a:lnB>
                    <a:solidFill>
                      <a:srgbClr val="FFFF00"/>
                    </a:solidFill>
                  </a:tcPr>
                </a:tc>
                <a:tc>
                  <a:txBody>
                    <a:bodyPr/>
                    <a:lstStyle/>
                    <a:p>
                      <a:pPr algn="ctr" fontAlgn="b"/>
                      <a:r>
                        <a:rPr lang="en-US" sz="900" b="0" i="0" u="none" strike="noStrike" dirty="0">
                          <a:solidFill>
                            <a:srgbClr val="000000"/>
                          </a:solidFill>
                          <a:latin typeface="Arial"/>
                        </a:rPr>
                        <a:t>$27.45</a:t>
                      </a:r>
                    </a:p>
                  </a:txBody>
                  <a:tcPr marL="0" marR="0" marT="0" marB="0" anchor="b">
                    <a:lnL>
                      <a:noFill/>
                    </a:lnL>
                    <a:lnR>
                      <a:noFill/>
                    </a:lnR>
                    <a:lnT>
                      <a:noFill/>
                    </a:lnT>
                    <a:lnB>
                      <a:noFill/>
                    </a:lnB>
                    <a:solidFill>
                      <a:srgbClr val="FFFF00"/>
                    </a:solidFill>
                  </a:tcPr>
                </a:tc>
              </a:tr>
              <a:tr h="144908">
                <a:tc>
                  <a:txBody>
                    <a:bodyPr/>
                    <a:lstStyle/>
                    <a:p>
                      <a:pPr algn="l" fontAlgn="b"/>
                      <a:r>
                        <a:rPr lang="en-US" sz="900" b="0" i="0" u="none" strike="noStrike">
                          <a:solidFill>
                            <a:srgbClr val="000000"/>
                          </a:solidFill>
                          <a:latin typeface="Arial"/>
                        </a:rPr>
                        <a:t>Cumulative Return</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Calibri"/>
                        </a:rPr>
                        <a:t>10.8%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Calibri"/>
                        </a:rPr>
                        <a:t>22.8%</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Calibri"/>
                        </a:rPr>
                        <a:t>35.5%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Calibri"/>
                        </a:rPr>
                        <a:t>49.0%</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Calibri"/>
                        </a:rPr>
                        <a:t>62.5%</a:t>
                      </a:r>
                    </a:p>
                  </a:txBody>
                  <a:tcPr marL="0" marR="0" marT="0" marB="0" anchor="b">
                    <a:lnL>
                      <a:noFill/>
                    </a:lnL>
                    <a:lnR>
                      <a:noFill/>
                    </a:lnR>
                    <a:lnT>
                      <a:noFill/>
                    </a:lnT>
                    <a:lnB>
                      <a:noFill/>
                    </a:lnB>
                    <a:solidFill>
                      <a:srgbClr val="FFFF00"/>
                    </a:solidFill>
                  </a:tcPr>
                </a:tc>
                <a:tc>
                  <a:txBody>
                    <a:bodyPr/>
                    <a:lstStyle/>
                    <a:p>
                      <a:pPr algn="ctr" fontAlgn="b"/>
                      <a:r>
                        <a:rPr lang="en-US" sz="900" b="0" i="0" u="none" strike="noStrike" dirty="0">
                          <a:solidFill>
                            <a:srgbClr val="000000"/>
                          </a:solidFill>
                          <a:latin typeface="Calibri"/>
                        </a:rPr>
                        <a:t>76.9%</a:t>
                      </a:r>
                    </a:p>
                  </a:txBody>
                  <a:tcPr marL="0" marR="0" marT="0" marB="0" anchor="b">
                    <a:lnL>
                      <a:noFill/>
                    </a:lnL>
                    <a:lnR>
                      <a:noFill/>
                    </a:lnR>
                    <a:lnT>
                      <a:noFill/>
                    </a:lnT>
                    <a:lnB>
                      <a:noFill/>
                    </a:lnB>
                    <a:solidFill>
                      <a:srgbClr val="FFFF00"/>
                    </a:solidFill>
                  </a:tcPr>
                </a:tc>
              </a:tr>
              <a:tr h="123173">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FFF00"/>
                    </a:solidFill>
                  </a:tcPr>
                </a:tc>
                <a:tc>
                  <a:txBody>
                    <a:bodyPr/>
                    <a:lstStyle/>
                    <a:p>
                      <a:pPr algn="ctr" fontAlgn="b"/>
                      <a:endParaRPr lang="en-US" sz="900" b="0" i="0" u="none" strike="noStrike" dirty="0">
                        <a:solidFill>
                          <a:srgbClr val="000000"/>
                        </a:solidFill>
                        <a:latin typeface="Arial"/>
                      </a:endParaRPr>
                    </a:p>
                  </a:txBody>
                  <a:tcPr marL="0" marR="0" marT="0" marB="0" anchor="b">
                    <a:lnL>
                      <a:noFill/>
                    </a:lnL>
                    <a:lnR>
                      <a:noFill/>
                    </a:lnR>
                    <a:lnT>
                      <a:noFill/>
                    </a:lnT>
                    <a:lnB>
                      <a:noFill/>
                    </a:lnB>
                    <a:solidFill>
                      <a:srgbClr val="FFFF00"/>
                    </a:solidFill>
                  </a:tcPr>
                </a:tc>
              </a:tr>
              <a:tr h="123173">
                <a:tc>
                  <a:txBody>
                    <a:bodyPr/>
                    <a:lstStyle/>
                    <a:p>
                      <a:pPr algn="l" fontAlgn="b"/>
                      <a:r>
                        <a:rPr lang="en-US" sz="900" b="0" i="0" u="none" strike="noStrike">
                          <a:solidFill>
                            <a:srgbClr val="000000"/>
                          </a:solidFill>
                          <a:latin typeface="Arial"/>
                        </a:rPr>
                        <a:t>Price at 10x earnings</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$17.91</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$19.46</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$20.59</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$21.85</a:t>
                      </a: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a:solidFill>
                            <a:srgbClr val="000000"/>
                          </a:solidFill>
                          <a:latin typeface="Arial"/>
                        </a:rPr>
                        <a:t>$23.18</a:t>
                      </a:r>
                    </a:p>
                  </a:txBody>
                  <a:tcPr marL="0" marR="0" marT="0" marB="0" anchor="b">
                    <a:lnL>
                      <a:noFill/>
                    </a:lnL>
                    <a:lnR>
                      <a:noFill/>
                    </a:lnR>
                    <a:lnT>
                      <a:noFill/>
                    </a:lnT>
                    <a:lnB>
                      <a:noFill/>
                    </a:lnB>
                    <a:solidFill>
                      <a:srgbClr val="FFFF00"/>
                    </a:solidFill>
                  </a:tcPr>
                </a:tc>
                <a:tc>
                  <a:txBody>
                    <a:bodyPr/>
                    <a:lstStyle/>
                    <a:p>
                      <a:pPr algn="ctr" fontAlgn="b"/>
                      <a:r>
                        <a:rPr lang="en-US" sz="900" b="0" i="0" u="none" strike="noStrike" dirty="0">
                          <a:solidFill>
                            <a:srgbClr val="000000"/>
                          </a:solidFill>
                          <a:latin typeface="Arial"/>
                        </a:rPr>
                        <a:t>$24.60</a:t>
                      </a:r>
                    </a:p>
                  </a:txBody>
                  <a:tcPr marL="0" marR="0" marT="0" marB="0" anchor="b">
                    <a:lnL>
                      <a:noFill/>
                    </a:lnL>
                    <a:lnR>
                      <a:noFill/>
                    </a:lnR>
                    <a:lnT>
                      <a:noFill/>
                    </a:lnT>
                    <a:lnB>
                      <a:noFill/>
                    </a:lnB>
                    <a:solidFill>
                      <a:srgbClr val="FFFF00"/>
                    </a:solidFill>
                  </a:tcPr>
                </a:tc>
              </a:tr>
              <a:tr h="144908">
                <a:tc>
                  <a:txBody>
                    <a:bodyPr/>
                    <a:lstStyle/>
                    <a:p>
                      <a:pPr algn="l" fontAlgn="b"/>
                      <a:r>
                        <a:rPr lang="en-US" sz="900" b="0" i="0" u="none" strike="noStrike">
                          <a:solidFill>
                            <a:srgbClr val="000000"/>
                          </a:solidFill>
                          <a:latin typeface="Arial"/>
                        </a:rPr>
                        <a:t>Cumulative Return</a:t>
                      </a: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endParaRPr lang="en-US" sz="900" b="0" i="0" u="none" strike="noStrike">
                        <a:solidFill>
                          <a:srgbClr val="000000"/>
                        </a:solidFill>
                        <a:latin typeface="Arial"/>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smtClean="0">
                          <a:solidFill>
                            <a:srgbClr val="000000"/>
                          </a:solidFill>
                          <a:latin typeface="Calibri"/>
                        </a:rPr>
                        <a:t>-2.8%</a:t>
                      </a:r>
                      <a:endParaRPr lang="en-US" sz="900" b="0" i="0" u="none" strike="noStrike" dirty="0">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smtClean="0">
                          <a:solidFill>
                            <a:srgbClr val="000000"/>
                          </a:solidFill>
                          <a:latin typeface="Calibri"/>
                        </a:rPr>
                        <a:t>11.3%</a:t>
                      </a:r>
                      <a:endParaRPr lang="en-US" sz="900" b="0" i="0" u="none" strike="noStrike" dirty="0">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smtClean="0">
                          <a:solidFill>
                            <a:srgbClr val="000000"/>
                          </a:solidFill>
                          <a:latin typeface="Calibri"/>
                        </a:rPr>
                        <a:t>23.1%</a:t>
                      </a:r>
                      <a:endParaRPr lang="en-US" sz="900" b="0" i="0" u="none" strike="noStrike" dirty="0">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smtClean="0">
                          <a:solidFill>
                            <a:srgbClr val="000000"/>
                          </a:solidFill>
                          <a:latin typeface="Calibri"/>
                        </a:rPr>
                        <a:t>35.6%</a:t>
                      </a:r>
                      <a:endParaRPr lang="en-US" sz="900" b="0" i="0" u="none" strike="noStrike" dirty="0">
                        <a:solidFill>
                          <a:srgbClr val="000000"/>
                        </a:solidFill>
                        <a:latin typeface="Calibri"/>
                      </a:endParaRPr>
                    </a:p>
                  </a:txBody>
                  <a:tcPr marL="0" marR="0" marT="0" marB="0" anchor="b">
                    <a:lnL>
                      <a:noFill/>
                    </a:lnL>
                    <a:lnR>
                      <a:noFill/>
                    </a:lnR>
                    <a:lnT>
                      <a:noFill/>
                    </a:lnT>
                    <a:lnB>
                      <a:noFill/>
                    </a:lnB>
                    <a:solidFill>
                      <a:srgbClr val="F4F4F2"/>
                    </a:solidFill>
                  </a:tcPr>
                </a:tc>
                <a:tc>
                  <a:txBody>
                    <a:bodyPr/>
                    <a:lstStyle/>
                    <a:p>
                      <a:pPr algn="ctr" fontAlgn="b"/>
                      <a:r>
                        <a:rPr lang="en-US" sz="900" b="0" i="0" u="none" strike="noStrike" dirty="0" smtClean="0">
                          <a:solidFill>
                            <a:srgbClr val="000000"/>
                          </a:solidFill>
                          <a:latin typeface="Calibri"/>
                        </a:rPr>
                        <a:t>48.5%</a:t>
                      </a:r>
                      <a:endParaRPr lang="en-US" sz="900" b="0" i="0" u="none" strike="noStrike" dirty="0">
                        <a:solidFill>
                          <a:srgbClr val="000000"/>
                        </a:solidFill>
                        <a:latin typeface="Calibri"/>
                      </a:endParaRPr>
                    </a:p>
                  </a:txBody>
                  <a:tcPr marL="0" marR="0" marT="0" marB="0" anchor="b">
                    <a:lnL>
                      <a:noFill/>
                    </a:lnL>
                    <a:lnR>
                      <a:noFill/>
                    </a:lnR>
                    <a:lnT>
                      <a:noFill/>
                    </a:lnT>
                    <a:lnB>
                      <a:noFill/>
                    </a:lnB>
                    <a:solidFill>
                      <a:srgbClr val="FFFF00"/>
                    </a:solidFill>
                  </a:tcPr>
                </a:tc>
                <a:tc>
                  <a:txBody>
                    <a:bodyPr/>
                    <a:lstStyle/>
                    <a:p>
                      <a:pPr algn="ctr" fontAlgn="b"/>
                      <a:r>
                        <a:rPr lang="en-US" sz="900" b="0" i="0" u="none" strike="noStrike" dirty="0" smtClean="0">
                          <a:solidFill>
                            <a:srgbClr val="000000"/>
                          </a:solidFill>
                          <a:latin typeface="Calibri"/>
                        </a:rPr>
                        <a:t>61.9%</a:t>
                      </a:r>
                      <a:endParaRPr lang="en-US" sz="900" b="0" i="0" u="none" strike="noStrike" dirty="0">
                        <a:solidFill>
                          <a:srgbClr val="000000"/>
                        </a:solidFill>
                        <a:latin typeface="Calibri"/>
                      </a:endParaRPr>
                    </a:p>
                  </a:txBody>
                  <a:tcPr marL="0" marR="0" marT="0" marB="0" anchor="b">
                    <a:lnL>
                      <a:noFill/>
                    </a:lnL>
                    <a:lnR>
                      <a:noFill/>
                    </a:lnR>
                    <a:lnT>
                      <a:noFill/>
                    </a:lnT>
                    <a:lnB>
                      <a:noFill/>
                    </a:lnB>
                    <a:solidFill>
                      <a:srgbClr val="FFFF00"/>
                    </a:solidFill>
                  </a:tcPr>
                </a:tc>
              </a:tr>
            </a:tbl>
          </a:graphicData>
        </a:graphic>
      </p:graphicFrame>
      <p:sp>
        <p:nvSpPr>
          <p:cNvPr id="8" name="TextBox 7"/>
          <p:cNvSpPr txBox="1"/>
          <p:nvPr/>
        </p:nvSpPr>
        <p:spPr>
          <a:xfrm>
            <a:off x="1219200" y="5910590"/>
            <a:ext cx="6069290" cy="261610"/>
          </a:xfrm>
          <a:prstGeom prst="rect">
            <a:avLst/>
          </a:prstGeom>
          <a:noFill/>
        </p:spPr>
        <p:txBody>
          <a:bodyPr wrap="none" rtlCol="0">
            <a:spAutoFit/>
          </a:bodyPr>
          <a:lstStyle/>
          <a:p>
            <a:r>
              <a:rPr lang="en-US" sz="1100" dirty="0" smtClean="0">
                <a:latin typeface="Cambria" pitchFamily="18" charset="0"/>
              </a:rPr>
              <a:t>Assumes full conversion of convertible note in 2013; note is convertible until April 2018 at $24.31</a:t>
            </a:r>
            <a:endParaRPr lang="en-US" sz="1100" dirty="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9" name="Footer Placeholder 8"/>
          <p:cNvSpPr>
            <a:spLocks noGrp="1"/>
          </p:cNvSpPr>
          <p:nvPr>
            <p:ph type="ftr" sz="quarter" idx="11"/>
          </p:nvPr>
        </p:nvSpPr>
        <p:spPr/>
        <p:txBody>
          <a:bodyPr/>
          <a:lstStyle/>
          <a:p>
            <a:r>
              <a:rPr lang="en-US" smtClean="0"/>
              <a:t>VALUEx Vail 2013</a:t>
            </a:r>
            <a:endParaRPr lang="en-US" dirty="0"/>
          </a:p>
        </p:txBody>
      </p:sp>
      <p:sp>
        <p:nvSpPr>
          <p:cNvPr id="10" name="Slide Number Placeholder 9"/>
          <p:cNvSpPr>
            <a:spLocks noGrp="1"/>
          </p:cNvSpPr>
          <p:nvPr>
            <p:ph type="sldNum" sz="quarter" idx="12"/>
          </p:nvPr>
        </p:nvSpPr>
        <p:spPr/>
        <p:txBody>
          <a:bodyPr/>
          <a:lstStyle/>
          <a:p>
            <a:fld id="{08F92931-9B5B-4C9A-9D66-B4B4675D39D6}" type="slidenum">
              <a:rPr lang="en-US" smtClean="0"/>
              <a:pPr/>
              <a:t>28</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5"/>
            <a:ext cx="8260672" cy="810825"/>
          </a:xfrm>
          <a:solidFill>
            <a:schemeClr val="accent1">
              <a:lumMod val="60000"/>
              <a:lumOff val="40000"/>
            </a:schemeClr>
          </a:solidFill>
        </p:spPr>
        <p:txBody>
          <a:bodyPr vert="horz" lIns="91440" tIns="45720" rIns="91440" bIns="45720" rtlCol="0" anchor="ctr">
            <a:normAutofit/>
          </a:bodyPr>
          <a:lstStyle/>
          <a:p>
            <a:r>
              <a:rPr lang="en-US" sz="3200" b="1" cap="none" dirty="0" smtClean="0">
                <a:solidFill>
                  <a:schemeClr val="tx1"/>
                </a:solidFill>
              </a:rPr>
              <a:t>Cumulative Return Upside/Downside</a:t>
            </a:r>
            <a:endParaRPr lang="en-US" sz="32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502565447"/>
              </p:ext>
            </p:extLst>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29</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Redwood Trust (RWT)</a:t>
            </a:r>
            <a:endParaRPr lang="en-US" b="1" cap="none" dirty="0"/>
          </a:p>
        </p:txBody>
      </p:sp>
      <p:sp>
        <p:nvSpPr>
          <p:cNvPr id="3" name="TextBox 2"/>
          <p:cNvSpPr txBox="1"/>
          <p:nvPr/>
        </p:nvSpPr>
        <p:spPr>
          <a:xfrm>
            <a:off x="533400" y="1891873"/>
            <a:ext cx="8229600" cy="4508927"/>
          </a:xfrm>
          <a:prstGeom prst="rect">
            <a:avLst/>
          </a:prstGeom>
          <a:noFill/>
        </p:spPr>
        <p:txBody>
          <a:bodyPr wrap="square" rtlCol="0">
            <a:spAutoFit/>
          </a:bodyPr>
          <a:lstStyle/>
          <a:p>
            <a:pPr marL="285750" indent="-285750">
              <a:spcAft>
                <a:spcPts val="1200"/>
              </a:spcAft>
              <a:buClr>
                <a:srgbClr val="008000"/>
              </a:buClr>
              <a:buFont typeface="Wingdings" pitchFamily="2" charset="2"/>
              <a:buChar char="§"/>
            </a:pPr>
            <a:r>
              <a:rPr lang="en-US" sz="2300" dirty="0" smtClean="0">
                <a:latin typeface="Cambria" pitchFamily="18" charset="0"/>
              </a:rPr>
              <a:t>$1.5 billion Non-Agency Mortgage REIT</a:t>
            </a:r>
          </a:p>
          <a:p>
            <a:pPr marL="742950" lvl="1" indent="-285750">
              <a:spcAft>
                <a:spcPts val="1200"/>
              </a:spcAft>
              <a:buClr>
                <a:srgbClr val="006600"/>
              </a:buClr>
              <a:buFont typeface="Arial" pitchFamily="34" charset="0"/>
              <a:buChar char="•"/>
            </a:pPr>
            <a:r>
              <a:rPr lang="en-US" sz="2200" dirty="0" smtClean="0">
                <a:latin typeface="Cambria" pitchFamily="18" charset="0"/>
              </a:rPr>
              <a:t>History Strong Credit/Capital Management</a:t>
            </a:r>
          </a:p>
          <a:p>
            <a:pPr marL="742950" lvl="1" indent="-285750">
              <a:spcAft>
                <a:spcPts val="1200"/>
              </a:spcAft>
              <a:buClr>
                <a:srgbClr val="006600"/>
              </a:buClr>
              <a:buFont typeface="Arial" pitchFamily="34" charset="0"/>
              <a:buChar char="•"/>
            </a:pPr>
            <a:r>
              <a:rPr lang="en-US" sz="2200" dirty="0" smtClean="0">
                <a:latin typeface="Cambria" pitchFamily="18" charset="0"/>
              </a:rPr>
              <a:t>Jumbo First Loss - Eats Own Cooking</a:t>
            </a:r>
          </a:p>
          <a:p>
            <a:pPr marL="742950" lvl="1" indent="-285750">
              <a:spcAft>
                <a:spcPts val="1200"/>
              </a:spcAft>
              <a:buClr>
                <a:srgbClr val="006600"/>
              </a:buClr>
              <a:buFont typeface="Arial" pitchFamily="34" charset="0"/>
              <a:buChar char="•"/>
            </a:pPr>
            <a:r>
              <a:rPr lang="en-US" sz="2200" dirty="0" smtClean="0">
                <a:latin typeface="Cambria" pitchFamily="18" charset="0"/>
              </a:rPr>
              <a:t>Residential (Core)/ Commercial (Possible Sale)</a:t>
            </a:r>
          </a:p>
          <a:p>
            <a:pPr marL="285750" indent="-285750">
              <a:spcAft>
                <a:spcPts val="1200"/>
              </a:spcAft>
              <a:buClr>
                <a:srgbClr val="008000"/>
              </a:buClr>
              <a:buFont typeface="Wingdings" pitchFamily="2" charset="2"/>
              <a:buChar char="§"/>
            </a:pPr>
            <a:r>
              <a:rPr lang="en-US" sz="2300" dirty="0">
                <a:latin typeface="Cambria" pitchFamily="18" charset="0"/>
              </a:rPr>
              <a:t>Investment Thesis</a:t>
            </a:r>
          </a:p>
          <a:p>
            <a:pPr marL="742950" lvl="1" indent="-285750">
              <a:spcAft>
                <a:spcPts val="1200"/>
              </a:spcAft>
              <a:buClr>
                <a:srgbClr val="006600"/>
              </a:buClr>
              <a:buFont typeface="Arial" pitchFamily="34" charset="0"/>
              <a:buChar char="•"/>
            </a:pPr>
            <a:r>
              <a:rPr lang="en-US" sz="2200" dirty="0" smtClean="0">
                <a:latin typeface="Cambria" pitchFamily="18" charset="0"/>
              </a:rPr>
              <a:t>Strong History With Jumbos/Capital Management</a:t>
            </a:r>
          </a:p>
          <a:p>
            <a:pPr marL="742950" lvl="1" indent="-285750">
              <a:spcAft>
                <a:spcPts val="1200"/>
              </a:spcAft>
              <a:buClr>
                <a:srgbClr val="006600"/>
              </a:buClr>
              <a:buFont typeface="Arial" pitchFamily="34" charset="0"/>
              <a:buChar char="•"/>
            </a:pPr>
            <a:r>
              <a:rPr lang="en-US" sz="2200" dirty="0" smtClean="0">
                <a:latin typeface="Cambria" pitchFamily="18" charset="0"/>
              </a:rPr>
              <a:t>Return of Private Label </a:t>
            </a:r>
          </a:p>
          <a:p>
            <a:pPr marL="742950" lvl="1" indent="-285750">
              <a:spcAft>
                <a:spcPts val="1200"/>
              </a:spcAft>
              <a:buClr>
                <a:srgbClr val="006600"/>
              </a:buClr>
              <a:buFont typeface="Arial" pitchFamily="34" charset="0"/>
              <a:buChar char="•"/>
            </a:pPr>
            <a:r>
              <a:rPr lang="en-US" sz="2200" dirty="0" smtClean="0">
                <a:latin typeface="Cambria" pitchFamily="18" charset="0"/>
              </a:rPr>
              <a:t>12-15% ROEs with Low Leverage</a:t>
            </a:r>
          </a:p>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a:t>
            </a:fld>
            <a:endParaRPr lang="en-US"/>
          </a:p>
        </p:txBody>
      </p:sp>
    </p:spTree>
    <p:extLst>
      <p:ext uri="{BB962C8B-B14F-4D97-AF65-F5344CB8AC3E}">
        <p14:creationId xmlns="" xmlns:p14="http://schemas.microsoft.com/office/powerpoint/2010/main" val="2965072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New Markets</a:t>
            </a:r>
            <a:endParaRPr lang="en-US" b="1" cap="none" dirty="0"/>
          </a:p>
        </p:txBody>
      </p:sp>
      <p:sp>
        <p:nvSpPr>
          <p:cNvPr id="3" name="TextBox 2"/>
          <p:cNvSpPr txBox="1"/>
          <p:nvPr/>
        </p:nvSpPr>
        <p:spPr>
          <a:xfrm>
            <a:off x="762000" y="1905000"/>
            <a:ext cx="7696200" cy="3524042"/>
          </a:xfrm>
          <a:prstGeom prst="rect">
            <a:avLst/>
          </a:prstGeom>
          <a:noFill/>
        </p:spPr>
        <p:txBody>
          <a:bodyPr wrap="square" rtlCol="0">
            <a:spAutoFit/>
          </a:bodyPr>
          <a:lstStyle/>
          <a:p>
            <a:pPr marL="285750" indent="-285750">
              <a:spcAft>
                <a:spcPts val="1200"/>
              </a:spcAft>
              <a:buClr>
                <a:srgbClr val="008000"/>
              </a:buClr>
              <a:buFont typeface="Wingdings" pitchFamily="2" charset="2"/>
              <a:buChar char="§"/>
            </a:pPr>
            <a:r>
              <a:rPr lang="en-US" sz="2300" dirty="0" smtClean="0">
                <a:latin typeface="Cambria" pitchFamily="18" charset="0"/>
              </a:rPr>
              <a:t>MSRs</a:t>
            </a:r>
          </a:p>
          <a:p>
            <a:pPr marL="800100" lvl="1" indent="-342900">
              <a:spcAft>
                <a:spcPts val="600"/>
              </a:spcAft>
              <a:buClr>
                <a:srgbClr val="008000"/>
              </a:buClr>
              <a:buFont typeface="Arial" pitchFamily="34" charset="0"/>
              <a:buChar char="•"/>
            </a:pPr>
            <a:r>
              <a:rPr lang="en-US" sz="2300" dirty="0" smtClean="0">
                <a:latin typeface="Cambria" pitchFamily="18" charset="0"/>
              </a:rPr>
              <a:t>Basel forced selling</a:t>
            </a:r>
          </a:p>
          <a:p>
            <a:pPr marL="800100" lvl="1" indent="-342900">
              <a:spcAft>
                <a:spcPts val="600"/>
              </a:spcAft>
              <a:buClr>
                <a:srgbClr val="008000"/>
              </a:buClr>
              <a:buFont typeface="Arial" pitchFamily="34" charset="0"/>
              <a:buChar char="•"/>
            </a:pPr>
            <a:r>
              <a:rPr lang="en-US" sz="2300" dirty="0" smtClean="0">
                <a:latin typeface="Cambria" pitchFamily="18" charset="0"/>
              </a:rPr>
              <a:t>Fee stream</a:t>
            </a:r>
          </a:p>
          <a:p>
            <a:pPr marL="800100" lvl="1" indent="-342900">
              <a:spcAft>
                <a:spcPts val="1200"/>
              </a:spcAft>
              <a:buClr>
                <a:srgbClr val="008000"/>
              </a:buClr>
              <a:buFont typeface="Arial" pitchFamily="34" charset="0"/>
              <a:buChar char="•"/>
            </a:pPr>
            <a:r>
              <a:rPr lang="en-US" sz="2300" dirty="0" smtClean="0">
                <a:latin typeface="Cambria" pitchFamily="18" charset="0"/>
              </a:rPr>
              <a:t>Appreciation potential</a:t>
            </a:r>
            <a:endParaRPr lang="en-US" sz="2300" dirty="0">
              <a:latin typeface="Cambria" pitchFamily="18" charset="0"/>
            </a:endParaRPr>
          </a:p>
          <a:p>
            <a:pPr marL="285750" indent="-285750">
              <a:spcAft>
                <a:spcPts val="600"/>
              </a:spcAft>
              <a:buClr>
                <a:srgbClr val="008000"/>
              </a:buClr>
              <a:buFont typeface="Wingdings" pitchFamily="2" charset="2"/>
              <a:buChar char="§"/>
            </a:pPr>
            <a:r>
              <a:rPr lang="en-US" sz="2300" dirty="0">
                <a:latin typeface="Cambria" pitchFamily="18" charset="0"/>
              </a:rPr>
              <a:t>Conforming Market</a:t>
            </a:r>
          </a:p>
          <a:p>
            <a:pPr marL="800100" lvl="1" indent="-342900">
              <a:spcAft>
                <a:spcPts val="600"/>
              </a:spcAft>
              <a:buClr>
                <a:srgbClr val="008000"/>
              </a:buClr>
              <a:buFont typeface="Arial" pitchFamily="34" charset="0"/>
              <a:buChar char="•"/>
            </a:pPr>
            <a:r>
              <a:rPr lang="en-US" sz="2300" dirty="0" smtClean="0">
                <a:latin typeface="Cambria" pitchFamily="18" charset="0"/>
              </a:rPr>
              <a:t>Fee</a:t>
            </a:r>
            <a:endParaRPr lang="en-US" sz="2300" dirty="0">
              <a:latin typeface="Cambria" pitchFamily="18" charset="0"/>
            </a:endParaRPr>
          </a:p>
          <a:p>
            <a:pPr marL="800100" lvl="1" indent="-342900">
              <a:spcAft>
                <a:spcPts val="600"/>
              </a:spcAft>
              <a:buClr>
                <a:srgbClr val="008000"/>
              </a:buClr>
              <a:buFont typeface="Arial" pitchFamily="34" charset="0"/>
              <a:buChar char="•"/>
            </a:pPr>
            <a:r>
              <a:rPr lang="en-US" sz="2300" dirty="0">
                <a:latin typeface="Cambria" pitchFamily="18" charset="0"/>
              </a:rPr>
              <a:t>New Risk Share Securities</a:t>
            </a:r>
          </a:p>
          <a:p>
            <a:pPr marL="742950" lvl="1" indent="-285750">
              <a:spcAft>
                <a:spcPts val="200"/>
              </a:spcAft>
              <a:buClr>
                <a:srgbClr val="008000"/>
              </a:buClr>
            </a:pPr>
            <a:endParaRPr lang="en-US" sz="17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30</a:t>
            </a:fld>
            <a:endParaRPr lang="en-US"/>
          </a:p>
        </p:txBody>
      </p:sp>
    </p:spTree>
    <p:extLst>
      <p:ext uri="{BB962C8B-B14F-4D97-AF65-F5344CB8AC3E}">
        <p14:creationId xmlns="" xmlns:p14="http://schemas.microsoft.com/office/powerpoint/2010/main" val="2965072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RISKS</a:t>
            </a:r>
            <a:endParaRPr lang="en-US" b="1" cap="none" dirty="0"/>
          </a:p>
        </p:txBody>
      </p:sp>
      <p:sp>
        <p:nvSpPr>
          <p:cNvPr id="3" name="TextBox 2"/>
          <p:cNvSpPr txBox="1"/>
          <p:nvPr/>
        </p:nvSpPr>
        <p:spPr>
          <a:xfrm>
            <a:off x="685800" y="2133600"/>
            <a:ext cx="7772400" cy="2893100"/>
          </a:xfrm>
          <a:prstGeom prst="rect">
            <a:avLst/>
          </a:prstGeom>
          <a:noFill/>
        </p:spPr>
        <p:txBody>
          <a:bodyPr wrap="square" rtlCol="0">
            <a:spAutoFit/>
          </a:bodyPr>
          <a:lstStyle/>
          <a:p>
            <a:pPr marL="285750" indent="-285750">
              <a:spcAft>
                <a:spcPts val="1200"/>
              </a:spcAft>
              <a:buClr>
                <a:srgbClr val="008000"/>
              </a:buClr>
              <a:buFont typeface="Wingdings" pitchFamily="2" charset="2"/>
              <a:buChar char="§"/>
            </a:pPr>
            <a:r>
              <a:rPr lang="en-US" sz="2300" dirty="0" smtClean="0">
                <a:latin typeface="Cambria" pitchFamily="18" charset="0"/>
              </a:rPr>
              <a:t>Low </a:t>
            </a:r>
            <a:r>
              <a:rPr lang="en-US" sz="2300" dirty="0">
                <a:latin typeface="Cambria" pitchFamily="18" charset="0"/>
              </a:rPr>
              <a:t>Traction in </a:t>
            </a:r>
            <a:r>
              <a:rPr lang="en-US" sz="2300" dirty="0" smtClean="0">
                <a:latin typeface="Cambria" pitchFamily="18" charset="0"/>
              </a:rPr>
              <a:t>Securitization</a:t>
            </a:r>
            <a:endParaRPr lang="en-US" sz="2300" dirty="0">
              <a:latin typeface="Cambria" pitchFamily="18" charset="0"/>
            </a:endParaRPr>
          </a:p>
          <a:p>
            <a:pPr marL="285750" indent="-285750">
              <a:spcAft>
                <a:spcPts val="1200"/>
              </a:spcAft>
              <a:buClr>
                <a:srgbClr val="008000"/>
              </a:buClr>
              <a:buFont typeface="Wingdings" pitchFamily="2" charset="2"/>
              <a:buChar char="§"/>
            </a:pPr>
            <a:r>
              <a:rPr lang="en-US" sz="2300" dirty="0" smtClean="0">
                <a:latin typeface="Cambria" pitchFamily="18" charset="0"/>
              </a:rPr>
              <a:t>Big Banks Take Duration Risk</a:t>
            </a:r>
          </a:p>
          <a:p>
            <a:pPr marL="285750" indent="-285750">
              <a:spcAft>
                <a:spcPts val="1200"/>
              </a:spcAft>
              <a:buClr>
                <a:srgbClr val="008000"/>
              </a:buClr>
              <a:buFont typeface="Wingdings" pitchFamily="2" charset="2"/>
              <a:buChar char="§"/>
            </a:pPr>
            <a:r>
              <a:rPr lang="en-US" sz="2300" dirty="0" smtClean="0">
                <a:latin typeface="Cambria" pitchFamily="18" charset="0"/>
              </a:rPr>
              <a:t>Elimination </a:t>
            </a:r>
            <a:r>
              <a:rPr lang="en-US" sz="2300" dirty="0">
                <a:latin typeface="Cambria" pitchFamily="18" charset="0"/>
              </a:rPr>
              <a:t>of Mortgage Interest Deduction</a:t>
            </a:r>
          </a:p>
          <a:p>
            <a:pPr marL="285750" indent="-285750">
              <a:spcAft>
                <a:spcPts val="1200"/>
              </a:spcAft>
              <a:buClr>
                <a:srgbClr val="008000"/>
              </a:buClr>
              <a:buFont typeface="Wingdings" pitchFamily="2" charset="2"/>
              <a:buChar char="§"/>
            </a:pPr>
            <a:r>
              <a:rPr lang="en-US" sz="2300" dirty="0">
                <a:latin typeface="Cambria" pitchFamily="18" charset="0"/>
              </a:rPr>
              <a:t>Commercial Drag</a:t>
            </a:r>
          </a:p>
          <a:p>
            <a:pPr marL="285750" indent="-285750">
              <a:spcAft>
                <a:spcPts val="1200"/>
              </a:spcAft>
              <a:buClr>
                <a:srgbClr val="008000"/>
              </a:buClr>
              <a:buFont typeface="Wingdings" pitchFamily="2" charset="2"/>
              <a:buChar char="§"/>
            </a:pPr>
            <a:r>
              <a:rPr lang="en-US" sz="2300" dirty="0">
                <a:latin typeface="Cambria" pitchFamily="18" charset="0"/>
              </a:rPr>
              <a:t>Mark-To-Market Volatility</a:t>
            </a:r>
          </a:p>
          <a:p>
            <a:pPr marL="742950" lvl="1" indent="-285750">
              <a:spcAft>
                <a:spcPts val="200"/>
              </a:spcAft>
              <a:buClr>
                <a:srgbClr val="008000"/>
              </a:buClr>
            </a:pPr>
            <a:endParaRPr lang="en-US" sz="17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31</a:t>
            </a:fld>
            <a:endParaRPr lang="en-US"/>
          </a:p>
        </p:txBody>
      </p:sp>
    </p:spTree>
    <p:extLst>
      <p:ext uri="{BB962C8B-B14F-4D97-AF65-F5344CB8AC3E}">
        <p14:creationId xmlns="" xmlns:p14="http://schemas.microsoft.com/office/powerpoint/2010/main" val="2965072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315200" y="1371600"/>
            <a:ext cx="1143000" cy="1600200"/>
          </a:xfrm>
          <a:prstGeom prst="rect">
            <a:avLst/>
          </a:prstGeom>
          <a:solidFill>
            <a:schemeClr val="bg1"/>
          </a:solidFill>
        </p:spPr>
        <p:txBody>
          <a:bodyPr vert="horz" lIns="91440" tIns="45720" rIns="91440" bIns="45720" rtlCol="0" anchor="ctr" anchorCtr="0">
            <a:normAutofit/>
          </a:bodyPr>
          <a:lstStyle>
            <a:lvl1pPr algn="ctr" defTabSz="914400" rtl="0" eaLnBrk="1" latinLnBrk="0" hangingPunct="1">
              <a:spcBef>
                <a:spcPct val="0"/>
              </a:spcBef>
              <a:buNone/>
              <a:defRPr sz="2000" b="0" kern="1200" cap="all" baseline="0">
                <a:solidFill>
                  <a:schemeClr val="accent1">
                    <a:lumMod val="75000"/>
                  </a:schemeClr>
                </a:solidFill>
                <a:latin typeface="+mj-lt"/>
                <a:ea typeface="+mj-ea"/>
                <a:cs typeface="+mj-cs"/>
              </a:defRPr>
            </a:lvl1pPr>
          </a:lstStyle>
          <a:p>
            <a:pPr indent="173038" algn="l">
              <a:spcAft>
                <a:spcPts val="300"/>
              </a:spcAft>
            </a:pPr>
            <a:endParaRPr lang="en-US" cap="none" dirty="0">
              <a:solidFill>
                <a:schemeClr val="tx1"/>
              </a:solidFill>
            </a:endParaRPr>
          </a:p>
        </p:txBody>
      </p:sp>
      <p:sp>
        <p:nvSpPr>
          <p:cNvPr id="4" name="Text Placeholder 3"/>
          <p:cNvSpPr>
            <a:spLocks noGrp="1"/>
          </p:cNvSpPr>
          <p:nvPr>
            <p:ph type="body" sz="half" idx="2"/>
          </p:nvPr>
        </p:nvSpPr>
        <p:spPr/>
        <p:txBody>
          <a:bodyPr/>
          <a:lstStyle/>
          <a:p>
            <a:r>
              <a:rPr lang="en-US" b="1" cap="none" dirty="0" err="1" smtClean="0"/>
              <a:t>VALUEx</a:t>
            </a:r>
            <a:r>
              <a:rPr lang="en-US" b="1" cap="none" dirty="0" smtClean="0"/>
              <a:t> Vail 2013</a:t>
            </a:r>
            <a:endParaRPr lang="en-US" b="1" cap="none" dirty="0"/>
          </a:p>
        </p:txBody>
      </p:sp>
      <p:sp>
        <p:nvSpPr>
          <p:cNvPr id="6" name="Title 1"/>
          <p:cNvSpPr txBox="1">
            <a:spLocks/>
          </p:cNvSpPr>
          <p:nvPr/>
        </p:nvSpPr>
        <p:spPr>
          <a:xfrm>
            <a:off x="609600" y="1371600"/>
            <a:ext cx="6553200" cy="1600200"/>
          </a:xfrm>
          <a:prstGeom prst="rect">
            <a:avLst/>
          </a:prstGeom>
          <a:solidFill>
            <a:schemeClr val="bg1"/>
          </a:solidFill>
        </p:spPr>
        <p:txBody>
          <a:bodyPr vert="horz" lIns="91440" tIns="45720" rIns="91440" bIns="45720" rtlCol="0" anchor="ctr" anchorCtr="0">
            <a:normAutofit/>
          </a:bodyPr>
          <a:lstStyle>
            <a:lvl1pPr algn="ctr" defTabSz="914400" rtl="0" eaLnBrk="1" latinLnBrk="0" hangingPunct="1">
              <a:spcBef>
                <a:spcPct val="0"/>
              </a:spcBef>
              <a:buNone/>
              <a:defRPr sz="2000" b="0" kern="1200" cap="all" baseline="0">
                <a:solidFill>
                  <a:schemeClr val="accent1">
                    <a:lumMod val="75000"/>
                  </a:schemeClr>
                </a:solidFill>
                <a:latin typeface="+mj-lt"/>
                <a:ea typeface="+mj-ea"/>
                <a:cs typeface="+mj-cs"/>
              </a:defRPr>
            </a:lvl1pPr>
          </a:lstStyle>
          <a:p>
            <a:pPr indent="173038" algn="l">
              <a:spcAft>
                <a:spcPts val="300"/>
              </a:spcAft>
            </a:pPr>
            <a:r>
              <a:rPr lang="en-US" sz="2500" cap="none" dirty="0" smtClean="0">
                <a:solidFill>
                  <a:schemeClr val="tx1"/>
                </a:solidFill>
              </a:rPr>
              <a:t>Patrick Brennan, CFA</a:t>
            </a:r>
          </a:p>
          <a:p>
            <a:pPr indent="173038" algn="l">
              <a:spcAft>
                <a:spcPts val="400"/>
              </a:spcAft>
            </a:pPr>
            <a:r>
              <a:rPr lang="en-US" sz="2300" cap="none" dirty="0" smtClean="0">
                <a:solidFill>
                  <a:schemeClr val="tx1"/>
                </a:solidFill>
              </a:rPr>
              <a:t>Hutchinson Capital Management</a:t>
            </a:r>
          </a:p>
          <a:p>
            <a:pPr indent="173038" algn="l">
              <a:spcAft>
                <a:spcPts val="400"/>
              </a:spcAft>
            </a:pPr>
            <a:r>
              <a:rPr lang="en-US" cap="none" dirty="0" smtClean="0">
                <a:solidFill>
                  <a:schemeClr val="tx1"/>
                </a:solidFill>
              </a:rPr>
              <a:t>patrick.brennan@hutchinsoncapital.com</a:t>
            </a:r>
            <a:endParaRPr lang="en-US" cap="none" dirty="0">
              <a:solidFill>
                <a:schemeClr val="tx1"/>
              </a:solidFill>
            </a:endParaRPr>
          </a:p>
        </p:txBody>
      </p:sp>
      <p:sp>
        <p:nvSpPr>
          <p:cNvPr id="7" name="Title 6"/>
          <p:cNvSpPr>
            <a:spLocks noGrp="1"/>
          </p:cNvSpPr>
          <p:nvPr>
            <p:ph type="title"/>
          </p:nvPr>
        </p:nvSpPr>
        <p:spPr>
          <a:xfrm>
            <a:off x="914400" y="5029200"/>
            <a:ext cx="7328514" cy="523043"/>
          </a:xfrm>
        </p:spPr>
        <p:txBody>
          <a:bodyPr/>
          <a:lstStyle/>
          <a:p>
            <a:r>
              <a:rPr lang="en-US" sz="2500" b="1" dirty="0">
                <a:solidFill>
                  <a:srgbClr val="005000"/>
                </a:solidFill>
              </a:rPr>
              <a:t>Redwood trust (</a:t>
            </a:r>
            <a:r>
              <a:rPr lang="en-US" sz="2500" b="1" dirty="0" err="1">
                <a:solidFill>
                  <a:srgbClr val="005000"/>
                </a:solidFill>
              </a:rPr>
              <a:t>rwt</a:t>
            </a:r>
            <a:r>
              <a:rPr lang="en-US" sz="2500" b="1" dirty="0">
                <a:solidFill>
                  <a:srgbClr val="005000"/>
                </a:solidFill>
              </a:rPr>
              <a:t>)</a:t>
            </a:r>
          </a:p>
        </p:txBody>
      </p:sp>
      <p:sp>
        <p:nvSpPr>
          <p:cNvPr id="5" name="Rounded Rectangle 4"/>
          <p:cNvSpPr/>
          <p:nvPr/>
        </p:nvSpPr>
        <p:spPr>
          <a:xfrm flipV="1">
            <a:off x="7430529" y="1459127"/>
            <a:ext cx="914399" cy="1425146"/>
          </a:xfrm>
          <a:prstGeom prst="roundRect">
            <a:avLst>
              <a:gd name="adj" fmla="val 0"/>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a:ln>
            <a:miter lim="800000"/>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smtClean="0"/>
              <a:t>VALUEx Vail 2013</a:t>
            </a:r>
            <a:endParaRPr lang="en-US"/>
          </a:p>
        </p:txBody>
      </p:sp>
      <p:sp>
        <p:nvSpPr>
          <p:cNvPr id="11" name="Slide Number Placeholder 10"/>
          <p:cNvSpPr>
            <a:spLocks noGrp="1"/>
          </p:cNvSpPr>
          <p:nvPr>
            <p:ph type="sldNum" sz="quarter" idx="12"/>
          </p:nvPr>
        </p:nvSpPr>
        <p:spPr/>
        <p:txBody>
          <a:bodyPr/>
          <a:lstStyle/>
          <a:p>
            <a:fld id="{08F92931-9B5B-4C9A-9D66-B4B4675D39D6}" type="slidenum">
              <a:rPr lang="en-US" smtClean="0"/>
              <a:pPr/>
              <a:t>32</a:t>
            </a:fld>
            <a:endParaRPr lang="en-US"/>
          </a:p>
        </p:txBody>
      </p:sp>
    </p:spTree>
    <p:extLst>
      <p:ext uri="{BB962C8B-B14F-4D97-AF65-F5344CB8AC3E}">
        <p14:creationId xmlns="" xmlns:p14="http://schemas.microsoft.com/office/powerpoint/2010/main" val="2578448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normAutofit/>
          </a:bodyPr>
          <a:lstStyle/>
          <a:p>
            <a:r>
              <a:rPr lang="en-US" b="1" cap="none" dirty="0" smtClean="0"/>
              <a:t>Disclosures</a:t>
            </a:r>
            <a:endParaRPr lang="en-US" b="1" cap="none" dirty="0"/>
          </a:p>
        </p:txBody>
      </p:sp>
      <p:graphicFrame>
        <p:nvGraphicFramePr>
          <p:cNvPr id="10" name="Table 9"/>
          <p:cNvGraphicFramePr>
            <a:graphicFrameLocks noGrp="1"/>
          </p:cNvGraphicFramePr>
          <p:nvPr>
            <p:extLst>
              <p:ext uri="{D42A27DB-BD31-4B8C-83A1-F6EECF244321}">
                <p14:modId xmlns="" xmlns:p14="http://schemas.microsoft.com/office/powerpoint/2010/main" val="1839865254"/>
              </p:ext>
            </p:extLst>
          </p:nvPr>
        </p:nvGraphicFramePr>
        <p:xfrm>
          <a:off x="381000" y="1638300"/>
          <a:ext cx="3657600" cy="571500"/>
        </p:xfrm>
        <a:graphic>
          <a:graphicData uri="http://schemas.openxmlformats.org/drawingml/2006/table">
            <a:tbl>
              <a:tblPr/>
              <a:tblGrid>
                <a:gridCol w="3657600"/>
              </a:tblGrid>
              <a:tr h="190500">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As of March 31, 2013, Hutchinson Capital Management held:</a:t>
                      </a: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0 shares of Redwood Trust Company</a:t>
                      </a:r>
                    </a:p>
                  </a:txBody>
                  <a:tcPr marL="9525" marR="9525" marT="9525" marB="0" anchor="b">
                    <a:lnL>
                      <a:noFill/>
                    </a:lnL>
                    <a:lnR>
                      <a:noFill/>
                    </a:lnR>
                    <a:lnT>
                      <a:noFill/>
                    </a:lnT>
                    <a:lnB>
                      <a:noFill/>
                    </a:lnB>
                  </a:tcPr>
                </a:tc>
              </a:tr>
            </a:tbl>
          </a:graphicData>
        </a:graphic>
      </p:graphicFrame>
      <p:graphicFrame>
        <p:nvGraphicFramePr>
          <p:cNvPr id="11" name="Table 10"/>
          <p:cNvGraphicFramePr>
            <a:graphicFrameLocks noGrp="1"/>
          </p:cNvGraphicFramePr>
          <p:nvPr>
            <p:extLst>
              <p:ext uri="{D42A27DB-BD31-4B8C-83A1-F6EECF244321}">
                <p14:modId xmlns="" xmlns:p14="http://schemas.microsoft.com/office/powerpoint/2010/main" val="3198042595"/>
              </p:ext>
            </p:extLst>
          </p:nvPr>
        </p:nvGraphicFramePr>
        <p:xfrm>
          <a:off x="422189" y="2362200"/>
          <a:ext cx="2590800" cy="535305"/>
        </p:xfrm>
        <a:graphic>
          <a:graphicData uri="http://schemas.openxmlformats.org/drawingml/2006/table">
            <a:tbl>
              <a:tblPr/>
              <a:tblGrid>
                <a:gridCol w="2590800"/>
              </a:tblGrid>
              <a:tr h="190500">
                <a:tc>
                  <a:txBody>
                    <a:bodyPr/>
                    <a:lstStyle/>
                    <a:p>
                      <a:pPr algn="l" fontAlgn="b"/>
                      <a:endParaRPr lang="en-US" sz="1100" b="0" i="0" u="none" strike="noStrike" dirty="0" smtClean="0">
                        <a:solidFill>
                          <a:srgbClr val="000000"/>
                        </a:solidFill>
                        <a:latin typeface="Calibri"/>
                      </a:endParaRPr>
                    </a:p>
                    <a:p>
                      <a:pPr algn="l" fontAlgn="b"/>
                      <a:r>
                        <a:rPr lang="en-US" sz="1100" b="0" i="0" u="none" strike="noStrike" dirty="0" smtClean="0">
                          <a:solidFill>
                            <a:srgbClr val="000000"/>
                          </a:solidFill>
                          <a:latin typeface="Calibri"/>
                        </a:rPr>
                        <a:t>As </a:t>
                      </a:r>
                      <a:r>
                        <a:rPr lang="en-US" sz="1100" b="0" i="0" u="none" strike="noStrike" dirty="0">
                          <a:solidFill>
                            <a:srgbClr val="000000"/>
                          </a:solidFill>
                          <a:latin typeface="Calibri"/>
                        </a:rPr>
                        <a:t>of March 31, 2013:</a:t>
                      </a: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Redwood Trust Company closed at $23.18</a:t>
                      </a:r>
                    </a:p>
                  </a:txBody>
                  <a:tcPr marL="9525" marR="9525" marT="9525" marB="0" anchor="b">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 xmlns:p14="http://schemas.microsoft.com/office/powerpoint/2010/main" val="2804794568"/>
              </p:ext>
            </p:extLst>
          </p:nvPr>
        </p:nvGraphicFramePr>
        <p:xfrm>
          <a:off x="4419600" y="2057400"/>
          <a:ext cx="3962400" cy="2901313"/>
        </p:xfrm>
        <a:graphic>
          <a:graphicData uri="http://schemas.openxmlformats.org/drawingml/2006/table">
            <a:tbl>
              <a:tblPr/>
              <a:tblGrid>
                <a:gridCol w="2085474"/>
                <a:gridCol w="1242942"/>
                <a:gridCol w="633984"/>
              </a:tblGrid>
              <a:tr h="197595">
                <a:tc gridSpan="2">
                  <a:txBody>
                    <a:bodyPr/>
                    <a:lstStyle/>
                    <a:p>
                      <a:pPr algn="l" fontAlgn="b"/>
                      <a:r>
                        <a:rPr lang="en-US" sz="1200" b="0" i="0" u="none" strike="noStrike" dirty="0">
                          <a:solidFill>
                            <a:srgbClr val="000000"/>
                          </a:solidFill>
                          <a:latin typeface="Calibri"/>
                        </a:rPr>
                        <a:t>As of March 31, </a:t>
                      </a:r>
                      <a:r>
                        <a:rPr lang="en-US" sz="1200" b="0" i="0" u="none" strike="noStrike" dirty="0" smtClean="0">
                          <a:solidFill>
                            <a:srgbClr val="000000"/>
                          </a:solidFill>
                          <a:latin typeface="Calibri"/>
                        </a:rPr>
                        <a:t>2013</a:t>
                      </a:r>
                      <a:r>
                        <a:rPr lang="en-US" sz="1200" b="0" i="0" u="none" strike="noStrike" dirty="0" smtClean="0">
                          <a:solidFill>
                            <a:schemeClr val="tx2">
                              <a:lumMod val="75000"/>
                            </a:schemeClr>
                          </a:solidFill>
                          <a:latin typeface="Calibri"/>
                        </a:rPr>
                        <a:t>*</a:t>
                      </a:r>
                      <a:r>
                        <a:rPr lang="en-US" sz="1200" b="0" i="0" u="none" strike="noStrike" dirty="0" smtClean="0">
                          <a:solidFill>
                            <a:srgbClr val="000000"/>
                          </a:solidFill>
                          <a:latin typeface="Calibri"/>
                        </a:rPr>
                        <a:t>, </a:t>
                      </a:r>
                      <a:r>
                        <a:rPr lang="en-US" sz="1200" b="0" i="0" u="none" strike="noStrike" dirty="0">
                          <a:solidFill>
                            <a:srgbClr val="000000"/>
                          </a:solidFill>
                          <a:latin typeface="Calibri"/>
                        </a:rPr>
                        <a:t>the ten largest holdings  of</a:t>
                      </a:r>
                    </a:p>
                  </a:txBody>
                  <a:tcPr marL="9525" marR="9525" marT="9525"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solidFill>
                      <a:schemeClr val="accent5">
                        <a:lumMod val="20000"/>
                        <a:lumOff val="80000"/>
                      </a:schemeClr>
                    </a:solidFill>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25" marR="9525" marT="9525"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solidFill>
                      <a:schemeClr val="accent5">
                        <a:lumMod val="20000"/>
                        <a:lumOff val="80000"/>
                      </a:schemeClr>
                    </a:solidFill>
                  </a:tcPr>
                </a:tc>
              </a:tr>
              <a:tr h="197595">
                <a:tc gridSpan="2">
                  <a:txBody>
                    <a:bodyPr/>
                    <a:lstStyle/>
                    <a:p>
                      <a:pPr algn="l" fontAlgn="b"/>
                      <a:r>
                        <a:rPr lang="en-US" sz="1200" b="0" i="0" u="none" strike="noStrike" dirty="0">
                          <a:solidFill>
                            <a:srgbClr val="000000"/>
                          </a:solidFill>
                          <a:latin typeface="Calibri"/>
                        </a:rPr>
                        <a:t>Hutchinson Capital Management were:</a:t>
                      </a: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25" marR="9525" marT="9525" marB="0" anchor="b">
                    <a:lnL>
                      <a:noFill/>
                    </a:lnL>
                    <a:lnR w="1270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195638">
                <a:tc>
                  <a:txBody>
                    <a:bodyPr/>
                    <a:lstStyle/>
                    <a:p>
                      <a:pPr algn="l" fontAlgn="b"/>
                      <a:endParaRPr lang="en-US" sz="1100" b="0" i="0" u="none" strike="noStrike" dirty="0">
                        <a:solidFill>
                          <a:srgbClr val="000000"/>
                        </a:solidFill>
                        <a:latin typeface="Calibri"/>
                      </a:endParaRPr>
                    </a:p>
                  </a:txBody>
                  <a:tcPr marL="9525" marR="9525" marT="9525" marB="0" anchor="b">
                    <a:lnL w="12700" cap="flat" cmpd="sng" algn="ctr">
                      <a:solidFill>
                        <a:srgbClr val="0070C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solidFill>
                      <a:schemeClr val="accent5">
                        <a:lumMod val="20000"/>
                        <a:lumOff val="80000"/>
                      </a:schemeClr>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w="12700" cap="flat" cmpd="sng" algn="ctr">
                      <a:solidFill>
                        <a:srgbClr val="0070C0"/>
                      </a:solidFill>
                      <a:prstDash val="solid"/>
                      <a:round/>
                      <a:headEnd type="none" w="med" len="med"/>
                      <a:tailEnd type="none" w="med" len="med"/>
                    </a:lnR>
                    <a:lnT>
                      <a:noFill/>
                    </a:lnT>
                    <a:lnB>
                      <a:noFill/>
                    </a:lnB>
                    <a:solidFill>
                      <a:schemeClr val="accent5">
                        <a:lumMod val="20000"/>
                        <a:lumOff val="80000"/>
                      </a:schemeClr>
                    </a:solidFill>
                  </a:tcPr>
                </a:tc>
              </a:tr>
              <a:tr h="354105">
                <a:tc>
                  <a:txBody>
                    <a:bodyPr/>
                    <a:lstStyle/>
                    <a:p>
                      <a:pPr algn="l" fontAlgn="b"/>
                      <a:r>
                        <a:rPr lang="en-US" sz="1100" b="0" i="0" u="none" strike="noStrike">
                          <a:solidFill>
                            <a:srgbClr val="000000"/>
                          </a:solidFill>
                          <a:latin typeface="Calibri"/>
                        </a:rPr>
                        <a:t>Name of Issuer</a:t>
                      </a:r>
                    </a:p>
                  </a:txBody>
                  <a:tcPr marL="9525" marR="9525" marT="9525" marB="0" anchor="b">
                    <a:lnL w="12700" cap="flat" cmpd="sng" algn="ctr">
                      <a:solidFill>
                        <a:srgbClr val="0070C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latin typeface="Calibri"/>
                        </a:rPr>
                        <a:t>% of Portfolio</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n-US" sz="1100" b="0" i="0" u="none" strike="noStrike">
                          <a:solidFill>
                            <a:srgbClr val="000000"/>
                          </a:solidFill>
                          <a:latin typeface="Calibri"/>
                        </a:rPr>
                        <a:t>03/31/13 Price</a:t>
                      </a:r>
                    </a:p>
                  </a:txBody>
                  <a:tcPr marL="9525" marR="9525" marT="9525" marB="0" anchor="b">
                    <a:lnL>
                      <a:noFill/>
                    </a:lnL>
                    <a:lnR w="12700" cap="flat" cmpd="sng" algn="ctr">
                      <a:solidFill>
                        <a:srgbClr val="0070C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JOHNSON CONTROLS INC</a:t>
                      </a:r>
                    </a:p>
                  </a:txBody>
                  <a:tcPr marL="9525" marR="9525" marT="9525" marB="0" anchor="b">
                    <a:lnL w="127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6.24%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$35.07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dirty="0">
                          <a:solidFill>
                            <a:srgbClr val="000000"/>
                          </a:solidFill>
                          <a:latin typeface="Calibri"/>
                        </a:rPr>
                        <a:t>WELLS FARGO &amp; CO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5.65%</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$36.99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BANK OF NEW YORK CO (New)</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5.64%</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$27.99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CVS CAREMARK CORPORATION</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5.60%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$54.99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GENERAL MOTORS CORP.</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5.54%</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$27.82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OMNICOM GROUP INC</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5.48%</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$58.90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EMERSON ELECTRIC CO</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5.34%</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$55.87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UNILEVER PLC ADR</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5.34%</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$42.24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MARKEL CORP COM</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5.29%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a:solidFill>
                            <a:srgbClr val="000000"/>
                          </a:solidFill>
                          <a:latin typeface="Calibri"/>
                        </a:rPr>
                        <a:t>$503.50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5638">
                <a:tc>
                  <a:txBody>
                    <a:bodyPr/>
                    <a:lstStyle/>
                    <a:p>
                      <a:pPr algn="l" fontAlgn="b"/>
                      <a:r>
                        <a:rPr lang="en-US" sz="1100" b="0" i="0" u="none" strike="noStrike">
                          <a:solidFill>
                            <a:srgbClr val="000000"/>
                          </a:solidFill>
                          <a:latin typeface="Calibri"/>
                        </a:rPr>
                        <a:t>MICROSOFT CORPORATION</a:t>
                      </a:r>
                    </a:p>
                  </a:txBody>
                  <a:tcPr marL="9525" marR="9525" marT="9525" marB="0" anchor="b">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5.29%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r" fontAlgn="b"/>
                      <a:r>
                        <a:rPr lang="en-US" sz="1100" b="0" i="0" u="none" strike="noStrike" dirty="0">
                          <a:solidFill>
                            <a:srgbClr val="000000"/>
                          </a:solidFill>
                          <a:latin typeface="Calibri"/>
                        </a:rPr>
                        <a:t>$28.61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r>
            </a:tbl>
          </a:graphicData>
        </a:graphic>
      </p:graphicFrame>
      <p:sp>
        <p:nvSpPr>
          <p:cNvPr id="8" name="TextBox 7"/>
          <p:cNvSpPr txBox="1"/>
          <p:nvPr/>
        </p:nvSpPr>
        <p:spPr>
          <a:xfrm>
            <a:off x="457200" y="5327302"/>
            <a:ext cx="8534400" cy="461665"/>
          </a:xfrm>
          <a:prstGeom prst="rect">
            <a:avLst/>
          </a:prstGeom>
          <a:noFill/>
        </p:spPr>
        <p:txBody>
          <a:bodyPr wrap="square" rtlCol="0">
            <a:spAutoFit/>
          </a:bodyPr>
          <a:lstStyle/>
          <a:p>
            <a:r>
              <a:rPr lang="en-US" sz="1200" dirty="0">
                <a:solidFill>
                  <a:schemeClr val="tx2">
                    <a:lumMod val="75000"/>
                  </a:schemeClr>
                </a:solidFill>
              </a:rPr>
              <a:t>*As of March 31, 2013 13F filing. For a complete list of holdings, please see our most recent 13F filing on the following SEC website:  http://www.sec.gov/edgar/searchedgar/companysearch.html</a:t>
            </a:r>
          </a:p>
        </p:txBody>
      </p:sp>
      <p:sp>
        <p:nvSpPr>
          <p:cNvPr id="4" name="Date Placeholder 3"/>
          <p:cNvSpPr>
            <a:spLocks noGrp="1"/>
          </p:cNvSpPr>
          <p:nvPr>
            <p:ph type="dt" sz="half" idx="10"/>
          </p:nvPr>
        </p:nvSpPr>
        <p:spPr/>
        <p:txBody>
          <a:body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p>
            <a:r>
              <a:rPr lang="en-US" smtClean="0"/>
              <a:t>VALUEx Vail 2013</a:t>
            </a:r>
            <a:endParaRPr lang="en-US" dirty="0"/>
          </a:p>
        </p:txBody>
      </p:sp>
      <p:sp>
        <p:nvSpPr>
          <p:cNvPr id="6" name="Slide Number Placeholder 5"/>
          <p:cNvSpPr>
            <a:spLocks noGrp="1"/>
          </p:cNvSpPr>
          <p:nvPr>
            <p:ph type="sldNum" sz="quarter" idx="12"/>
          </p:nvPr>
        </p:nvSpPr>
        <p:spPr/>
        <p:txBody>
          <a:bodyPr/>
          <a:lstStyle/>
          <a:p>
            <a:fld id="{08F92931-9B5B-4C9A-9D66-B4B4675D39D6}" type="slidenum">
              <a:rPr lang="en-US" smtClean="0"/>
              <a:pPr/>
              <a:t>33</a:t>
            </a:fld>
            <a:endParaRPr lang="en-US"/>
          </a:p>
        </p:txBody>
      </p:sp>
      <p:graphicFrame>
        <p:nvGraphicFramePr>
          <p:cNvPr id="13" name="Table 12"/>
          <p:cNvGraphicFramePr>
            <a:graphicFrameLocks noGrp="1"/>
          </p:cNvGraphicFramePr>
          <p:nvPr>
            <p:extLst>
              <p:ext uri="{D42A27DB-BD31-4B8C-83A1-F6EECF244321}">
                <p14:modId xmlns="" xmlns:p14="http://schemas.microsoft.com/office/powerpoint/2010/main" val="1463385117"/>
              </p:ext>
            </p:extLst>
          </p:nvPr>
        </p:nvGraphicFramePr>
        <p:xfrm>
          <a:off x="448962" y="3124200"/>
          <a:ext cx="3657600" cy="571500"/>
        </p:xfrm>
        <a:graphic>
          <a:graphicData uri="http://schemas.openxmlformats.org/drawingml/2006/table">
            <a:tbl>
              <a:tblPr/>
              <a:tblGrid>
                <a:gridCol w="3657600"/>
              </a:tblGrid>
              <a:tr h="190500">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As of </a:t>
                      </a:r>
                      <a:r>
                        <a:rPr lang="en-US" sz="1100" b="0" i="0" u="none" strike="noStrike" dirty="0" smtClean="0">
                          <a:solidFill>
                            <a:srgbClr val="000000"/>
                          </a:solidFill>
                          <a:latin typeface="Calibri"/>
                        </a:rPr>
                        <a:t>June 17, </a:t>
                      </a:r>
                      <a:r>
                        <a:rPr lang="en-US" sz="1100" b="0" i="0" u="none" strike="noStrike" dirty="0">
                          <a:solidFill>
                            <a:srgbClr val="000000"/>
                          </a:solidFill>
                          <a:latin typeface="Calibri"/>
                        </a:rPr>
                        <a:t>2013, Hutchinson Capital Management held:</a:t>
                      </a:r>
                    </a:p>
                  </a:txBody>
                  <a:tcPr marL="9525" marR="9525" marT="9525" marB="0" anchor="b">
                    <a:lnL>
                      <a:noFill/>
                    </a:lnL>
                    <a:lnR>
                      <a:noFill/>
                    </a:lnR>
                    <a:lnT>
                      <a:noFill/>
                    </a:lnT>
                    <a:lnB>
                      <a:noFill/>
                    </a:lnB>
                  </a:tcPr>
                </a:tc>
              </a:tr>
              <a:tr h="190500">
                <a:tc>
                  <a:txBody>
                    <a:bodyPr/>
                    <a:lstStyle/>
                    <a:p>
                      <a:pPr algn="l" fontAlgn="b"/>
                      <a:r>
                        <a:rPr lang="en-US" sz="1100" b="0" i="0" u="none" strike="noStrike" dirty="0" smtClean="0">
                          <a:solidFill>
                            <a:srgbClr val="000000"/>
                          </a:solidFill>
                          <a:latin typeface="Calibri"/>
                        </a:rPr>
                        <a:t>425, 263 </a:t>
                      </a:r>
                      <a:r>
                        <a:rPr lang="en-US" sz="1100" b="0" i="0" u="none" strike="noStrike" dirty="0">
                          <a:solidFill>
                            <a:srgbClr val="000000"/>
                          </a:solidFill>
                          <a:latin typeface="Calibri"/>
                        </a:rPr>
                        <a:t>shares of Redwood Trust Company</a:t>
                      </a:r>
                    </a:p>
                  </a:txBody>
                  <a:tcPr marL="9525" marR="9525" marT="9525" marB="0" anchor="b">
                    <a:lnL>
                      <a:noFill/>
                    </a:lnL>
                    <a:lnR>
                      <a:noFill/>
                    </a:lnR>
                    <a:lnT>
                      <a:noFill/>
                    </a:lnT>
                    <a:lnB>
                      <a:noFill/>
                    </a:lnB>
                  </a:tcPr>
                </a:tc>
              </a:tr>
            </a:tbl>
          </a:graphicData>
        </a:graphic>
      </p:graphicFrame>
      <p:graphicFrame>
        <p:nvGraphicFramePr>
          <p:cNvPr id="14" name="Table 13"/>
          <p:cNvGraphicFramePr>
            <a:graphicFrameLocks noGrp="1"/>
          </p:cNvGraphicFramePr>
          <p:nvPr>
            <p:extLst>
              <p:ext uri="{D42A27DB-BD31-4B8C-83A1-F6EECF244321}">
                <p14:modId xmlns="" xmlns:p14="http://schemas.microsoft.com/office/powerpoint/2010/main" val="442995908"/>
              </p:ext>
            </p:extLst>
          </p:nvPr>
        </p:nvGraphicFramePr>
        <p:xfrm>
          <a:off x="457200" y="3886200"/>
          <a:ext cx="2590800" cy="535305"/>
        </p:xfrm>
        <a:graphic>
          <a:graphicData uri="http://schemas.openxmlformats.org/drawingml/2006/table">
            <a:tbl>
              <a:tblPr/>
              <a:tblGrid>
                <a:gridCol w="2590800"/>
              </a:tblGrid>
              <a:tr h="190500">
                <a:tc>
                  <a:txBody>
                    <a:bodyPr/>
                    <a:lstStyle/>
                    <a:p>
                      <a:pPr algn="l" fontAlgn="b"/>
                      <a:endParaRPr lang="en-US" sz="1100" b="0" i="0" u="none" strike="noStrike" dirty="0" smtClean="0">
                        <a:solidFill>
                          <a:srgbClr val="000000"/>
                        </a:solidFill>
                        <a:latin typeface="Calibri"/>
                      </a:endParaRPr>
                    </a:p>
                    <a:p>
                      <a:pPr algn="l" fontAlgn="b"/>
                      <a:r>
                        <a:rPr lang="en-US" sz="1100" b="0" i="0" u="none" strike="noStrike" dirty="0" smtClean="0">
                          <a:solidFill>
                            <a:srgbClr val="000000"/>
                          </a:solidFill>
                          <a:latin typeface="Calibri"/>
                        </a:rPr>
                        <a:t>As </a:t>
                      </a:r>
                      <a:r>
                        <a:rPr lang="en-US" sz="1100" b="0" i="0" u="none" strike="noStrike" dirty="0">
                          <a:solidFill>
                            <a:srgbClr val="000000"/>
                          </a:solidFill>
                          <a:latin typeface="Calibri"/>
                        </a:rPr>
                        <a:t>of </a:t>
                      </a:r>
                      <a:r>
                        <a:rPr lang="en-US" sz="1100" b="0" i="0" u="none" strike="noStrike" dirty="0" smtClean="0">
                          <a:solidFill>
                            <a:srgbClr val="000000"/>
                          </a:solidFill>
                          <a:latin typeface="Calibri"/>
                        </a:rPr>
                        <a:t>June 17, </a:t>
                      </a:r>
                      <a:r>
                        <a:rPr lang="en-US" sz="1100" b="0" i="0" u="none" strike="noStrike" dirty="0">
                          <a:solidFill>
                            <a:srgbClr val="000000"/>
                          </a:solidFill>
                          <a:latin typeface="Calibri"/>
                        </a:rPr>
                        <a:t>2013:</a:t>
                      </a: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Redwood Trust Company closed at </a:t>
                      </a:r>
                      <a:r>
                        <a:rPr lang="en-US" sz="1100" b="0" i="0" u="none" strike="noStrike" dirty="0" smtClean="0">
                          <a:solidFill>
                            <a:srgbClr val="000000"/>
                          </a:solidFill>
                          <a:latin typeface="Calibri"/>
                        </a:rPr>
                        <a:t>$18.61</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a:t>Disclosures	</a:t>
            </a:r>
          </a:p>
        </p:txBody>
      </p:sp>
      <p:sp>
        <p:nvSpPr>
          <p:cNvPr id="8" name="Rectangle 7"/>
          <p:cNvSpPr/>
          <p:nvPr/>
        </p:nvSpPr>
        <p:spPr>
          <a:xfrm>
            <a:off x="533400" y="1752600"/>
            <a:ext cx="8001000" cy="3785652"/>
          </a:xfrm>
          <a:prstGeom prst="rect">
            <a:avLst/>
          </a:prstGeom>
        </p:spPr>
        <p:txBody>
          <a:bodyPr wrap="square">
            <a:spAutoFit/>
          </a:bodyPr>
          <a:lstStyle/>
          <a:p>
            <a:pPr algn="just"/>
            <a:r>
              <a:rPr lang="en-US" sz="1200" dirty="0" smtClean="0">
                <a:solidFill>
                  <a:schemeClr val="tx2">
                    <a:lumMod val="75000"/>
                  </a:schemeClr>
                </a:solidFill>
                <a:latin typeface="Cambria" pitchFamily="18" charset="0"/>
              </a:rPr>
              <a:t>Past performance is not indicative of future results, which may vary. The value of investments and the income derived from investments can go down as well as up. It shall not be assumed that recommendations made in the future will be profitable or will equal the performance of the securities mentioned here. While Hutchinson Capital Management (HCM) seeks to design a portfolio which reflects appropriate risk and return features, portfolio characteristics may deviate from those of the benchmark.</a:t>
            </a:r>
          </a:p>
          <a:p>
            <a:pPr algn="just"/>
            <a:endParaRPr lang="en-US" sz="1200" dirty="0" smtClean="0">
              <a:solidFill>
                <a:schemeClr val="tx2">
                  <a:lumMod val="75000"/>
                </a:schemeClr>
              </a:solidFill>
              <a:latin typeface="Cambria" pitchFamily="18" charset="0"/>
            </a:endParaRPr>
          </a:p>
          <a:p>
            <a:pPr algn="just"/>
            <a:r>
              <a:rPr lang="en-US" sz="1200" dirty="0">
                <a:solidFill>
                  <a:schemeClr val="tx2">
                    <a:lumMod val="75000"/>
                  </a:schemeClr>
                </a:solidFill>
                <a:latin typeface="Cambria" pitchFamily="18" charset="0"/>
              </a:rPr>
              <a:t>Although </a:t>
            </a:r>
            <a:r>
              <a:rPr lang="en-US" sz="1200" dirty="0" err="1" smtClean="0">
                <a:solidFill>
                  <a:schemeClr val="tx2">
                    <a:lumMod val="75000"/>
                  </a:schemeClr>
                </a:solidFill>
                <a:latin typeface="Cambria" pitchFamily="18" charset="0"/>
              </a:rPr>
              <a:t>HCM</a:t>
            </a:r>
            <a:r>
              <a:rPr lang="en-US" sz="1200" dirty="0" smtClean="0">
                <a:solidFill>
                  <a:schemeClr val="tx2">
                    <a:lumMod val="75000"/>
                  </a:schemeClr>
                </a:solidFill>
                <a:latin typeface="Cambria" pitchFamily="18" charset="0"/>
              </a:rPr>
              <a:t> follows </a:t>
            </a:r>
            <a:r>
              <a:rPr lang="en-US" sz="1200" dirty="0">
                <a:solidFill>
                  <a:schemeClr val="tx2">
                    <a:lumMod val="75000"/>
                  </a:schemeClr>
                </a:solidFill>
                <a:latin typeface="Cambria" pitchFamily="18" charset="0"/>
              </a:rPr>
              <a:t>the same investment strategy for each advisory client with similar investment </a:t>
            </a:r>
            <a:r>
              <a:rPr lang="en-US" sz="1200" dirty="0" smtClean="0">
                <a:solidFill>
                  <a:schemeClr val="tx2">
                    <a:lumMod val="75000"/>
                  </a:schemeClr>
                </a:solidFill>
                <a:latin typeface="Cambria" pitchFamily="18" charset="0"/>
              </a:rPr>
              <a:t>objectives and financial condition, </a:t>
            </a:r>
            <a:r>
              <a:rPr lang="en-US" sz="1200" dirty="0">
                <a:solidFill>
                  <a:schemeClr val="tx2">
                    <a:lumMod val="75000"/>
                  </a:schemeClr>
                </a:solidFill>
                <a:latin typeface="Cambria" pitchFamily="18" charset="0"/>
              </a:rPr>
              <a:t>differences in client holdings are dictated by variations in clients’ investment guidelines and risk tolerances.  </a:t>
            </a:r>
            <a:r>
              <a:rPr lang="en-US" sz="1200" dirty="0" err="1" smtClean="0">
                <a:solidFill>
                  <a:schemeClr val="tx2">
                    <a:lumMod val="75000"/>
                  </a:schemeClr>
                </a:solidFill>
                <a:latin typeface="Cambria" pitchFamily="18" charset="0"/>
              </a:rPr>
              <a:t>HCM</a:t>
            </a:r>
            <a:r>
              <a:rPr lang="en-US" sz="1200" dirty="0" smtClean="0">
                <a:solidFill>
                  <a:schemeClr val="tx2">
                    <a:lumMod val="75000"/>
                  </a:schemeClr>
                </a:solidFill>
                <a:latin typeface="Cambria" pitchFamily="18" charset="0"/>
              </a:rPr>
              <a:t> may </a:t>
            </a:r>
            <a:r>
              <a:rPr lang="en-US" sz="1200" dirty="0">
                <a:solidFill>
                  <a:schemeClr val="tx2">
                    <a:lumMod val="75000"/>
                  </a:schemeClr>
                </a:solidFill>
                <a:latin typeface="Cambria" pitchFamily="18" charset="0"/>
              </a:rPr>
              <a:t>continue to hold a certain security in one client account while selling it for another client account when client guidelines or risk tolerances mandate a sale for a particular client.  In some cases, consistent with client objectives and risk, </a:t>
            </a:r>
            <a:r>
              <a:rPr lang="en-US" sz="1200" dirty="0" err="1" smtClean="0">
                <a:solidFill>
                  <a:schemeClr val="tx2">
                    <a:lumMod val="75000"/>
                  </a:schemeClr>
                </a:solidFill>
                <a:latin typeface="Cambria" pitchFamily="18" charset="0"/>
              </a:rPr>
              <a:t>HCM</a:t>
            </a:r>
            <a:r>
              <a:rPr lang="en-US" sz="1200" dirty="0" smtClean="0">
                <a:solidFill>
                  <a:schemeClr val="tx2">
                    <a:lumMod val="75000"/>
                  </a:schemeClr>
                </a:solidFill>
                <a:latin typeface="Cambria" pitchFamily="18" charset="0"/>
              </a:rPr>
              <a:t> may </a:t>
            </a:r>
            <a:r>
              <a:rPr lang="en-US" sz="1200" dirty="0">
                <a:solidFill>
                  <a:schemeClr val="tx2">
                    <a:lumMod val="75000"/>
                  </a:schemeClr>
                </a:solidFill>
                <a:latin typeface="Cambria" pitchFamily="18" charset="0"/>
              </a:rPr>
              <a:t>purchase a security for one client while selling it for another.  Consistent with specific client objectives and risk tolerance, clients’ trades may be executed at different times and at different prices.  Each of these factors influence the overall performance of the investment strategies followed by the Firm.</a:t>
            </a:r>
          </a:p>
          <a:p>
            <a:pPr algn="just"/>
            <a:endParaRPr lang="en-US" sz="1200" dirty="0" smtClean="0">
              <a:solidFill>
                <a:schemeClr val="tx2">
                  <a:lumMod val="75000"/>
                </a:schemeClr>
              </a:solidFill>
              <a:latin typeface="Cambria" pitchFamily="18" charset="0"/>
            </a:endParaRPr>
          </a:p>
          <a:p>
            <a:pPr algn="just"/>
            <a:r>
              <a:rPr lang="en-US" sz="1200" dirty="0">
                <a:solidFill>
                  <a:schemeClr val="tx2">
                    <a:lumMod val="75000"/>
                  </a:schemeClr>
                </a:solidFill>
                <a:latin typeface="Cambria" pitchFamily="18" charset="0"/>
              </a:rPr>
              <a:t>Nothing </a:t>
            </a:r>
            <a:r>
              <a:rPr lang="en-US" sz="1200" dirty="0" smtClean="0">
                <a:solidFill>
                  <a:schemeClr val="tx2">
                    <a:lumMod val="75000"/>
                  </a:schemeClr>
                </a:solidFill>
                <a:latin typeface="Cambria" pitchFamily="18" charset="0"/>
              </a:rPr>
              <a:t>herein should </a:t>
            </a:r>
            <a:r>
              <a:rPr lang="en-US" sz="1200" dirty="0">
                <a:solidFill>
                  <a:schemeClr val="tx2">
                    <a:lumMod val="75000"/>
                  </a:schemeClr>
                </a:solidFill>
                <a:latin typeface="Cambria" pitchFamily="18" charset="0"/>
              </a:rPr>
              <a:t>be construed as a solicitation or offer, or </a:t>
            </a:r>
            <a:r>
              <a:rPr lang="en-US" sz="1200" dirty="0" smtClean="0">
                <a:solidFill>
                  <a:schemeClr val="tx2">
                    <a:lumMod val="75000"/>
                  </a:schemeClr>
                </a:solidFill>
                <a:latin typeface="Cambria" pitchFamily="18" charset="0"/>
              </a:rPr>
              <a:t>recommendation </a:t>
            </a:r>
            <a:r>
              <a:rPr lang="en-US" sz="1200" dirty="0">
                <a:solidFill>
                  <a:schemeClr val="tx2">
                    <a:lumMod val="75000"/>
                  </a:schemeClr>
                </a:solidFill>
                <a:latin typeface="Cambria" pitchFamily="18" charset="0"/>
              </a:rPr>
              <a:t>to buy or sell any security, or as an offer to provide advisory services in any jurisdiction in which such solicitation or offer would be unlawful under the securities laws of such jurisdiction</a:t>
            </a:r>
            <a:r>
              <a:rPr lang="en-US" sz="1200" dirty="0" smtClean="0">
                <a:solidFill>
                  <a:schemeClr val="tx2">
                    <a:lumMod val="75000"/>
                  </a:schemeClr>
                </a:solidFill>
                <a:latin typeface="Cambria" pitchFamily="18" charset="0"/>
              </a:rPr>
              <a:t>.  The material provided herein is for informational purposes only. Before engaging HCM, prospective clients are strongly urged to perform additional due diligence and to ask additional questions of HCM as they deem appropriate, and to discuss any prospective investment with their legal and tax advisers.</a:t>
            </a:r>
          </a:p>
          <a:p>
            <a:endParaRPr lang="en-US" sz="1200" dirty="0"/>
          </a:p>
        </p:txBody>
      </p:sp>
      <p:sp>
        <p:nvSpPr>
          <p:cNvPr id="4" name="Date Placeholder 3"/>
          <p:cNvSpPr>
            <a:spLocks noGrp="1"/>
          </p:cNvSpPr>
          <p:nvPr>
            <p:ph type="dt" sz="half" idx="10"/>
          </p:nvPr>
        </p:nvSpPr>
        <p:spPr/>
        <p:txBody>
          <a:body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p>
            <a:r>
              <a:rPr lang="en-US" smtClean="0"/>
              <a:t>VALUEx Vail 2013</a:t>
            </a:r>
            <a:endParaRPr lang="en-US" dirty="0"/>
          </a:p>
        </p:txBody>
      </p:sp>
      <p:sp>
        <p:nvSpPr>
          <p:cNvPr id="6" name="Slide Number Placeholder 5"/>
          <p:cNvSpPr>
            <a:spLocks noGrp="1"/>
          </p:cNvSpPr>
          <p:nvPr>
            <p:ph type="sldNum" sz="quarter" idx="12"/>
          </p:nvPr>
        </p:nvSpPr>
        <p:spPr/>
        <p:txBody>
          <a:bodyPr/>
          <a:lstStyle/>
          <a:p>
            <a:fld id="{08F92931-9B5B-4C9A-9D66-B4B4675D39D6}"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Autofit/>
          </a:bodyPr>
          <a:lstStyle/>
          <a:p>
            <a:r>
              <a:rPr lang="en-US" sz="2800" b="1" cap="none" dirty="0" smtClean="0">
                <a:solidFill>
                  <a:schemeClr val="tx1"/>
                </a:solidFill>
              </a:rPr>
              <a:t>REDWOOD TRUST (RWT)</a:t>
            </a:r>
            <a:endParaRPr lang="en-US" sz="2800" b="1" cap="none" dirty="0">
              <a:solidFill>
                <a:schemeClr val="tx1"/>
              </a:solidFill>
            </a:endParaRPr>
          </a:p>
        </p:txBody>
      </p:sp>
      <p:sp>
        <p:nvSpPr>
          <p:cNvPr id="6" name="Rounded Rectangle 5"/>
          <p:cNvSpPr/>
          <p:nvPr/>
        </p:nvSpPr>
        <p:spPr>
          <a:xfrm>
            <a:off x="533400" y="2895600"/>
            <a:ext cx="8001000" cy="685801"/>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500" b="1" dirty="0">
                <a:solidFill>
                  <a:schemeClr val="tx1"/>
                </a:solidFill>
              </a:rPr>
              <a:t>APPENDIX</a:t>
            </a:r>
            <a:endParaRPr lang="en-US" sz="2500" dirty="0"/>
          </a:p>
        </p:txBody>
      </p:sp>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35</a:t>
            </a:fld>
            <a:endParaRPr lang="en-US"/>
          </a:p>
        </p:txBody>
      </p:sp>
    </p:spTree>
    <p:extLst>
      <p:ext uri="{BB962C8B-B14F-4D97-AF65-F5344CB8AC3E}">
        <p14:creationId xmlns="" xmlns:p14="http://schemas.microsoft.com/office/powerpoint/2010/main" val="1500040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Autofit/>
          </a:bodyPr>
          <a:lstStyle/>
          <a:p>
            <a:r>
              <a:rPr lang="en-US" sz="2600" b="1" cap="none" dirty="0" smtClean="0">
                <a:solidFill>
                  <a:schemeClr val="tx1"/>
                </a:solidFill>
              </a:rPr>
              <a:t>Mortgage Originations:  </a:t>
            </a:r>
            <a:br>
              <a:rPr lang="en-US" sz="2600" b="1" cap="none" dirty="0" smtClean="0">
                <a:solidFill>
                  <a:schemeClr val="tx1"/>
                </a:solidFill>
              </a:rPr>
            </a:br>
            <a:r>
              <a:rPr lang="en-US" sz="2600" b="1" cap="none" dirty="0" smtClean="0">
                <a:solidFill>
                  <a:schemeClr val="tx1"/>
                </a:solidFill>
              </a:rPr>
              <a:t>Historical Purchase vs. Refinance</a:t>
            </a:r>
            <a:endParaRPr lang="en-US" sz="2600" b="1" cap="none" dirty="0">
              <a:solidFill>
                <a:schemeClr val="tx1"/>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4046257757"/>
              </p:ext>
            </p:extLst>
          </p:nvPr>
        </p:nvGraphicFramePr>
        <p:xfrm>
          <a:off x="2819400" y="1752600"/>
          <a:ext cx="3886200" cy="4133953"/>
        </p:xfrm>
        <a:graphic>
          <a:graphicData uri="http://schemas.openxmlformats.org/drawingml/2006/table">
            <a:tbl>
              <a:tblPr/>
              <a:tblGrid>
                <a:gridCol w="547446"/>
                <a:gridCol w="976554"/>
                <a:gridCol w="1143000"/>
                <a:gridCol w="1219200"/>
              </a:tblGrid>
              <a:tr h="807718">
                <a:tc>
                  <a:txBody>
                    <a:bodyPr/>
                    <a:lstStyle/>
                    <a:p>
                      <a:pPr algn="l" fontAlgn="b"/>
                      <a:endParaRPr lang="en-US" sz="900" b="0" i="0" u="none" strike="noStrike" dirty="0">
                        <a:solidFill>
                          <a:srgbClr val="000000"/>
                        </a:solidFill>
                        <a:latin typeface="Arial Narrow"/>
                      </a:endParaRPr>
                    </a:p>
                  </a:txBody>
                  <a:tcPr marL="0" marR="0" marT="0" marB="0" anchor="b">
                    <a:lnL w="12700" cap="flat" cmpd="sng" algn="ctr">
                      <a:solidFill>
                        <a:schemeClr val="accent3">
                          <a:lumMod val="75000"/>
                        </a:schemeClr>
                      </a:solidFill>
                      <a:prstDash val="solid"/>
                      <a:round/>
                      <a:headEnd type="none" w="med" len="med"/>
                      <a:tailEnd type="none" w="med" len="med"/>
                    </a:lnL>
                    <a:lnR>
                      <a:noFill/>
                    </a:lnR>
                    <a:lnT w="12700" cap="flat" cmpd="sng" algn="ctr">
                      <a:solidFill>
                        <a:schemeClr val="accent3">
                          <a:lumMod val="75000"/>
                        </a:schemeClr>
                      </a:solidFill>
                      <a:prstDash val="solid"/>
                      <a:round/>
                      <a:headEnd type="none" w="med" len="med"/>
                      <a:tailEnd type="none" w="med" len="med"/>
                    </a:lnT>
                    <a:lnB>
                      <a:noFill/>
                    </a:lnB>
                    <a:solidFill>
                      <a:schemeClr val="accent4">
                        <a:lumMod val="20000"/>
                        <a:lumOff val="80000"/>
                      </a:schemeClr>
                    </a:solidFill>
                  </a:tcPr>
                </a:tc>
                <a:tc>
                  <a:txBody>
                    <a:bodyPr/>
                    <a:lstStyle/>
                    <a:p>
                      <a:pPr algn="ctr" fontAlgn="b"/>
                      <a:r>
                        <a:rPr lang="en-US" sz="900" b="1" i="0" u="none" strike="noStrike" dirty="0" smtClean="0">
                          <a:solidFill>
                            <a:srgbClr val="000000"/>
                          </a:solidFill>
                          <a:latin typeface="Arial Narrow"/>
                        </a:rPr>
                        <a:t>Mortgage</a:t>
                      </a:r>
                    </a:p>
                    <a:p>
                      <a:pPr algn="ctr" fontAlgn="b"/>
                      <a:r>
                        <a:rPr lang="en-US" sz="900" b="1" i="0" u="none" strike="noStrike" dirty="0" smtClean="0">
                          <a:solidFill>
                            <a:srgbClr val="000000"/>
                          </a:solidFill>
                          <a:latin typeface="Arial Narrow"/>
                        </a:rPr>
                        <a:t> </a:t>
                      </a:r>
                      <a:r>
                        <a:rPr lang="en-US" sz="900" b="1" i="0" u="none" strike="noStrike" dirty="0">
                          <a:solidFill>
                            <a:srgbClr val="000000"/>
                          </a:solidFill>
                          <a:latin typeface="Arial Narrow"/>
                        </a:rPr>
                        <a:t>Originations:  </a:t>
                      </a:r>
                      <a:r>
                        <a:rPr lang="en-US" sz="900" b="1" i="0" u="none" strike="noStrike" dirty="0" smtClean="0">
                          <a:solidFill>
                            <a:srgbClr val="000000"/>
                          </a:solidFill>
                          <a:latin typeface="Arial Narrow"/>
                        </a:rPr>
                        <a:t>1-4</a:t>
                      </a:r>
                    </a:p>
                    <a:p>
                      <a:pPr algn="ctr" fontAlgn="b"/>
                      <a:r>
                        <a:rPr lang="en-US" sz="900" b="1" i="0" u="none" strike="noStrike" dirty="0" smtClean="0">
                          <a:solidFill>
                            <a:srgbClr val="000000"/>
                          </a:solidFill>
                          <a:latin typeface="Arial Narrow"/>
                        </a:rPr>
                        <a:t> </a:t>
                      </a:r>
                      <a:r>
                        <a:rPr lang="en-US" sz="900" b="1" i="0" u="none" strike="noStrike" dirty="0">
                          <a:solidFill>
                            <a:srgbClr val="000000"/>
                          </a:solidFill>
                          <a:latin typeface="Arial Narrow"/>
                        </a:rPr>
                        <a:t>Family Total ($B)</a:t>
                      </a:r>
                    </a:p>
                  </a:txBody>
                  <a:tcPr marL="0" marR="0" marT="0" marB="0" anchor="b">
                    <a:lnL>
                      <a:noFill/>
                    </a:lnL>
                    <a:lnR>
                      <a:noFill/>
                    </a:lnR>
                    <a:lnT w="12700" cap="flat" cmpd="sng" algn="ctr">
                      <a:solidFill>
                        <a:schemeClr val="accent3">
                          <a:lumMod val="75000"/>
                        </a:schemeClr>
                      </a:solidFill>
                      <a:prstDash val="solid"/>
                      <a:round/>
                      <a:headEnd type="none" w="med" len="med"/>
                      <a:tailEnd type="none" w="med" len="med"/>
                    </a:lnT>
                    <a:lnB>
                      <a:noFill/>
                    </a:lnB>
                    <a:solidFill>
                      <a:schemeClr val="accent4">
                        <a:lumMod val="20000"/>
                        <a:lumOff val="80000"/>
                      </a:schemeClr>
                    </a:solidFill>
                  </a:tcPr>
                </a:tc>
                <a:tc>
                  <a:txBody>
                    <a:bodyPr/>
                    <a:lstStyle/>
                    <a:p>
                      <a:pPr algn="ctr" fontAlgn="b"/>
                      <a:r>
                        <a:rPr lang="en-US" sz="900" b="1" i="0" u="none" strike="noStrike" dirty="0" smtClean="0">
                          <a:solidFill>
                            <a:srgbClr val="000000"/>
                          </a:solidFill>
                          <a:latin typeface="Arial Narrow"/>
                        </a:rPr>
                        <a:t>Mortgage</a:t>
                      </a:r>
                    </a:p>
                    <a:p>
                      <a:pPr algn="ctr" fontAlgn="b"/>
                      <a:r>
                        <a:rPr lang="en-US" sz="900" b="1" i="0" u="none" strike="noStrike" dirty="0" smtClean="0">
                          <a:solidFill>
                            <a:srgbClr val="000000"/>
                          </a:solidFill>
                          <a:latin typeface="Arial Narrow"/>
                        </a:rPr>
                        <a:t> </a:t>
                      </a:r>
                      <a:r>
                        <a:rPr lang="en-US" sz="900" b="1" i="0" u="none" strike="noStrike" dirty="0">
                          <a:solidFill>
                            <a:srgbClr val="000000"/>
                          </a:solidFill>
                          <a:latin typeface="Arial Narrow"/>
                        </a:rPr>
                        <a:t>Originations:  1-4 </a:t>
                      </a:r>
                      <a:endParaRPr lang="en-US" sz="900" b="1" i="0" u="none" strike="noStrike" dirty="0" smtClean="0">
                        <a:solidFill>
                          <a:srgbClr val="000000"/>
                        </a:solidFill>
                        <a:latin typeface="Arial Narrow"/>
                      </a:endParaRPr>
                    </a:p>
                    <a:p>
                      <a:pPr algn="ctr" fontAlgn="b"/>
                      <a:r>
                        <a:rPr lang="en-US" sz="900" b="1" i="0" u="none" strike="noStrike" dirty="0" smtClean="0">
                          <a:solidFill>
                            <a:srgbClr val="000000"/>
                          </a:solidFill>
                          <a:latin typeface="Arial Narrow"/>
                        </a:rPr>
                        <a:t>Family </a:t>
                      </a:r>
                      <a:r>
                        <a:rPr lang="en-US" sz="900" b="1" i="0" u="none" strike="noStrike" dirty="0">
                          <a:solidFill>
                            <a:srgbClr val="000000"/>
                          </a:solidFill>
                          <a:latin typeface="Arial Narrow"/>
                        </a:rPr>
                        <a:t>Purchase ($B)</a:t>
                      </a:r>
                    </a:p>
                  </a:txBody>
                  <a:tcPr marL="0" marR="0" marT="0" marB="0" anchor="b">
                    <a:lnL>
                      <a:noFill/>
                    </a:lnL>
                    <a:lnR>
                      <a:noFill/>
                    </a:lnR>
                    <a:lnT w="12700" cap="flat" cmpd="sng" algn="ctr">
                      <a:solidFill>
                        <a:schemeClr val="accent3">
                          <a:lumMod val="75000"/>
                        </a:schemeClr>
                      </a:solidFill>
                      <a:prstDash val="solid"/>
                      <a:round/>
                      <a:headEnd type="none" w="med" len="med"/>
                      <a:tailEnd type="none" w="med" len="med"/>
                    </a:lnT>
                    <a:lnB>
                      <a:noFill/>
                    </a:lnB>
                    <a:solidFill>
                      <a:schemeClr val="accent4">
                        <a:lumMod val="20000"/>
                        <a:lumOff val="80000"/>
                      </a:schemeClr>
                    </a:solidFill>
                  </a:tcPr>
                </a:tc>
                <a:tc>
                  <a:txBody>
                    <a:bodyPr/>
                    <a:lstStyle/>
                    <a:p>
                      <a:pPr algn="ctr" fontAlgn="b"/>
                      <a:r>
                        <a:rPr lang="en-US" sz="900" b="1" i="0" u="none" strike="noStrike" dirty="0">
                          <a:solidFill>
                            <a:srgbClr val="000000"/>
                          </a:solidFill>
                          <a:latin typeface="Arial Narrow"/>
                        </a:rPr>
                        <a:t>Mortgage </a:t>
                      </a:r>
                      <a:endParaRPr lang="en-US" sz="900" b="1" i="0" u="none" strike="noStrike" dirty="0" smtClean="0">
                        <a:solidFill>
                          <a:srgbClr val="000000"/>
                        </a:solidFill>
                        <a:latin typeface="Arial Narrow"/>
                      </a:endParaRPr>
                    </a:p>
                    <a:p>
                      <a:pPr algn="ctr" fontAlgn="b"/>
                      <a:r>
                        <a:rPr lang="en-US" sz="900" b="1" i="0" u="none" strike="noStrike" dirty="0" smtClean="0">
                          <a:solidFill>
                            <a:srgbClr val="000000"/>
                          </a:solidFill>
                          <a:latin typeface="Arial Narrow"/>
                        </a:rPr>
                        <a:t>Originations</a:t>
                      </a:r>
                      <a:r>
                        <a:rPr lang="en-US" sz="900" b="1" i="0" u="none" strike="noStrike" dirty="0">
                          <a:solidFill>
                            <a:srgbClr val="000000"/>
                          </a:solidFill>
                          <a:latin typeface="Arial Narrow"/>
                        </a:rPr>
                        <a:t>:  1-4 </a:t>
                      </a:r>
                      <a:endParaRPr lang="en-US" sz="900" b="1" i="0" u="none" strike="noStrike" dirty="0" smtClean="0">
                        <a:solidFill>
                          <a:srgbClr val="000000"/>
                        </a:solidFill>
                        <a:latin typeface="Arial Narrow"/>
                      </a:endParaRPr>
                    </a:p>
                    <a:p>
                      <a:pPr algn="ctr" fontAlgn="b"/>
                      <a:r>
                        <a:rPr lang="en-US" sz="900" b="1" i="0" u="none" strike="noStrike" dirty="0" smtClean="0">
                          <a:solidFill>
                            <a:srgbClr val="000000"/>
                          </a:solidFill>
                          <a:latin typeface="Arial Narrow"/>
                        </a:rPr>
                        <a:t>Family </a:t>
                      </a:r>
                      <a:r>
                        <a:rPr lang="en-US" sz="900" b="1" i="0" u="none" strike="noStrike" dirty="0">
                          <a:solidFill>
                            <a:srgbClr val="000000"/>
                          </a:solidFill>
                          <a:latin typeface="Arial Narrow"/>
                        </a:rPr>
                        <a:t>Refinance ($B)</a:t>
                      </a:r>
                    </a:p>
                  </a:txBody>
                  <a:tcPr marL="0" marR="0" marT="0" marB="0" anchor="b">
                    <a:lnL>
                      <a:noFill/>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a:noFill/>
                    </a:lnB>
                    <a:solidFill>
                      <a:schemeClr val="accent4">
                        <a:lumMod val="20000"/>
                        <a:lumOff val="80000"/>
                      </a:schemeClr>
                    </a:solidFill>
                  </a:tcPr>
                </a:tc>
              </a:tr>
              <a:tr h="134620">
                <a:tc>
                  <a:txBody>
                    <a:bodyPr/>
                    <a:lstStyle/>
                    <a:p>
                      <a:pPr algn="ctr" fontAlgn="b"/>
                      <a:r>
                        <a:rPr lang="en-US" sz="900" b="0" i="0" u="none" strike="noStrike" dirty="0">
                          <a:solidFill>
                            <a:srgbClr val="000000"/>
                          </a:solidFill>
                          <a:latin typeface="Arial Narrow"/>
                        </a:rPr>
                        <a:t>1990</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dirty="0">
                          <a:solidFill>
                            <a:srgbClr val="000000"/>
                          </a:solidFill>
                          <a:latin typeface="Arial Narrow"/>
                        </a:rPr>
                        <a:t>$459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$389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$70</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71555">
                <a:tc>
                  <a:txBody>
                    <a:bodyPr/>
                    <a:lstStyle/>
                    <a:p>
                      <a:pPr algn="ctr" fontAlgn="b"/>
                      <a:r>
                        <a:rPr lang="en-US" sz="900" b="0" i="0" u="none" strike="noStrike" dirty="0">
                          <a:solidFill>
                            <a:srgbClr val="000000"/>
                          </a:solidFill>
                          <a:latin typeface="Arial Narrow"/>
                        </a:rPr>
                        <a:t>1991</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$563</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$385</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$177</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94119">
                <a:tc>
                  <a:txBody>
                    <a:bodyPr/>
                    <a:lstStyle/>
                    <a:p>
                      <a:pPr algn="ctr" fontAlgn="b"/>
                      <a:r>
                        <a:rPr lang="en-US" sz="900" b="0" i="0" u="none" strike="noStrike">
                          <a:solidFill>
                            <a:srgbClr val="000000"/>
                          </a:solidFill>
                          <a:latin typeface="Arial Narrow"/>
                        </a:rPr>
                        <a:t>1992</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$893</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$472</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$421</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1993</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$1,020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$486</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$535</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1994</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$769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$557</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$211</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dirty="0">
                          <a:solidFill>
                            <a:srgbClr val="000000"/>
                          </a:solidFill>
                          <a:latin typeface="Arial Narrow"/>
                        </a:rPr>
                        <a:t>1995</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$640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$494</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$145</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1996</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$785</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$559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$225</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1997</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$833</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$590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$243</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1998</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$1,656</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$795</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$862</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1999</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$1,379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$878</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$500</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dirty="0">
                          <a:solidFill>
                            <a:srgbClr val="000000"/>
                          </a:solidFill>
                          <a:latin typeface="Arial Narrow"/>
                        </a:rPr>
                        <a:t>2000</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$1,139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$905</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$234</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2001</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$2,243</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$960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$1,283</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2002</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$2,854</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$1,097</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$1,757</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2003</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$3,812</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$1,280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$2,532</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2004</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$2,773</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$1,309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$1,463</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2005</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$3,027</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$1,512</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$1,514</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2006</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$2,726</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$1,399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$1,326</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2007</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$2,306</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$1,140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$1,166</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2008</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$1,509</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$731</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$777</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2009</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$1,995</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$664</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$1,331</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2010</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$1,698</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$530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$1,168</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2011</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$1,436</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$505</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$931</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a:solidFill>
                            <a:srgbClr val="000000"/>
                          </a:solidFill>
                          <a:latin typeface="Arial Narrow"/>
                        </a:rPr>
                        <a:t>2012</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$1,750</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$503</a:t>
                      </a:r>
                    </a:p>
                  </a:txBody>
                  <a:tcPr marL="0" marR="0" marT="0" marB="0" anchor="b">
                    <a:lnL>
                      <a:noFill/>
                    </a:lnL>
                    <a:lnR>
                      <a:noFill/>
                    </a:lnR>
                    <a:lnT>
                      <a:noFill/>
                    </a:lnT>
                    <a:lnB>
                      <a:noFill/>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$1,247</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a:noFill/>
                    </a:lnB>
                    <a:solidFill>
                      <a:schemeClr val="accent4">
                        <a:lumMod val="20000"/>
                        <a:lumOff val="80000"/>
                      </a:schemeClr>
                    </a:solidFill>
                  </a:tcPr>
                </a:tc>
              </a:tr>
              <a:tr h="134620">
                <a:tc>
                  <a:txBody>
                    <a:bodyPr/>
                    <a:lstStyle/>
                    <a:p>
                      <a:pPr algn="ctr" fontAlgn="b"/>
                      <a:r>
                        <a:rPr lang="en-US" sz="900" b="0" i="0" u="none" strike="noStrike" dirty="0">
                          <a:solidFill>
                            <a:srgbClr val="000000"/>
                          </a:solidFill>
                          <a:latin typeface="Arial Narrow"/>
                        </a:rPr>
                        <a:t>Q1 2013</a:t>
                      </a:r>
                    </a:p>
                  </a:txBody>
                  <a:tcPr marL="0" marR="0" marT="0" marB="0" anchor="b">
                    <a:lnL w="12700" cap="flat" cmpd="sng" algn="ctr">
                      <a:solidFill>
                        <a:schemeClr val="accent3">
                          <a:lumMod val="75000"/>
                        </a:schemeClr>
                      </a:solidFill>
                      <a:prstDash val="solid"/>
                      <a:round/>
                      <a:headEnd type="none" w="med" len="med"/>
                      <a:tailEnd type="none" w="med" len="med"/>
                    </a:lnL>
                    <a:lnR>
                      <a:noFill/>
                    </a:lnR>
                    <a:lnT>
                      <a:noFill/>
                    </a:lnT>
                    <a:lnB w="12700" cap="flat" cmpd="sng" algn="ctr">
                      <a:solidFill>
                        <a:schemeClr val="accent3">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$482</a:t>
                      </a:r>
                    </a:p>
                  </a:txBody>
                  <a:tcPr marL="0" marR="0" marT="0" marB="0" anchor="b">
                    <a:lnL>
                      <a:noFill/>
                    </a:lnL>
                    <a:lnR>
                      <a:noFill/>
                    </a:lnR>
                    <a:lnT>
                      <a:noFill/>
                    </a:lnT>
                    <a:lnB w="12700" cap="flat" cmpd="sng" algn="ctr">
                      <a:solidFill>
                        <a:schemeClr val="accent3">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a:solidFill>
                            <a:srgbClr val="000000"/>
                          </a:solidFill>
                          <a:latin typeface="Arial Narrow"/>
                        </a:rPr>
                        <a:t>$125</a:t>
                      </a:r>
                    </a:p>
                  </a:txBody>
                  <a:tcPr marL="0" marR="0" marT="0" marB="0" anchor="b">
                    <a:lnL>
                      <a:noFill/>
                    </a:lnL>
                    <a:lnR>
                      <a:noFill/>
                    </a:lnR>
                    <a:lnT>
                      <a:noFill/>
                    </a:lnT>
                    <a:lnB w="12700" cap="flat" cmpd="sng" algn="ctr">
                      <a:solidFill>
                        <a:schemeClr val="accent3">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US" sz="900" b="0" i="0" u="none" strike="noStrike" dirty="0">
                          <a:solidFill>
                            <a:srgbClr val="000000"/>
                          </a:solidFill>
                          <a:latin typeface="Arial Narrow"/>
                        </a:rPr>
                        <a:t>$357</a:t>
                      </a:r>
                    </a:p>
                  </a:txBody>
                  <a:tcPr marL="0" marR="0" marT="0" marB="0" anchor="b">
                    <a:lnL>
                      <a:noFill/>
                    </a:lnL>
                    <a:lnR w="12700" cap="flat" cmpd="sng" algn="ctr">
                      <a:solidFill>
                        <a:schemeClr val="accent3">
                          <a:lumMod val="75000"/>
                        </a:schemeClr>
                      </a:solidFill>
                      <a:prstDash val="solid"/>
                      <a:round/>
                      <a:headEnd type="none" w="med" len="med"/>
                      <a:tailEnd type="none" w="med" len="med"/>
                    </a:lnR>
                    <a:lnT>
                      <a:noFill/>
                    </a:lnT>
                    <a:lnB w="12700" cap="flat" cmpd="sng" algn="ctr">
                      <a:solidFill>
                        <a:schemeClr val="accent3">
                          <a:lumMod val="7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6" name="TextBox 5"/>
          <p:cNvSpPr txBox="1"/>
          <p:nvPr/>
        </p:nvSpPr>
        <p:spPr>
          <a:xfrm>
            <a:off x="2743200" y="5971401"/>
            <a:ext cx="2726131" cy="276999"/>
          </a:xfrm>
          <a:prstGeom prst="rect">
            <a:avLst/>
          </a:prstGeom>
          <a:noFill/>
        </p:spPr>
        <p:txBody>
          <a:bodyPr wrap="none" rtlCol="0">
            <a:spAutoFit/>
          </a:bodyPr>
          <a:lstStyle/>
          <a:p>
            <a:r>
              <a:rPr lang="en-US" sz="1200" dirty="0" smtClean="0">
                <a:latin typeface="Cambria" pitchFamily="18" charset="0"/>
              </a:rPr>
              <a:t>Source:  Mortgage Bankers Association</a:t>
            </a:r>
            <a:endParaRPr lang="en-US" sz="1200" dirty="0">
              <a:latin typeface="Cambria" pitchFamily="18" charset="0"/>
            </a:endParaRPr>
          </a:p>
        </p:txBody>
      </p:sp>
      <p:sp>
        <p:nvSpPr>
          <p:cNvPr id="7" name="Date Placeholder 6"/>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36</a:t>
            </a:fld>
            <a:endParaRPr lang="en-US"/>
          </a:p>
        </p:txBody>
      </p:sp>
    </p:spTree>
    <p:extLst>
      <p:ext uri="{BB962C8B-B14F-4D97-AF65-F5344CB8AC3E}">
        <p14:creationId xmlns="" xmlns:p14="http://schemas.microsoft.com/office/powerpoint/2010/main" val="1500040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3"/>
            <a:ext cx="8260672" cy="810827"/>
          </a:xfrm>
        </p:spPr>
        <p:txBody>
          <a:bodyPr>
            <a:normAutofit/>
          </a:bodyPr>
          <a:lstStyle/>
          <a:p>
            <a:r>
              <a:rPr lang="en-US" sz="3300" b="1" cap="none" dirty="0" smtClean="0"/>
              <a:t>Agency vs. Non-Agency</a:t>
            </a:r>
            <a:endParaRPr lang="en-US" sz="3300" b="1" cap="none" dirty="0"/>
          </a:p>
        </p:txBody>
      </p:sp>
      <p:sp>
        <p:nvSpPr>
          <p:cNvPr id="3" name="TextBox 2"/>
          <p:cNvSpPr txBox="1"/>
          <p:nvPr/>
        </p:nvSpPr>
        <p:spPr>
          <a:xfrm>
            <a:off x="457200" y="2362199"/>
            <a:ext cx="8229600" cy="2182649"/>
          </a:xfrm>
          <a:prstGeom prst="rect">
            <a:avLst/>
          </a:prstGeom>
          <a:noFill/>
        </p:spPr>
        <p:txBody>
          <a:bodyPr wrap="square" rtlCol="0">
            <a:spAutoFit/>
          </a:bodyPr>
          <a:lstStyle/>
          <a:p>
            <a:pPr marL="285750" lvl="1" indent="-285750">
              <a:spcBef>
                <a:spcPts val="200"/>
              </a:spcBef>
              <a:spcAft>
                <a:spcPts val="1800"/>
              </a:spcAft>
              <a:buClr>
                <a:srgbClr val="008000"/>
              </a:buClr>
              <a:buFont typeface="Wingdings" pitchFamily="2" charset="2"/>
              <a:buChar char="§"/>
            </a:pPr>
            <a:r>
              <a:rPr lang="en-US" sz="2200" dirty="0" smtClean="0">
                <a:latin typeface="Cambria" pitchFamily="18" charset="0"/>
              </a:rPr>
              <a:t>Agency = Federal Guaranteed Bonds = Interest Rate Risk </a:t>
            </a:r>
          </a:p>
          <a:p>
            <a:pPr marL="285750" lvl="1" indent="-285750">
              <a:spcBef>
                <a:spcPts val="200"/>
              </a:spcBef>
              <a:spcAft>
                <a:spcPts val="1800"/>
              </a:spcAft>
              <a:buClr>
                <a:srgbClr val="008000"/>
              </a:buClr>
              <a:buFont typeface="Wingdings" pitchFamily="2" charset="2"/>
              <a:buChar char="§"/>
            </a:pPr>
            <a:r>
              <a:rPr lang="en-US" sz="2200" dirty="0" smtClean="0">
                <a:latin typeface="Cambria" pitchFamily="18" charset="0"/>
              </a:rPr>
              <a:t>Non-Agency=Non-Federally Guaranteed Bonds=Credit Risk</a:t>
            </a:r>
          </a:p>
          <a:p>
            <a:pPr marL="285750" lvl="1" indent="-285750">
              <a:spcBef>
                <a:spcPts val="200"/>
              </a:spcBef>
              <a:spcAft>
                <a:spcPts val="1800"/>
              </a:spcAft>
              <a:buClr>
                <a:srgbClr val="008000"/>
              </a:buClr>
              <a:buFont typeface="Wingdings" pitchFamily="2" charset="2"/>
              <a:buChar char="§"/>
            </a:pPr>
            <a:r>
              <a:rPr lang="en-US" sz="2200" dirty="0" smtClean="0">
                <a:latin typeface="Cambria" pitchFamily="18" charset="0"/>
              </a:rPr>
              <a:t>Redwood=Non-Agency + Operator</a:t>
            </a:r>
            <a:endParaRPr lang="en-US" sz="2200" dirty="0">
              <a:latin typeface="Cambria" pitchFamily="18" charset="0"/>
            </a:endParaRPr>
          </a:p>
          <a:p>
            <a:pPr marL="285750" lvl="1" indent="-285750">
              <a:spcBef>
                <a:spcPts val="300"/>
              </a:spcBef>
              <a:spcAft>
                <a:spcPts val="200"/>
              </a:spcAft>
              <a:buClr>
                <a:srgbClr val="008000"/>
              </a:buClr>
            </a:pPr>
            <a:endParaRPr lang="en-US" sz="1900" dirty="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37</a:t>
            </a:fld>
            <a:endParaRPr lang="en-US"/>
          </a:p>
        </p:txBody>
      </p:sp>
    </p:spTree>
    <p:extLst>
      <p:ext uri="{BB962C8B-B14F-4D97-AF65-F5344CB8AC3E}">
        <p14:creationId xmlns="" xmlns:p14="http://schemas.microsoft.com/office/powerpoint/2010/main" val="3404006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5"/>
            <a:ext cx="8260672" cy="810825"/>
          </a:xfrm>
          <a:solidFill>
            <a:schemeClr val="accent1">
              <a:lumMod val="60000"/>
              <a:lumOff val="40000"/>
            </a:schemeClr>
          </a:solidFill>
        </p:spPr>
        <p:txBody>
          <a:bodyPr>
            <a:normAutofit/>
          </a:bodyPr>
          <a:lstStyle/>
          <a:p>
            <a:r>
              <a:rPr lang="en-US" sz="3300" b="1" cap="none" dirty="0" smtClean="0">
                <a:solidFill>
                  <a:schemeClr val="tx1"/>
                </a:solidFill>
              </a:rPr>
              <a:t>Residential Security Summary</a:t>
            </a:r>
            <a:endParaRPr lang="en-US" sz="3300" b="1" cap="none" dirty="0">
              <a:solidFill>
                <a:schemeClr val="tx1"/>
              </a:solidFill>
            </a:endParaRPr>
          </a:p>
        </p:txBody>
      </p:sp>
      <p:graphicFrame>
        <p:nvGraphicFramePr>
          <p:cNvPr id="7171" name="Object 3"/>
          <p:cNvGraphicFramePr>
            <a:graphicFrameLocks noChangeAspect="1"/>
          </p:cNvGraphicFramePr>
          <p:nvPr>
            <p:extLst>
              <p:ext uri="{D42A27DB-BD31-4B8C-83A1-F6EECF244321}">
                <p14:modId xmlns="" xmlns:p14="http://schemas.microsoft.com/office/powerpoint/2010/main" val="3903382444"/>
              </p:ext>
            </p:extLst>
          </p:nvPr>
        </p:nvGraphicFramePr>
        <p:xfrm>
          <a:off x="1676400" y="1752600"/>
          <a:ext cx="5686425" cy="4305300"/>
        </p:xfrm>
        <a:graphic>
          <a:graphicData uri="http://schemas.openxmlformats.org/presentationml/2006/ole">
            <p:oleObj spid="_x0000_s94241" name="Macro-Enabled Worksheet" r:id="rId4" imgW="5696023" imgH="4314870" progId="Excel.SheetMacroEnabled.12">
              <p:embed/>
            </p:oleObj>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p>
            <a:r>
              <a:rPr lang="en-US" smtClean="0"/>
              <a:t>VALUEx Vail 2013</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38</a:t>
            </a:fld>
            <a:endParaRPr lang="en-US"/>
          </a:p>
        </p:txBody>
      </p:sp>
    </p:spTree>
    <p:extLst>
      <p:ext uri="{BB962C8B-B14F-4D97-AF65-F5344CB8AC3E}">
        <p14:creationId xmlns="" xmlns:p14="http://schemas.microsoft.com/office/powerpoint/2010/main" val="3236138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rmAutofit/>
          </a:bodyPr>
          <a:lstStyle/>
          <a:p>
            <a:r>
              <a:rPr lang="en-US" sz="3300" b="1" cap="none" dirty="0" smtClean="0">
                <a:solidFill>
                  <a:schemeClr val="tx1"/>
                </a:solidFill>
              </a:rPr>
              <a:t>Residential Security Summary</a:t>
            </a:r>
            <a:endParaRPr lang="en-US" sz="3300" b="1" cap="none" dirty="0">
              <a:solidFill>
                <a:schemeClr val="tx1"/>
              </a:solidFill>
            </a:endParaRPr>
          </a:p>
        </p:txBody>
      </p:sp>
      <p:graphicFrame>
        <p:nvGraphicFramePr>
          <p:cNvPr id="6148" name="Object 4"/>
          <p:cNvGraphicFramePr>
            <a:graphicFrameLocks noChangeAspect="1"/>
          </p:cNvGraphicFramePr>
          <p:nvPr>
            <p:extLst>
              <p:ext uri="{D42A27DB-BD31-4B8C-83A1-F6EECF244321}">
                <p14:modId xmlns="" xmlns:p14="http://schemas.microsoft.com/office/powerpoint/2010/main" val="3932290026"/>
              </p:ext>
            </p:extLst>
          </p:nvPr>
        </p:nvGraphicFramePr>
        <p:xfrm>
          <a:off x="1524000" y="2057400"/>
          <a:ext cx="5829300" cy="3618528"/>
        </p:xfrm>
        <a:graphic>
          <a:graphicData uri="http://schemas.openxmlformats.org/presentationml/2006/ole">
            <p:oleObj spid="_x0000_s84013" name="Macro-Enabled Worksheet" r:id="rId4" imgW="5600666" imgH="3476520" progId="Excel.SheetMacroEnabled.12">
              <p:embed/>
            </p:oleObj>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p>
            <a:r>
              <a:rPr lang="en-US" smtClean="0"/>
              <a:t>VALUEx Vail 2013</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39</a:t>
            </a:fld>
            <a:endParaRPr lang="en-US"/>
          </a:p>
        </p:txBody>
      </p:sp>
    </p:spTree>
    <p:extLst>
      <p:ext uri="{BB962C8B-B14F-4D97-AF65-F5344CB8AC3E}">
        <p14:creationId xmlns="" xmlns:p14="http://schemas.microsoft.com/office/powerpoint/2010/main" val="778515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336872" cy="810826"/>
          </a:xfrm>
          <a:solidFill>
            <a:schemeClr val="accent1">
              <a:lumMod val="60000"/>
              <a:lumOff val="40000"/>
            </a:schemeClr>
          </a:solidFill>
        </p:spPr>
        <p:txBody>
          <a:bodyPr>
            <a:normAutofit fontScale="90000"/>
          </a:bodyPr>
          <a:lstStyle/>
          <a:p>
            <a:r>
              <a:rPr lang="en-US" sz="2900" b="1" cap="none" dirty="0" smtClean="0">
                <a:solidFill>
                  <a:schemeClr val="tx1"/>
                </a:solidFill>
              </a:rPr>
              <a:t>Many Comparables…With Vastly Different Models</a:t>
            </a:r>
            <a:endParaRPr lang="en-US" sz="29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238087208"/>
              </p:ext>
            </p:extLst>
          </p:nvPr>
        </p:nvGraphicFramePr>
        <p:xfrm>
          <a:off x="838200" y="1751970"/>
          <a:ext cx="7315200" cy="4191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483080924"/>
              </p:ext>
            </p:extLst>
          </p:nvPr>
        </p:nvGraphicFramePr>
        <p:xfrm>
          <a:off x="914401" y="1905000"/>
          <a:ext cx="7010399" cy="3886199"/>
        </p:xfrm>
        <a:graphic>
          <a:graphicData uri="http://schemas.openxmlformats.org/drawingml/2006/table">
            <a:tbl>
              <a:tblPr/>
              <a:tblGrid>
                <a:gridCol w="1904999"/>
                <a:gridCol w="533400"/>
                <a:gridCol w="533400"/>
                <a:gridCol w="533400"/>
                <a:gridCol w="457200"/>
                <a:gridCol w="457200"/>
                <a:gridCol w="330724"/>
                <a:gridCol w="467444"/>
                <a:gridCol w="437765"/>
                <a:gridCol w="408086"/>
                <a:gridCol w="415505"/>
                <a:gridCol w="531276"/>
              </a:tblGrid>
              <a:tr h="562295">
                <a:tc>
                  <a:txBody>
                    <a:bodyPr/>
                    <a:lstStyle/>
                    <a:p>
                      <a:pPr algn="l" fontAlgn="b"/>
                      <a:r>
                        <a:rPr lang="en-US" sz="750" b="1" i="0" u="none" strike="noStrike" dirty="0">
                          <a:solidFill>
                            <a:srgbClr val="000000"/>
                          </a:solidFill>
                          <a:latin typeface="Arial"/>
                        </a:rPr>
                        <a:t>Name</a:t>
                      </a: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a:solidFill>
                            <a:srgbClr val="000000"/>
                          </a:solidFill>
                          <a:latin typeface="Arial"/>
                        </a:rPr>
                        <a:t>Price</a:t>
                      </a: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dirty="0" err="1">
                          <a:solidFill>
                            <a:srgbClr val="000000"/>
                          </a:solidFill>
                          <a:latin typeface="Arial"/>
                        </a:rPr>
                        <a:t>Mkt</a:t>
                      </a:r>
                      <a:r>
                        <a:rPr lang="en-US" sz="800" b="1" i="0" u="none" strike="noStrike" dirty="0">
                          <a:solidFill>
                            <a:srgbClr val="000000"/>
                          </a:solidFill>
                          <a:latin typeface="Arial"/>
                        </a:rPr>
                        <a:t> Cap ($mm)</a:t>
                      </a: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000000"/>
                          </a:solidFill>
                          <a:latin typeface="Arial"/>
                        </a:rPr>
                        <a:t>Total Assets ($mm)</a:t>
                      </a:r>
                    </a:p>
                  </a:txBody>
                  <a:tcPr marL="0" marR="0" marT="0" marB="0" anchor="ctr">
                    <a:lnL>
                      <a:noFill/>
                    </a:lnL>
                    <a:lnR w="28575" cap="flat" cmpd="sng" algn="ctr">
                      <a:solidFill>
                        <a:srgbClr val="FFFF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000000"/>
                          </a:solidFill>
                          <a:latin typeface="Arial"/>
                        </a:rPr>
                        <a:t>Assets</a:t>
                      </a:r>
                      <a:r>
                        <a:rPr lang="en-US" sz="800" b="1" i="0" u="none" strike="noStrike" dirty="0" smtClean="0">
                          <a:solidFill>
                            <a:srgbClr val="000000"/>
                          </a:solidFill>
                          <a:latin typeface="Arial"/>
                        </a:rPr>
                        <a:t>/</a:t>
                      </a:r>
                    </a:p>
                    <a:p>
                      <a:pPr algn="ctr" fontAlgn="b"/>
                      <a:r>
                        <a:rPr lang="en-US" sz="800" b="1" i="0" u="none" strike="noStrike" dirty="0" smtClean="0">
                          <a:solidFill>
                            <a:srgbClr val="000000"/>
                          </a:solidFill>
                          <a:latin typeface="Arial"/>
                        </a:rPr>
                        <a:t>Equity</a:t>
                      </a:r>
                      <a:endParaRPr lang="en-US" sz="800" b="1" i="0" u="none" strike="noStrike" dirty="0">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w="28575"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a:txBody>
                    <a:bodyPr/>
                    <a:lstStyle/>
                    <a:p>
                      <a:pPr algn="ctr" fontAlgn="b"/>
                      <a:r>
                        <a:rPr lang="en-US" sz="800" b="1" i="0" u="none" strike="noStrike" dirty="0">
                          <a:solidFill>
                            <a:srgbClr val="000000"/>
                          </a:solidFill>
                          <a:latin typeface="Arial"/>
                        </a:rPr>
                        <a:t>ROE</a:t>
                      </a:r>
                    </a:p>
                  </a:txBody>
                  <a:tcPr marL="0" marR="0" marT="0" marB="0" anchor="ctr">
                    <a:lnL>
                      <a:noFill/>
                    </a:lnL>
                    <a:lnR>
                      <a:noFill/>
                    </a:lnR>
                    <a:lnT w="28575"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a:txBody>
                    <a:bodyPr/>
                    <a:lstStyle/>
                    <a:p>
                      <a:pPr algn="ctr" fontAlgn="b"/>
                      <a:r>
                        <a:rPr lang="en-US" sz="800" b="1" i="0" u="none" strike="noStrike" dirty="0">
                          <a:solidFill>
                            <a:srgbClr val="000000"/>
                          </a:solidFill>
                          <a:latin typeface="Arial"/>
                        </a:rPr>
                        <a:t>P/B</a:t>
                      </a:r>
                    </a:p>
                  </a:txBody>
                  <a:tcPr marL="0" marR="0" marT="0" marB="0" anchor="ctr">
                    <a:lnL>
                      <a:noFill/>
                    </a:lnL>
                    <a:lnR>
                      <a:noFill/>
                    </a:lnR>
                    <a:lnT w="28575"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a:txBody>
                    <a:bodyPr/>
                    <a:lstStyle/>
                    <a:p>
                      <a:pPr algn="ctr" fontAlgn="b"/>
                      <a:r>
                        <a:rPr lang="en-US" sz="800" b="1" i="0" u="none" strike="noStrike" dirty="0">
                          <a:solidFill>
                            <a:srgbClr val="000000"/>
                          </a:solidFill>
                          <a:latin typeface="Arial"/>
                        </a:rPr>
                        <a:t>Dividend Yield</a:t>
                      </a:r>
                    </a:p>
                  </a:txBody>
                  <a:tcPr marL="0" marR="0" marT="0" marB="0" anchor="ctr">
                    <a:lnL>
                      <a:noFill/>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a:noFill/>
                    </a:lnB>
                    <a:lnTlToBr w="12700" cmpd="sng">
                      <a:noFill/>
                      <a:prstDash val="solid"/>
                    </a:lnTlToBr>
                    <a:lnBlToTr w="12700" cmpd="sng">
                      <a:noFill/>
                      <a:prstDash val="solid"/>
                    </a:lnBlToTr>
                    <a:solidFill>
                      <a:srgbClr val="FFFF00"/>
                    </a:solidFill>
                  </a:tcPr>
                </a:tc>
                <a:tc>
                  <a:txBody>
                    <a:bodyPr/>
                    <a:lstStyle/>
                    <a:p>
                      <a:pPr algn="ctr" fontAlgn="b"/>
                      <a:r>
                        <a:rPr lang="en-US" sz="800" b="1" i="0" u="none" strike="noStrike">
                          <a:solidFill>
                            <a:srgbClr val="000000"/>
                          </a:solidFill>
                          <a:latin typeface="Arial"/>
                        </a:rPr>
                        <a:t>2013E P/E</a:t>
                      </a:r>
                    </a:p>
                  </a:txBody>
                  <a:tcPr marL="0" marR="0" marT="0" marB="0" anchor="ctr">
                    <a:lnL w="28575" cap="flat" cmpd="sng" algn="ctr">
                      <a:solidFill>
                        <a:srgbClr val="FFFF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a:solidFill>
                            <a:srgbClr val="000000"/>
                          </a:solidFill>
                          <a:latin typeface="Arial"/>
                        </a:rPr>
                        <a:t>2014E P/E</a:t>
                      </a: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a:solidFill>
                            <a:srgbClr val="000000"/>
                          </a:solidFill>
                          <a:latin typeface="Arial"/>
                        </a:rPr>
                        <a:t>30 Day Change</a:t>
                      </a: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800" b="1" i="0" u="none" strike="noStrike" dirty="0">
                          <a:solidFill>
                            <a:srgbClr val="000000"/>
                          </a:solidFill>
                          <a:latin typeface="Arial"/>
                        </a:rPr>
                        <a:t>52 Week Change</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138496">
                <a:tc>
                  <a:txBody>
                    <a:bodyPr/>
                    <a:lstStyle/>
                    <a:p>
                      <a:pPr algn="l" fontAlgn="b"/>
                      <a:endParaRPr lang="en-US" sz="750" b="0" i="0" u="none" strike="noStrike">
                        <a:solidFill>
                          <a:srgbClr val="000000"/>
                        </a:solidFill>
                        <a:latin typeface="Arial"/>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1" i="0" u="none" strike="noStrike" dirty="0">
                          <a:solidFill>
                            <a:srgbClr val="000000"/>
                          </a:solidFill>
                          <a:latin typeface="Arial"/>
                        </a:rPr>
                        <a:t>REDWOOD TRUST INC</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$18.87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$1,550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$4,797</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4.0x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14.87%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5.4%</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10.1x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-24%</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endParaRPr lang="en-US" sz="750" b="0" i="0" u="none" strike="noStrike">
                        <a:solidFill>
                          <a:srgbClr val="000000"/>
                        </a:solidFill>
                        <a:latin typeface="Arial"/>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1" i="0" u="none" strike="noStrike">
                          <a:solidFill>
                            <a:srgbClr val="000000"/>
                          </a:solidFill>
                          <a:latin typeface="Arial"/>
                        </a:rPr>
                        <a:t>AGENCY MREITS</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AMERICAN CAPITAL AGENCY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$10,117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$93,369</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8.7x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0.9x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19.5%</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6.8x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6.3x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-31%</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AMERICAN CAPITAL MORTGAGE IN</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$20.17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$1,189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$9,363</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7.2x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21.19%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0.8x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17.8%</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6.1x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6.3x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-24%</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ANNALY CAPITAL MANAGEMENT IN</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$13.65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$12,930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$125,502</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8.8x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10.95%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0.9x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14.3%</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9.3x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9.6x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-23%</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ANWORTH MORTGAGE ASSET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$9,556</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9.3x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0.8x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10.9%</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11.0x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-18%</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ARMOUR RESIDENTIAL REIT INC</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$4.83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$1,807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$27,753</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9.7x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13.02%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0.7x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23.0%</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5.9x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5.8x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-39%</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CAPITALSOURCE INC</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$1,794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$8,483</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5.4x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33.11%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5.9%</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15.1x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13.4x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-7%</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CAPSTEAD MORTGAGE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$14,490</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11.1x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0.9x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10.9%</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9.6x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-14%</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HATTERAS FINANCIAL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$26.17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$2,586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$26,099</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9.4x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0.9x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11.8%</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10.2x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9.7x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endParaRPr lang="en-US" sz="750" b="0" i="0" u="none" strike="noStrike">
                        <a:solidFill>
                          <a:srgbClr val="000000"/>
                        </a:solidFill>
                        <a:latin typeface="Arial"/>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1" i="0" u="none" strike="noStrike">
                          <a:solidFill>
                            <a:srgbClr val="000000"/>
                          </a:solidFill>
                          <a:latin typeface="Arial"/>
                        </a:rPr>
                        <a:t>Diversified MREITS</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CHIMERA INVESTMENT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$7,747</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2.7x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4.08%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16.2%</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8.1x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DYNEX CAPITAL INC</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$578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$4,628</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7.8x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11.0%</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8.2x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-5%</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MFA FINANCIAL INC</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$8.71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$3,147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$13,653</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4.3x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9.98%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15.6%</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10.3x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9.7x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TWO HARBORS INVESTMENT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$4,036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$19,003</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4.8x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12.51%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14.7%</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8.7x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8.3x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-15%</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endParaRPr lang="en-US" sz="750" b="0" i="0" u="none" strike="noStrike">
                        <a:solidFill>
                          <a:srgbClr val="000000"/>
                        </a:solidFill>
                        <a:latin typeface="Arial"/>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1" i="0" u="none" strike="noStrike">
                          <a:solidFill>
                            <a:srgbClr val="000000"/>
                          </a:solidFill>
                          <a:latin typeface="Arial"/>
                        </a:rPr>
                        <a:t>Mortgage Originators/Servicers</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latin typeface="Arial"/>
                      </a:endParaRP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800" b="0" i="0" u="none" strike="noStrike">
                        <a:solidFill>
                          <a:srgbClr val="000000"/>
                        </a:solidFill>
                        <a:latin typeface="Arial"/>
                      </a:endParaRP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HOME LOAN SERVICING SOLUTION</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$24.01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$1,365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$4,070</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4.3x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1.5x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5.2%</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13.1x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12.6x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a:solidFill>
                            <a:srgbClr val="000000"/>
                          </a:solidFill>
                          <a:latin typeface="Arial"/>
                        </a:rPr>
                        <a:t>NATIONSTAR MORTGAGE HOLDINGS</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$42.46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$3,846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$8,886</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10.2x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30.82%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4.7x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0.0%</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9.9x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6.2x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-9%</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OCWEN FINANCIAL CORP</a:t>
                      </a: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$45.59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$6,184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$7,248</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4.0x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13.26%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3.7x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0.0%</a:t>
                      </a:r>
                    </a:p>
                  </a:txBody>
                  <a:tcPr marL="0" marR="0" marT="0" marB="0" anchor="ctr">
                    <a:lnL>
                      <a:noFill/>
                    </a:lnL>
                    <a:lnR w="28575" cap="flat" cmpd="sng" algn="ctr">
                      <a:solidFill>
                        <a:srgbClr val="FFFF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10.7x</a:t>
                      </a:r>
                    </a:p>
                  </a:txBody>
                  <a:tcPr marL="0" marR="0" marT="0" marB="0" anchor="ctr">
                    <a:lnL w="28575" cap="flat" cmpd="sng" algn="ctr">
                      <a:solidFill>
                        <a:srgbClr val="FFFF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8.4x</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-4%</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38496">
                <a:tc>
                  <a:txBody>
                    <a:bodyPr/>
                    <a:lstStyle/>
                    <a:p>
                      <a:pPr algn="l" fontAlgn="b"/>
                      <a:r>
                        <a:rPr lang="en-US" sz="750" b="0" i="0" u="none" strike="noStrike" dirty="0">
                          <a:solidFill>
                            <a:srgbClr val="000000"/>
                          </a:solidFill>
                          <a:latin typeface="Arial"/>
                        </a:rPr>
                        <a:t>PENNYMAC MORTGAGE INVESTMENT</a:t>
                      </a:r>
                    </a:p>
                  </a:txBody>
                  <a:tcPr marL="0" marR="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$21.86</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$1,290</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$2,927</a:t>
                      </a:r>
                    </a:p>
                  </a:txBody>
                  <a:tcPr marL="0" marR="0" marT="0" marB="0" anchor="ctr">
                    <a:lnL>
                      <a:noFill/>
                    </a:lnL>
                    <a:lnR w="28575" cap="flat" cmpd="sng" algn="ctr">
                      <a:solidFill>
                        <a:srgbClr val="FFFF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2.3x</a:t>
                      </a:r>
                    </a:p>
                  </a:txBody>
                  <a:tcPr marL="0" marR="0" marT="0" marB="0" anchor="ctr">
                    <a:lnL w="28575" cap="flat" cmpd="sng" algn="ctr">
                      <a:solidFill>
                        <a:srgbClr val="FFFF00"/>
                      </a:solidFill>
                      <a:prstDash val="solid"/>
                      <a:round/>
                      <a:headEnd type="none" w="med" len="med"/>
                      <a:tailEnd type="none" w="med" len="med"/>
                    </a:lnL>
                    <a:lnR>
                      <a:noFill/>
                    </a:lnR>
                    <a:lnT>
                      <a:noFill/>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18.89%</a:t>
                      </a:r>
                    </a:p>
                  </a:txBody>
                  <a:tcPr marL="0" marR="0" marT="0" marB="0" anchor="ctr">
                    <a:lnL>
                      <a:noFill/>
                    </a:lnL>
                    <a:lnR>
                      <a:noFill/>
                    </a:lnR>
                    <a:lnT>
                      <a:noFill/>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1.1x</a:t>
                      </a:r>
                    </a:p>
                  </a:txBody>
                  <a:tcPr marL="0" marR="0" marT="0" marB="0" anchor="ctr">
                    <a:lnL>
                      <a:noFill/>
                    </a:lnL>
                    <a:lnR>
                      <a:noFill/>
                    </a:lnR>
                    <a:lnT>
                      <a:noFill/>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10.2%</a:t>
                      </a:r>
                    </a:p>
                  </a:txBody>
                  <a:tcPr marL="0" marR="0" marT="0" marB="0" anchor="ctr">
                    <a:lnL>
                      <a:noFill/>
                    </a:lnL>
                    <a:lnR w="28575" cap="flat" cmpd="sng" algn="ctr">
                      <a:solidFill>
                        <a:srgbClr val="FFFF00"/>
                      </a:solidFill>
                      <a:prstDash val="solid"/>
                      <a:round/>
                      <a:headEnd type="none" w="med" len="med"/>
                      <a:tailEnd type="none" w="med" len="med"/>
                    </a:lnR>
                    <a:lnT>
                      <a:noFill/>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6.6x</a:t>
                      </a:r>
                    </a:p>
                  </a:txBody>
                  <a:tcPr marL="0" marR="0" marT="0" marB="0" anchor="ctr">
                    <a:lnL w="28575" cap="flat" cmpd="sng" algn="ctr">
                      <a:solidFill>
                        <a:srgbClr val="FFFF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6.6x</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a:solidFill>
                            <a:srgbClr val="000000"/>
                          </a:solidFill>
                          <a:latin typeface="Arial"/>
                        </a:rPr>
                        <a:t>-15%</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-24%</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62000" y="5943600"/>
            <a:ext cx="2576346" cy="246221"/>
          </a:xfrm>
          <a:prstGeom prst="rect">
            <a:avLst/>
          </a:prstGeom>
          <a:noFill/>
        </p:spPr>
        <p:txBody>
          <a:bodyPr wrap="none" rtlCol="0">
            <a:spAutoFit/>
          </a:bodyPr>
          <a:lstStyle/>
          <a:p>
            <a:r>
              <a:rPr lang="en-US" sz="1000" dirty="0" smtClean="0">
                <a:latin typeface="Cambria" pitchFamily="18" charset="0"/>
              </a:rPr>
              <a:t>Source:  Bloomberg; all data as of 06/14/13</a:t>
            </a:r>
            <a:endParaRPr lang="en-US" sz="1000" dirty="0">
              <a:latin typeface="Cambria" pitchFamily="18" charset="0"/>
            </a:endParaRPr>
          </a:p>
        </p:txBody>
      </p:sp>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4</a:t>
            </a:fld>
            <a:endParaRPr lang="en-US"/>
          </a:p>
        </p:txBody>
      </p:sp>
    </p:spTree>
    <p:extLst>
      <p:ext uri="{BB962C8B-B14F-4D97-AF65-F5344CB8AC3E}">
        <p14:creationId xmlns="" xmlns:p14="http://schemas.microsoft.com/office/powerpoint/2010/main" val="2240327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261811700"/>
              </p:ext>
            </p:extLst>
          </p:nvPr>
        </p:nvGraphicFramePr>
        <p:xfrm>
          <a:off x="381000" y="2057400"/>
          <a:ext cx="82296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 xmlns:p14="http://schemas.microsoft.com/office/powerpoint/2010/main" val="4014329507"/>
              </p:ext>
            </p:extLst>
          </p:nvPr>
        </p:nvGraphicFramePr>
        <p:xfrm>
          <a:off x="609600" y="2057401"/>
          <a:ext cx="83820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26128" y="484574"/>
            <a:ext cx="8260672" cy="810826"/>
          </a:xfrm>
          <a:solidFill>
            <a:schemeClr val="accent1">
              <a:lumMod val="60000"/>
              <a:lumOff val="40000"/>
            </a:schemeClr>
          </a:solidFill>
        </p:spPr>
        <p:txBody>
          <a:bodyPr vert="horz" lIns="91440" tIns="45720" rIns="91440" bIns="45720" rtlCol="0" anchor="ctr">
            <a:normAutofit/>
          </a:bodyPr>
          <a:lstStyle/>
          <a:p>
            <a:r>
              <a:rPr lang="en-US" sz="3200" b="1" cap="none" dirty="0" smtClean="0">
                <a:solidFill>
                  <a:schemeClr val="tx1"/>
                </a:solidFill>
              </a:rPr>
              <a:t>RWT Jumbo Share Increasing…</a:t>
            </a:r>
            <a:endParaRPr lang="en-US" sz="3200" b="1" cap="none" dirty="0">
              <a:solidFill>
                <a:schemeClr val="tx1"/>
              </a:solidFill>
            </a:endParaRPr>
          </a:p>
        </p:txBody>
      </p:sp>
      <p:graphicFrame>
        <p:nvGraphicFramePr>
          <p:cNvPr id="7" name="Chart 6"/>
          <p:cNvGraphicFramePr/>
          <p:nvPr>
            <p:extLst>
              <p:ext uri="{D42A27DB-BD31-4B8C-83A1-F6EECF244321}">
                <p14:modId xmlns="" xmlns:p14="http://schemas.microsoft.com/office/powerpoint/2010/main" val="3088978442"/>
              </p:ext>
            </p:extLst>
          </p:nvPr>
        </p:nvGraphicFramePr>
        <p:xfrm>
          <a:off x="914400" y="1981200"/>
          <a:ext cx="7239000" cy="3733800"/>
        </p:xfrm>
        <a:graphic>
          <a:graphicData uri="http://schemas.openxmlformats.org/drawingml/2006/chart">
            <c:chart xmlns:c="http://schemas.openxmlformats.org/drawingml/2006/chart" xmlns:r="http://schemas.openxmlformats.org/officeDocument/2006/relationships" r:id="rId5"/>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10" name="Slide Number Placeholder 9"/>
          <p:cNvSpPr>
            <a:spLocks noGrp="1"/>
          </p:cNvSpPr>
          <p:nvPr>
            <p:ph type="sldNum" sz="quarter" idx="12"/>
          </p:nvPr>
        </p:nvSpPr>
        <p:spPr/>
        <p:txBody>
          <a:bodyPr/>
          <a:lstStyle/>
          <a:p>
            <a:fld id="{08F92931-9B5B-4C9A-9D66-B4B4675D39D6}" type="slidenum">
              <a:rPr lang="en-US" smtClean="0"/>
              <a:pPr/>
              <a:t>40</a:t>
            </a:fld>
            <a:endParaRPr lang="en-US"/>
          </a:p>
        </p:txBody>
      </p:sp>
    </p:spTree>
    <p:extLst>
      <p:ext uri="{BB962C8B-B14F-4D97-AF65-F5344CB8AC3E}">
        <p14:creationId xmlns="" xmlns:p14="http://schemas.microsoft.com/office/powerpoint/2010/main" val="1997731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Autofit/>
          </a:bodyPr>
          <a:lstStyle/>
          <a:p>
            <a:r>
              <a:rPr lang="en-US" sz="2800" b="1" cap="none" dirty="0" smtClean="0">
                <a:solidFill>
                  <a:schemeClr val="tx1"/>
                </a:solidFill>
              </a:rPr>
              <a:t>APPENDIX</a:t>
            </a:r>
            <a:endParaRPr lang="en-US" sz="2800" b="1" cap="none" dirty="0">
              <a:solidFill>
                <a:schemeClr val="tx1"/>
              </a:solidFill>
            </a:endParaRPr>
          </a:p>
        </p:txBody>
      </p:sp>
      <p:graphicFrame>
        <p:nvGraphicFramePr>
          <p:cNvPr id="106499" name="Object 3"/>
          <p:cNvGraphicFramePr>
            <a:graphicFrameLocks noChangeAspect="1"/>
          </p:cNvGraphicFramePr>
          <p:nvPr>
            <p:extLst>
              <p:ext uri="{D42A27DB-BD31-4B8C-83A1-F6EECF244321}">
                <p14:modId xmlns="" xmlns:p14="http://schemas.microsoft.com/office/powerpoint/2010/main" val="1514245321"/>
              </p:ext>
            </p:extLst>
          </p:nvPr>
        </p:nvGraphicFramePr>
        <p:xfrm>
          <a:off x="838200" y="1574800"/>
          <a:ext cx="7391400" cy="4578350"/>
        </p:xfrm>
        <a:graphic>
          <a:graphicData uri="http://schemas.openxmlformats.org/presentationml/2006/ole">
            <p:oleObj spid="_x0000_s106519" name="Worksheet" r:id="rId4" imgW="10467922" imgH="6915240" progId="Excel.Sheet.12">
              <p:embed/>
            </p:oleObj>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p>
            <a:r>
              <a:rPr lang="en-US" smtClean="0"/>
              <a:t>VALUEx Vail 2013</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41</a:t>
            </a:fld>
            <a:endParaRPr lang="en-US"/>
          </a:p>
        </p:txBody>
      </p:sp>
    </p:spTree>
    <p:extLst>
      <p:ext uri="{BB962C8B-B14F-4D97-AF65-F5344CB8AC3E}">
        <p14:creationId xmlns="" xmlns:p14="http://schemas.microsoft.com/office/powerpoint/2010/main" val="1500040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Autofit/>
          </a:bodyPr>
          <a:lstStyle/>
          <a:p>
            <a:r>
              <a:rPr lang="en-US" sz="2800" b="1" cap="none" dirty="0" smtClean="0">
                <a:solidFill>
                  <a:schemeClr val="tx1"/>
                </a:solidFill>
              </a:rPr>
              <a:t>APPENDIX</a:t>
            </a:r>
            <a:endParaRPr lang="en-US" sz="2800" b="1" cap="none" dirty="0">
              <a:solidFill>
                <a:schemeClr val="tx1"/>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2181432022"/>
              </p:ext>
            </p:extLst>
          </p:nvPr>
        </p:nvGraphicFramePr>
        <p:xfrm>
          <a:off x="1066800" y="1676409"/>
          <a:ext cx="7086600" cy="4417401"/>
        </p:xfrm>
        <a:graphic>
          <a:graphicData uri="http://schemas.openxmlformats.org/drawingml/2006/table">
            <a:tbl>
              <a:tblPr/>
              <a:tblGrid>
                <a:gridCol w="609600"/>
                <a:gridCol w="593900"/>
                <a:gridCol w="334668"/>
                <a:gridCol w="287697"/>
                <a:gridCol w="322924"/>
                <a:gridCol w="396985"/>
                <a:gridCol w="398318"/>
                <a:gridCol w="398318"/>
                <a:gridCol w="477982"/>
                <a:gridCol w="318654"/>
                <a:gridCol w="398318"/>
                <a:gridCol w="365091"/>
                <a:gridCol w="399253"/>
                <a:gridCol w="510274"/>
                <a:gridCol w="398318"/>
                <a:gridCol w="383107"/>
                <a:gridCol w="493193"/>
              </a:tblGrid>
              <a:tr h="124993">
                <a:tc>
                  <a:txBody>
                    <a:bodyPr/>
                    <a:lstStyle/>
                    <a:p>
                      <a:pPr algn="ctr" fontAlgn="b"/>
                      <a:endParaRPr lang="en-US" sz="600" b="1" i="0" u="none" strike="noStrike" dirty="0">
                        <a:solidFill>
                          <a:srgbClr val="000000"/>
                        </a:solidFill>
                        <a:latin typeface="Calibri"/>
                      </a:endParaRP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gridSpan="11">
                  <a:txBody>
                    <a:bodyPr/>
                    <a:lstStyle/>
                    <a:p>
                      <a:pPr algn="ctr" fontAlgn="b"/>
                      <a:r>
                        <a:rPr lang="en-US" sz="1100" b="1" i="0" u="none" strike="noStrike" dirty="0" smtClean="0">
                          <a:solidFill>
                            <a:srgbClr val="000000"/>
                          </a:solidFill>
                          <a:latin typeface="Calibri"/>
                        </a:rPr>
                        <a:t>Sequoia 2.0 AAA Summary Part 2</a:t>
                      </a:r>
                      <a:endParaRPr lang="en-US" sz="11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pPr algn="l" fontAlgn="b"/>
                      <a:endParaRPr lang="en-US" sz="600" b="1"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gridSpan="5">
                  <a:txBody>
                    <a:bodyPr/>
                    <a:lstStyle/>
                    <a:p>
                      <a:pPr algn="ctr" fontAlgn="b"/>
                      <a:r>
                        <a:rPr lang="en-US" sz="600" b="1" i="0" u="none" strike="noStrike" dirty="0">
                          <a:solidFill>
                            <a:srgbClr val="000000"/>
                          </a:solidFill>
                          <a:latin typeface="Calibri"/>
                        </a:rPr>
                        <a:t>VPR</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4978">
                <a:tc>
                  <a:txBody>
                    <a:bodyPr/>
                    <a:lstStyle/>
                    <a:p>
                      <a:pPr algn="ctr" fontAlgn="b"/>
                      <a:r>
                        <a:rPr lang="en-US" sz="600" b="1" i="0" u="none" strike="noStrike" dirty="0">
                          <a:solidFill>
                            <a:srgbClr val="000000"/>
                          </a:solidFill>
                          <a:latin typeface="Calibri"/>
                        </a:rPr>
                        <a:t>CUSIP</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dirty="0">
                          <a:solidFill>
                            <a:srgbClr val="000000"/>
                          </a:solidFill>
                          <a:latin typeface="Calibri"/>
                        </a:rPr>
                        <a:t>NAME</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WAC</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WALA</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FICO</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GEO1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GEO 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GEO 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WALTV</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dirty="0">
                          <a:solidFill>
                            <a:srgbClr val="000000"/>
                          </a:solidFill>
                          <a:latin typeface="Calibri"/>
                        </a:rPr>
                        <a:t>Highest LTV</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dirty="0">
                          <a:solidFill>
                            <a:srgbClr val="000000"/>
                          </a:solidFill>
                          <a:latin typeface="Calibri"/>
                        </a:rPr>
                        <a:t>WACPN</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dirty="0">
                          <a:solidFill>
                            <a:srgbClr val="000000"/>
                          </a:solidFill>
                          <a:latin typeface="Calibri"/>
                        </a:rPr>
                        <a:t>% Lim. Doc</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1M</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3M</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6M</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12M</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1" i="0" u="none" strike="noStrike">
                          <a:solidFill>
                            <a:srgbClr val="000000"/>
                          </a:solidFill>
                          <a:latin typeface="Calibri"/>
                        </a:rPr>
                        <a:t>Life</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81745CAA1</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2013-7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81745CAB9</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2013-7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81745BAA1</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2013-6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37.1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10.2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6.8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dirty="0">
                          <a:solidFill>
                            <a:srgbClr val="000000"/>
                          </a:solidFill>
                          <a:latin typeface="Calibri"/>
                        </a:rPr>
                        <a:t>0.38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0.38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81745BAB1</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2013-6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37.1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10.2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6.8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0.38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0.38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81745AAA5</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2013-5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37.6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7.6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64.6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81745AAB3</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2013-5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37.6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7.6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64.6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81744YAA4</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2013-4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42.2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9.8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63.4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81744YAB2</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2013-4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42.2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9.8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63.4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81744YACO</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2013-4 A3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42.2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9.8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63.4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dirty="0">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81744YAD8</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2013-4 A4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42.2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9.8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63.4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81745RAA8</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2013-3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43.3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10.5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6.2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64.7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5.14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3.05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3.05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81745RAB6</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2013-3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43.3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10.5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6.2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64.7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5.14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3.05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3.05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81745MAA9</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2013-2 A</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3.94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49.2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15.6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5.7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62.4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3.94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8.25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81744WAA8</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2013-1 1A1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28.0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22.6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FL 14.4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62.6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48.64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34.00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35.89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81744WAC4</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2013-1 2A1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4.00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55.3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13.1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5.1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66.9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4.00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14.77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23.89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29.83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81744NAA8</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2012-6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4.07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11.2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6.3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4.07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22.20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18.17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10.04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10.04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81744NAB6</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2012-6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4.07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11.2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6.3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4.07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22.20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18.17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10.04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10.04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81744XAA6</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2012-5 A</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4.21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43.9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13.7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WA 5.6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66.8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4.21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29.06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20.00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14.79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12.94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81744VAA0</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2012-4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41.5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16.5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IL 5.2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26.25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35.83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26.02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22.91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81744VAB8</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2012-4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41.5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16.5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IL 5.2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26.25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35.83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26.02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22.91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81744VAC6</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2012-4 A3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41.5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16.5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IL 5.2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26.25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35.83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26.02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22.91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81745FAA4</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2012-3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14.7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6.6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66.2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50.34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37.53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26.61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81745FAB2</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2012-3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14.7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6.6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66.2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50.34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44.81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37.53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endParaRPr lang="en-US" sz="600" b="0" i="0" u="none" strike="noStrike">
                        <a:solidFill>
                          <a:srgbClr val="000000"/>
                        </a:solidFill>
                        <a:latin typeface="Calibri"/>
                      </a:endParaRP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26.61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81744UAA2</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2012-2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48.8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10.9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8.4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61.3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31.63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39.99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44.48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32.85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29.75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81744UAB0</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2012-2 A2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48.8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10.9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8.4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61.3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31.63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39.99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44.48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32.85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29.75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81744UAC8</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2012-2 A3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17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48.8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10.9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8.4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61.3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31.63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39.99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44.48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32.85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dirty="0">
                          <a:solidFill>
                            <a:srgbClr val="000000"/>
                          </a:solidFill>
                          <a:latin typeface="Calibri"/>
                        </a:rPr>
                        <a:t>29.75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81744TAA5</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2012-1 1A1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4.26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45.2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19.6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11.0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55.1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4.26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46.54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46.58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38.19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dirty="0">
                          <a:solidFill>
                            <a:srgbClr val="000000"/>
                          </a:solidFill>
                          <a:latin typeface="Calibri"/>
                        </a:rPr>
                        <a:t>31.46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81744TAB3</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2012-1 2A1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4.77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39.1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TX 14.4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8.6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4.77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43.37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46.94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49.93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39.47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34.49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81744QAA1</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2011-2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28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45.0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11.8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5.8</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58.4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44.00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52.56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52.66</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48.19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41.04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a:solidFill>
                            <a:srgbClr val="000000"/>
                          </a:solidFill>
                          <a:latin typeface="Calibri"/>
                        </a:rPr>
                        <a:t>81744RAA9</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SEMT 2011-1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33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42.3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NY 13.7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5.5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56.0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5.04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70.02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65.65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66.21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60.03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44.87</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F4F4F2"/>
                    </a:solidFill>
                  </a:tcPr>
                </a:tc>
              </a:tr>
              <a:tr h="124993">
                <a:tc>
                  <a:txBody>
                    <a:bodyPr/>
                    <a:lstStyle/>
                    <a:p>
                      <a:pPr algn="ctr" fontAlgn="b"/>
                      <a:r>
                        <a:rPr lang="en-US" sz="600" b="0" i="0" u="none" strike="noStrike" dirty="0">
                          <a:solidFill>
                            <a:srgbClr val="000000"/>
                          </a:solidFill>
                          <a:latin typeface="Calibri"/>
                        </a:rPr>
                        <a:t>81744PAA3</a:t>
                      </a:r>
                    </a:p>
                  </a:txBody>
                  <a:tcPr marL="0" marR="0" marT="0" marB="0" anchor="b">
                    <a:lnL w="9525" cap="flat" cmpd="sng" algn="ctr">
                      <a:solidFill>
                        <a:srgbClr val="0070C0"/>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dirty="0">
                          <a:solidFill>
                            <a:srgbClr val="000000"/>
                          </a:solidFill>
                          <a:latin typeface="Calibri"/>
                        </a:rPr>
                        <a:t>SEMT 2010-H1 A1</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765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CA 29.9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MA 14.3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IL 11.0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dirty="0">
                          <a:solidFill>
                            <a:srgbClr val="000000"/>
                          </a:solidFill>
                          <a:latin typeface="Calibri"/>
                        </a:rPr>
                        <a:t>56.5</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4.80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0</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90.32</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71.14</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60.73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a:solidFill>
                            <a:srgbClr val="000000"/>
                          </a:solidFill>
                          <a:latin typeface="Calibri"/>
                        </a:rPr>
                        <a:t>61.83</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c>
                  <a:txBody>
                    <a:bodyPr/>
                    <a:lstStyle/>
                    <a:p>
                      <a:pPr algn="ctr" fontAlgn="b"/>
                      <a:r>
                        <a:rPr lang="en-US" sz="600" b="0" i="0" u="none" strike="noStrike" dirty="0">
                          <a:solidFill>
                            <a:srgbClr val="000000"/>
                          </a:solidFill>
                          <a:latin typeface="Calibri"/>
                        </a:rPr>
                        <a:t>54.79</a:t>
                      </a:r>
                    </a:p>
                  </a:txBody>
                  <a:tcPr marL="0" marR="0" marT="0" marB="0" anchor="b">
                    <a:lnL w="9525" cap="flat" cmpd="sng" algn="ctr">
                      <a:solidFill>
                        <a:schemeClr val="tx2">
                          <a:lumMod val="20000"/>
                          <a:lumOff val="80000"/>
                        </a:schemeClr>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F4F4F2"/>
                    </a:solidFill>
                  </a:tcPr>
                </a:tc>
              </a:tr>
            </a:tbl>
          </a:graphicData>
        </a:graphic>
      </p:graphicFrame>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42</a:t>
            </a:fld>
            <a:endParaRPr lang="en-US"/>
          </a:p>
        </p:txBody>
      </p:sp>
    </p:spTree>
    <p:extLst>
      <p:ext uri="{BB962C8B-B14F-4D97-AF65-F5344CB8AC3E}">
        <p14:creationId xmlns="" xmlns:p14="http://schemas.microsoft.com/office/powerpoint/2010/main" val="1500040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5"/>
            <a:ext cx="8260672" cy="810825"/>
          </a:xfrm>
          <a:solidFill>
            <a:schemeClr val="accent1">
              <a:lumMod val="60000"/>
              <a:lumOff val="40000"/>
            </a:schemeClr>
          </a:solidFill>
        </p:spPr>
        <p:txBody>
          <a:bodyPr>
            <a:normAutofit/>
          </a:bodyPr>
          <a:lstStyle/>
          <a:p>
            <a:r>
              <a:rPr lang="en-US" sz="3300" b="1" cap="none" dirty="0" smtClean="0">
                <a:solidFill>
                  <a:schemeClr val="tx1"/>
                </a:solidFill>
              </a:rPr>
              <a:t>Commercial Loan Details</a:t>
            </a:r>
            <a:endParaRPr lang="en-US" sz="3300" b="1" cap="none" dirty="0">
              <a:solidFill>
                <a:schemeClr val="tx1"/>
              </a:solidFill>
            </a:endParaRPr>
          </a:p>
        </p:txBody>
      </p:sp>
      <p:graphicFrame>
        <p:nvGraphicFramePr>
          <p:cNvPr id="5122" name="Object 2"/>
          <p:cNvGraphicFramePr>
            <a:graphicFrameLocks noChangeAspect="1"/>
          </p:cNvGraphicFramePr>
          <p:nvPr>
            <p:extLst>
              <p:ext uri="{D42A27DB-BD31-4B8C-83A1-F6EECF244321}">
                <p14:modId xmlns="" xmlns:p14="http://schemas.microsoft.com/office/powerpoint/2010/main" val="3809203336"/>
              </p:ext>
            </p:extLst>
          </p:nvPr>
        </p:nvGraphicFramePr>
        <p:xfrm>
          <a:off x="1295400" y="1952446"/>
          <a:ext cx="6019800" cy="3764391"/>
        </p:xfrm>
        <a:graphic>
          <a:graphicData uri="http://schemas.openxmlformats.org/presentationml/2006/ole">
            <p:oleObj spid="_x0000_s95265" name="Macro-Enabled Worksheet" r:id="rId4" imgW="4457804" imgH="2895578" progId="Excel.SheetMacroEnabled.12">
              <p:embed/>
            </p:oleObj>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p>
            <a:r>
              <a:rPr lang="en-US" smtClean="0"/>
              <a:t>VALUEx Vail 2013</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43</a:t>
            </a:fld>
            <a:endParaRPr lang="en-US"/>
          </a:p>
        </p:txBody>
      </p:sp>
    </p:spTree>
    <p:extLst>
      <p:ext uri="{BB962C8B-B14F-4D97-AF65-F5344CB8AC3E}">
        <p14:creationId xmlns="" xmlns:p14="http://schemas.microsoft.com/office/powerpoint/2010/main" val="3633002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5"/>
            <a:ext cx="8260672" cy="810825"/>
          </a:xfrm>
          <a:solidFill>
            <a:schemeClr val="accent1">
              <a:lumMod val="60000"/>
              <a:lumOff val="40000"/>
            </a:schemeClr>
          </a:solidFill>
        </p:spPr>
        <p:txBody>
          <a:bodyPr>
            <a:noAutofit/>
          </a:bodyPr>
          <a:lstStyle/>
          <a:p>
            <a:r>
              <a:rPr lang="en-US" sz="2600" b="1" cap="none" dirty="0" smtClean="0">
                <a:solidFill>
                  <a:schemeClr val="tx1"/>
                </a:solidFill>
              </a:rPr>
              <a:t>Geographic Breakdown of  </a:t>
            </a:r>
            <a:br>
              <a:rPr lang="en-US" sz="2600" b="1" cap="none" dirty="0" smtClean="0">
                <a:solidFill>
                  <a:schemeClr val="tx1"/>
                </a:solidFill>
              </a:rPr>
            </a:br>
            <a:r>
              <a:rPr lang="en-US" sz="2600" b="1" cap="none" dirty="0" smtClean="0">
                <a:solidFill>
                  <a:schemeClr val="tx1"/>
                </a:solidFill>
              </a:rPr>
              <a:t>Commercial Loan Portfolio</a:t>
            </a:r>
            <a:endParaRPr lang="en-US" sz="2600" b="1" cap="non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281930202"/>
              </p:ext>
            </p:extLst>
          </p:nvPr>
        </p:nvGraphicFramePr>
        <p:xfrm>
          <a:off x="1447800" y="1600200"/>
          <a:ext cx="6172200" cy="4648201"/>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44</a:t>
            </a:fld>
            <a:endParaRPr lang="en-US"/>
          </a:p>
        </p:txBody>
      </p:sp>
    </p:spTree>
    <p:extLst>
      <p:ext uri="{BB962C8B-B14F-4D97-AF65-F5344CB8AC3E}">
        <p14:creationId xmlns="" xmlns:p14="http://schemas.microsoft.com/office/powerpoint/2010/main" val="3774848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2"/>
            <a:ext cx="8260672" cy="810828"/>
          </a:xfrm>
        </p:spPr>
        <p:txBody>
          <a:bodyPr>
            <a:normAutofit/>
          </a:bodyPr>
          <a:lstStyle/>
          <a:p>
            <a:r>
              <a:rPr lang="en-US" sz="3300" b="1" cap="none" dirty="0" smtClean="0"/>
              <a:t>Tax Advantaged Structure</a:t>
            </a:r>
            <a:endParaRPr lang="en-US" sz="3300" b="1" cap="none" dirty="0"/>
          </a:p>
        </p:txBody>
      </p:sp>
      <p:sp>
        <p:nvSpPr>
          <p:cNvPr id="3" name="TextBox 2"/>
          <p:cNvSpPr txBox="1"/>
          <p:nvPr/>
        </p:nvSpPr>
        <p:spPr>
          <a:xfrm>
            <a:off x="609600" y="1828800"/>
            <a:ext cx="8229600" cy="4339650"/>
          </a:xfrm>
          <a:prstGeom prst="rect">
            <a:avLst/>
          </a:prstGeom>
          <a:noFill/>
        </p:spPr>
        <p:txBody>
          <a:bodyPr wrap="square" rtlCol="0">
            <a:spAutoFit/>
          </a:bodyPr>
          <a:lstStyle/>
          <a:p>
            <a:pPr marL="285750" lvl="1" indent="-285750">
              <a:spcBef>
                <a:spcPts val="300"/>
              </a:spcBef>
              <a:spcAft>
                <a:spcPts val="200"/>
              </a:spcAft>
              <a:buClr>
                <a:srgbClr val="008000"/>
              </a:buClr>
              <a:buFont typeface="Wingdings" pitchFamily="2" charset="2"/>
              <a:buChar char="§"/>
            </a:pPr>
            <a:r>
              <a:rPr lang="en-US" sz="1900" dirty="0">
                <a:latin typeface="Cambria" pitchFamily="18" charset="0"/>
              </a:rPr>
              <a:t>Pays $1.12 Dividend (6% yield)</a:t>
            </a:r>
          </a:p>
          <a:p>
            <a:pPr marL="285750" lvl="1" indent="-285750">
              <a:spcBef>
                <a:spcPts val="300"/>
              </a:spcBef>
              <a:spcAft>
                <a:spcPts val="200"/>
              </a:spcAft>
              <a:buClr>
                <a:srgbClr val="008000"/>
              </a:buClr>
              <a:buFont typeface="Wingdings" pitchFamily="2" charset="2"/>
              <a:buChar char="§"/>
            </a:pPr>
            <a:r>
              <a:rPr lang="en-US" sz="1900" dirty="0">
                <a:latin typeface="Cambria" pitchFamily="18" charset="0"/>
              </a:rPr>
              <a:t>Taxable and REIT Subsidiary</a:t>
            </a:r>
          </a:p>
          <a:p>
            <a:pPr marL="742950" lvl="1" indent="-285750">
              <a:spcAft>
                <a:spcPts val="200"/>
              </a:spcAft>
              <a:buFont typeface="Arial" pitchFamily="34" charset="0"/>
              <a:buChar char="•"/>
            </a:pPr>
            <a:r>
              <a:rPr lang="en-US" sz="1900" dirty="0">
                <a:latin typeface="Cambria" pitchFamily="18" charset="0"/>
              </a:rPr>
              <a:t>REIT=Investments</a:t>
            </a:r>
          </a:p>
          <a:p>
            <a:pPr marL="742950" lvl="1" indent="-285750">
              <a:spcAft>
                <a:spcPts val="200"/>
              </a:spcAft>
              <a:buFont typeface="Arial" pitchFamily="34" charset="0"/>
              <a:buChar char="•"/>
            </a:pPr>
            <a:r>
              <a:rPr lang="en-US" sz="1900" dirty="0">
                <a:latin typeface="Cambria" pitchFamily="18" charset="0"/>
              </a:rPr>
              <a:t>Taxable=Mortgage Banking Activities</a:t>
            </a:r>
          </a:p>
          <a:p>
            <a:pPr marL="285750" lvl="1" indent="-285750">
              <a:spcBef>
                <a:spcPts val="300"/>
              </a:spcBef>
              <a:spcAft>
                <a:spcPts val="200"/>
              </a:spcAft>
              <a:buClr>
                <a:srgbClr val="008000"/>
              </a:buClr>
              <a:buFont typeface="Wingdings" pitchFamily="2" charset="2"/>
              <a:buChar char="§"/>
            </a:pPr>
            <a:r>
              <a:rPr lang="en-US" sz="1900" dirty="0">
                <a:latin typeface="Cambria" pitchFamily="18" charset="0"/>
              </a:rPr>
              <a:t>90% payout based on taxable income</a:t>
            </a:r>
          </a:p>
          <a:p>
            <a:pPr marL="285750" lvl="1" indent="-285750">
              <a:spcBef>
                <a:spcPts val="300"/>
              </a:spcBef>
              <a:spcAft>
                <a:spcPts val="200"/>
              </a:spcAft>
              <a:buClr>
                <a:srgbClr val="008000"/>
              </a:buClr>
              <a:buFont typeface="Wingdings" pitchFamily="2" charset="2"/>
              <a:buChar char="§"/>
            </a:pPr>
            <a:r>
              <a:rPr lang="en-US" sz="1900" dirty="0">
                <a:latin typeface="Cambria" pitchFamily="18" charset="0"/>
              </a:rPr>
              <a:t>Taxable vs. GAAP Income</a:t>
            </a:r>
          </a:p>
          <a:p>
            <a:pPr marL="742950" lvl="1" indent="-285750">
              <a:spcAft>
                <a:spcPts val="200"/>
              </a:spcAft>
              <a:buFont typeface="Arial" pitchFamily="34" charset="0"/>
              <a:buChar char="•"/>
            </a:pPr>
            <a:r>
              <a:rPr lang="en-US" sz="1900" dirty="0">
                <a:latin typeface="Cambria" pitchFamily="18" charset="0"/>
              </a:rPr>
              <a:t>No accruals for tax purposes (Tax Income&lt;GAAP)=REIT</a:t>
            </a:r>
          </a:p>
          <a:p>
            <a:pPr marL="742950" lvl="1" indent="-285750">
              <a:spcAft>
                <a:spcPts val="200"/>
              </a:spcAft>
              <a:buFont typeface="Arial" pitchFamily="34" charset="0"/>
              <a:buChar char="•"/>
            </a:pPr>
            <a:r>
              <a:rPr lang="en-US" sz="1900" dirty="0">
                <a:latin typeface="Cambria" pitchFamily="18" charset="0"/>
              </a:rPr>
              <a:t>Cost basis on Mortgages for Tax&gt;GAAP</a:t>
            </a:r>
          </a:p>
          <a:p>
            <a:pPr marL="742950" lvl="1" indent="-285750">
              <a:spcAft>
                <a:spcPts val="200"/>
              </a:spcAft>
              <a:buFont typeface="Arial" pitchFamily="34" charset="0"/>
              <a:buChar char="•"/>
            </a:pPr>
            <a:r>
              <a:rPr lang="en-US" sz="1900" dirty="0" smtClean="0">
                <a:latin typeface="Cambria" pitchFamily="18" charset="0"/>
              </a:rPr>
              <a:t>$70mm </a:t>
            </a:r>
            <a:r>
              <a:rPr lang="en-US" sz="1900" dirty="0">
                <a:latin typeface="Cambria" pitchFamily="18" charset="0"/>
              </a:rPr>
              <a:t>NOLs at REIT Sub</a:t>
            </a:r>
          </a:p>
          <a:p>
            <a:pPr marL="742950" lvl="1" indent="-285750">
              <a:spcAft>
                <a:spcPts val="200"/>
              </a:spcAft>
              <a:buFont typeface="Arial" pitchFamily="34" charset="0"/>
              <a:buChar char="•"/>
            </a:pPr>
            <a:r>
              <a:rPr lang="en-US" sz="1900" dirty="0">
                <a:latin typeface="Cambria" pitchFamily="18" charset="0"/>
              </a:rPr>
              <a:t>Company likely to pay little cash taxes at either subsidiary</a:t>
            </a:r>
          </a:p>
          <a:p>
            <a:pPr marL="285750" lvl="1" indent="-285750">
              <a:spcBef>
                <a:spcPts val="300"/>
              </a:spcBef>
              <a:spcAft>
                <a:spcPts val="200"/>
              </a:spcAft>
              <a:buClr>
                <a:srgbClr val="008000"/>
              </a:buClr>
              <a:buFont typeface="Wingdings" pitchFamily="2" charset="2"/>
              <a:buChar char="§"/>
            </a:pPr>
            <a:r>
              <a:rPr lang="en-US" sz="1900" dirty="0">
                <a:latin typeface="Cambria" pitchFamily="18" charset="0"/>
              </a:rPr>
              <a:t>Structural advantage</a:t>
            </a:r>
          </a:p>
          <a:p>
            <a:pPr marL="742950" lvl="1" indent="-285750">
              <a:spcAft>
                <a:spcPts val="200"/>
              </a:spcAft>
              <a:buFont typeface="Arial" pitchFamily="34" charset="0"/>
              <a:buChar char="•"/>
            </a:pPr>
            <a:r>
              <a:rPr lang="en-US" sz="1900" dirty="0">
                <a:latin typeface="Cambria" pitchFamily="18" charset="0"/>
              </a:rPr>
              <a:t>RWT can grow book value while paying strong </a:t>
            </a:r>
            <a:r>
              <a:rPr lang="en-US" sz="1900" dirty="0" smtClean="0">
                <a:latin typeface="Cambria" pitchFamily="18" charset="0"/>
              </a:rPr>
              <a:t>dividend</a:t>
            </a:r>
            <a:endParaRPr lang="en-US" dirty="0" smtClean="0"/>
          </a:p>
          <a:p>
            <a:pPr marL="285750" indent="-285750">
              <a:spcAft>
                <a:spcPts val="200"/>
              </a:spcAft>
              <a:buFont typeface="Arial" pitchFamily="34" charset="0"/>
              <a:buChar char="•"/>
            </a:pPr>
            <a:endParaRPr lang="en-US" b="1" dirty="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45</a:t>
            </a:fld>
            <a:endParaRPr lang="en-US"/>
          </a:p>
        </p:txBody>
      </p:sp>
    </p:spTree>
    <p:extLst>
      <p:ext uri="{BB962C8B-B14F-4D97-AF65-F5344CB8AC3E}">
        <p14:creationId xmlns="" xmlns:p14="http://schemas.microsoft.com/office/powerpoint/2010/main" val="994202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76400" y="1524000"/>
            <a:ext cx="5638800" cy="4267200"/>
          </a:xfrm>
          <a:prstGeom prst="rect">
            <a:avLst/>
          </a:prstGeom>
          <a:solidFill>
            <a:srgbClr val="F4F4F2"/>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84574"/>
            <a:ext cx="8260672" cy="810826"/>
          </a:xfrm>
          <a:solidFill>
            <a:schemeClr val="accent1">
              <a:lumMod val="60000"/>
              <a:lumOff val="40000"/>
            </a:schemeClr>
          </a:solidFill>
        </p:spPr>
        <p:txBody>
          <a:bodyPr>
            <a:normAutofit/>
          </a:bodyPr>
          <a:lstStyle/>
          <a:p>
            <a:r>
              <a:rPr lang="en-US" sz="3300" b="1" cap="none" dirty="0" smtClean="0">
                <a:solidFill>
                  <a:schemeClr val="tx1"/>
                </a:solidFill>
              </a:rPr>
              <a:t>Accounting Masks Lower Leverage</a:t>
            </a:r>
            <a:endParaRPr lang="en-US" sz="3300" b="1" cap="none" dirty="0">
              <a:solidFill>
                <a:schemeClr val="tx1"/>
              </a:solidFill>
            </a:endParaRPr>
          </a:p>
        </p:txBody>
      </p:sp>
      <p:sp>
        <p:nvSpPr>
          <p:cNvPr id="6" name="TextBox 5"/>
          <p:cNvSpPr txBox="1"/>
          <p:nvPr/>
        </p:nvSpPr>
        <p:spPr>
          <a:xfrm>
            <a:off x="609600" y="5791200"/>
            <a:ext cx="7924800" cy="507831"/>
          </a:xfrm>
          <a:prstGeom prst="rect">
            <a:avLst/>
          </a:prstGeom>
          <a:noFill/>
        </p:spPr>
        <p:txBody>
          <a:bodyPr wrap="square" rtlCol="0">
            <a:spAutoFit/>
          </a:bodyPr>
          <a:lstStyle/>
          <a:p>
            <a:r>
              <a:rPr lang="en-US" sz="900" dirty="0" smtClean="0">
                <a:latin typeface="Cambria" pitchFamily="18" charset="0"/>
              </a:rPr>
              <a:t>Redwood Adjusted reflects adjustment for securities where Redwood has an economic interest.   Asset backed debt is backed out as this debt is a liability of the non-recourse securitization entity.  Long-term debt and equity are adjusted for $140mm in debt due in 2037 as well as a convertible note which is assumed to convert to equity (conversion price equals $24.31).</a:t>
            </a:r>
            <a:endParaRPr lang="en-US" sz="900" dirty="0">
              <a:latin typeface="Cambria"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705675631"/>
              </p:ext>
            </p:extLst>
          </p:nvPr>
        </p:nvGraphicFramePr>
        <p:xfrm>
          <a:off x="1828801" y="1600200"/>
          <a:ext cx="5333322" cy="4130040"/>
        </p:xfrm>
        <a:graphic>
          <a:graphicData uri="http://schemas.openxmlformats.org/drawingml/2006/table">
            <a:tbl>
              <a:tblPr/>
              <a:tblGrid>
                <a:gridCol w="1864563"/>
                <a:gridCol w="554329"/>
                <a:gridCol w="722309"/>
                <a:gridCol w="537531"/>
                <a:gridCol w="907085"/>
                <a:gridCol w="747505"/>
              </a:tblGrid>
              <a:tr h="228600">
                <a:tc gridSpan="6">
                  <a:txBody>
                    <a:bodyPr/>
                    <a:lstStyle/>
                    <a:p>
                      <a:pPr algn="ctr" fontAlgn="b"/>
                      <a:r>
                        <a:rPr lang="en-US" sz="1100" b="1" i="0" u="none" strike="noStrike" dirty="0">
                          <a:solidFill>
                            <a:srgbClr val="000000"/>
                          </a:solidFill>
                          <a:latin typeface="Calibri"/>
                        </a:rPr>
                        <a:t>RWT Balance Sheet 03/31/2013</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2560">
                <a:tc>
                  <a:txBody>
                    <a:bodyPr/>
                    <a:lstStyle/>
                    <a:p>
                      <a:pPr algn="l"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latin typeface="Calibri"/>
                        </a:rPr>
                        <a:t>Redwood</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a:noFill/>
                    </a:lnB>
                  </a:tcPr>
                </a:tc>
                <a:tc>
                  <a:txBody>
                    <a:bodyPr/>
                    <a:lstStyle/>
                    <a:p>
                      <a:pPr algn="l"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latin typeface="Calibri"/>
                        </a:rPr>
                        <a:t>At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latin typeface="Calibri"/>
                        </a:rPr>
                        <a:t>Consolidated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latin typeface="Calibri"/>
                        </a:rPr>
                        <a:t>Redwood</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a:noFill/>
                    </a:lnB>
                  </a:tcPr>
                </a:tc>
              </a:tr>
              <a:tr h="162560">
                <a:tc>
                  <a:txBody>
                    <a:bodyPr/>
                    <a:lstStyle/>
                    <a:p>
                      <a:pPr algn="l"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Adjusted</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Adjustments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RWT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Sequoia Entities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Consolidated</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a:noFill/>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dirty="0">
                          <a:solidFill>
                            <a:srgbClr val="000000"/>
                          </a:solidFill>
                          <a:latin typeface="Calibri"/>
                        </a:rPr>
                        <a:t>Residential Loans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$832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$832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$2,133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$2,965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Commercial Loans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$247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($154)</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latin typeface="Calibri"/>
                        </a:rPr>
                        <a:t>$401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$401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Real Estate Securities - Third Party</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$798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($148)</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$946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$946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Real Estate Securities - Sequoia</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$284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$284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$284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Cash</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$79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$79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$79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Total Earning Assets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$2,240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$2,542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$2,133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$4,675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Other Assets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$103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$110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$120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Total Assets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$2,344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($309)</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$2,653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$2,143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$4,796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r h="162560">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Short-Term Debt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$721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$721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$721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Other Liabilities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$78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$78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Asset Backed Securities Issued</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($309)</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$309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$2,056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$2,365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Long-Term Debt</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$16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($428)</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$444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$444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Total Liabilities</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$815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($737)</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$1,552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$2,058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$3,610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Stockholders Equity</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$1,529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$428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$1,101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$86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$1,187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r h="162560">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a:solidFill>
                            <a:srgbClr val="000000"/>
                          </a:solidFill>
                          <a:latin typeface="Calibri"/>
                        </a:rPr>
                        <a:t>Total Liabilities/Equity</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$2,344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$2,653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$2,144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$4,797 </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62560">
                <a:tc>
                  <a:txBody>
                    <a:bodyPr/>
                    <a:lstStyle/>
                    <a:p>
                      <a:pPr algn="l" fontAlgn="b"/>
                      <a:r>
                        <a:rPr lang="en-US" sz="1000" b="0" i="0" u="none" strike="noStrike" dirty="0">
                          <a:solidFill>
                            <a:srgbClr val="000000"/>
                          </a:solidFill>
                          <a:latin typeface="Calibri"/>
                        </a:rPr>
                        <a:t>Leverage (Assets/Equity)</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latin typeface="Calibri"/>
                        </a:rPr>
                        <a:t>1.5x</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2.4x</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4.0x</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00"/>
                    </a:solidFill>
                  </a:tcPr>
                </a:tc>
              </a:tr>
            </a:tbl>
          </a:graphicData>
        </a:graphic>
      </p:graphicFrame>
      <p:sp>
        <p:nvSpPr>
          <p:cNvPr id="5" name="Date Placeholder 4"/>
          <p:cNvSpPr>
            <a:spLocks noGrp="1"/>
          </p:cNvSpPr>
          <p:nvPr>
            <p:ph type="dt" sz="half" idx="10"/>
          </p:nvPr>
        </p:nvSpPr>
        <p:spPr>
          <a:xfrm>
            <a:off x="91440" y="6553200"/>
            <a:ext cx="3489960" cy="288925"/>
          </a:xfrm>
        </p:spPr>
        <p:txBody>
          <a:bodyPr/>
          <a:lstStyle/>
          <a:p>
            <a:r>
              <a:rPr lang="en-US" dirty="0"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5</a:t>
            </a:fld>
            <a:endParaRPr lang="en-US"/>
          </a:p>
        </p:txBody>
      </p:sp>
    </p:spTree>
    <p:extLst>
      <p:ext uri="{BB962C8B-B14F-4D97-AF65-F5344CB8AC3E}">
        <p14:creationId xmlns="" xmlns:p14="http://schemas.microsoft.com/office/powerpoint/2010/main" val="3274474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Recent History	</a:t>
            </a:r>
            <a:endParaRPr lang="en-US" b="1" cap="none" dirty="0"/>
          </a:p>
        </p:txBody>
      </p:sp>
      <p:graphicFrame>
        <p:nvGraphicFramePr>
          <p:cNvPr id="5" name="Diagram 4"/>
          <p:cNvGraphicFramePr/>
          <p:nvPr>
            <p:extLst>
              <p:ext uri="{D42A27DB-BD31-4B8C-83A1-F6EECF244321}">
                <p14:modId xmlns="" xmlns:p14="http://schemas.microsoft.com/office/powerpoint/2010/main" val="608480813"/>
              </p:ext>
            </p:extLst>
          </p:nvPr>
        </p:nvGraphicFramePr>
        <p:xfrm>
          <a:off x="533400" y="1524000"/>
          <a:ext cx="8001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5"/>
          <p:cNvSpPr>
            <a:spLocks noGrp="1"/>
          </p:cNvSpPr>
          <p:nvPr>
            <p:ph type="dt" sz="half" idx="10"/>
          </p:nvPr>
        </p:nvSpPr>
        <p:spPr>
          <a:xfrm>
            <a:off x="91440" y="6492875"/>
            <a:ext cx="3489960" cy="365125"/>
          </a:xfrm>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6</a:t>
            </a:fld>
            <a:endParaRPr lang="en-US"/>
          </a:p>
        </p:txBody>
      </p:sp>
    </p:spTree>
    <p:extLst>
      <p:ext uri="{BB962C8B-B14F-4D97-AF65-F5344CB8AC3E}">
        <p14:creationId xmlns="" xmlns:p14="http://schemas.microsoft.com/office/powerpoint/2010/main" val="293776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3"/>
            <a:ext cx="8260672" cy="810827"/>
          </a:xfrm>
        </p:spPr>
        <p:txBody>
          <a:bodyPr>
            <a:normAutofit/>
          </a:bodyPr>
          <a:lstStyle/>
          <a:p>
            <a:r>
              <a:rPr lang="en-US" sz="3300" b="1" cap="none" dirty="0" smtClean="0"/>
              <a:t>Commercial </a:t>
            </a:r>
            <a:r>
              <a:rPr lang="en-US" sz="3300" b="1" cap="none" dirty="0"/>
              <a:t>S</a:t>
            </a:r>
            <a:r>
              <a:rPr lang="en-US" sz="3300" b="1" cap="none" dirty="0" smtClean="0"/>
              <a:t>ummary</a:t>
            </a:r>
            <a:endParaRPr lang="en-US" sz="3300" b="1" cap="none" dirty="0"/>
          </a:p>
        </p:txBody>
      </p:sp>
      <p:sp>
        <p:nvSpPr>
          <p:cNvPr id="3" name="TextBox 2"/>
          <p:cNvSpPr txBox="1"/>
          <p:nvPr/>
        </p:nvSpPr>
        <p:spPr>
          <a:xfrm>
            <a:off x="609600" y="1828800"/>
            <a:ext cx="7924800" cy="4329390"/>
          </a:xfrm>
          <a:prstGeom prst="rect">
            <a:avLst/>
          </a:prstGeom>
          <a:noFill/>
        </p:spPr>
        <p:txBody>
          <a:bodyPr wrap="square" rtlCol="0">
            <a:spAutoFit/>
          </a:bodyPr>
          <a:lstStyle/>
          <a:p>
            <a:pPr marL="285750" lvl="1" indent="-285750">
              <a:spcBef>
                <a:spcPts val="300"/>
              </a:spcBef>
              <a:spcAft>
                <a:spcPts val="1200"/>
              </a:spcAft>
              <a:buClr>
                <a:srgbClr val="008000"/>
              </a:buClr>
              <a:buFont typeface="Wingdings" pitchFamily="2" charset="2"/>
              <a:buChar char="§"/>
            </a:pPr>
            <a:r>
              <a:rPr lang="en-US" sz="2100" dirty="0" smtClean="0">
                <a:latin typeface="Cambria" pitchFamily="18" charset="0"/>
              </a:rPr>
              <a:t>$247mm economic </a:t>
            </a:r>
            <a:r>
              <a:rPr lang="en-US" sz="2100" dirty="0">
                <a:latin typeface="Cambria" pitchFamily="18" charset="0"/>
              </a:rPr>
              <a:t>value</a:t>
            </a:r>
          </a:p>
          <a:p>
            <a:pPr marL="285750" lvl="1" indent="-285750">
              <a:spcBef>
                <a:spcPts val="300"/>
              </a:spcBef>
              <a:spcAft>
                <a:spcPts val="600"/>
              </a:spcAft>
              <a:buClr>
                <a:srgbClr val="008000"/>
              </a:buClr>
              <a:buFont typeface="Wingdings" pitchFamily="2" charset="2"/>
              <a:buChar char="§"/>
            </a:pPr>
            <a:r>
              <a:rPr lang="en-US" sz="2100" dirty="0">
                <a:latin typeface="Cambria" pitchFamily="18" charset="0"/>
              </a:rPr>
              <a:t>Attributes</a:t>
            </a:r>
          </a:p>
          <a:p>
            <a:pPr marL="742950" lvl="1" indent="-285750">
              <a:spcAft>
                <a:spcPts val="400"/>
              </a:spcAft>
              <a:buClr>
                <a:srgbClr val="005000"/>
              </a:buClr>
              <a:buFont typeface="Arial" pitchFamily="34" charset="0"/>
              <a:buChar char="•"/>
            </a:pPr>
            <a:r>
              <a:rPr lang="en-US" sz="2000" dirty="0">
                <a:latin typeface="Cambria" pitchFamily="18" charset="0"/>
              </a:rPr>
              <a:t>Maturity 6+ years</a:t>
            </a:r>
          </a:p>
          <a:p>
            <a:pPr marL="742950" lvl="1" indent="-285750">
              <a:spcAft>
                <a:spcPts val="400"/>
              </a:spcAft>
              <a:buClr>
                <a:srgbClr val="005000"/>
              </a:buClr>
              <a:buFont typeface="Arial" pitchFamily="34" charset="0"/>
              <a:buChar char="•"/>
            </a:pPr>
            <a:r>
              <a:rPr lang="en-US" sz="2000" dirty="0">
                <a:latin typeface="Cambria" pitchFamily="18" charset="0"/>
              </a:rPr>
              <a:t>Unleveraged yield 10%+</a:t>
            </a:r>
          </a:p>
          <a:p>
            <a:pPr marL="742950" lvl="1" indent="-285750">
              <a:spcAft>
                <a:spcPts val="400"/>
              </a:spcAft>
              <a:buClr>
                <a:srgbClr val="005000"/>
              </a:buClr>
              <a:buFont typeface="Arial" pitchFamily="34" charset="0"/>
              <a:buChar char="•"/>
            </a:pPr>
            <a:r>
              <a:rPr lang="en-US" sz="2000" dirty="0">
                <a:latin typeface="Cambria" pitchFamily="18" charset="0"/>
              </a:rPr>
              <a:t>LTV:  73% at origination</a:t>
            </a:r>
          </a:p>
          <a:p>
            <a:pPr marL="742950" lvl="1" indent="-285750">
              <a:spcAft>
                <a:spcPts val="400"/>
              </a:spcAft>
              <a:buClr>
                <a:srgbClr val="005000"/>
              </a:buClr>
              <a:buFont typeface="Arial" pitchFamily="34" charset="0"/>
              <a:buChar char="•"/>
            </a:pPr>
            <a:r>
              <a:rPr lang="en-US" sz="2000" dirty="0">
                <a:latin typeface="Cambria" pitchFamily="18" charset="0"/>
              </a:rPr>
              <a:t>DSCR:  1.29x</a:t>
            </a:r>
          </a:p>
          <a:p>
            <a:pPr marL="285750" lvl="1" indent="-285750">
              <a:spcBef>
                <a:spcPts val="300"/>
              </a:spcBef>
              <a:spcAft>
                <a:spcPts val="1200"/>
              </a:spcAft>
              <a:buClr>
                <a:srgbClr val="008000"/>
              </a:buClr>
              <a:buFont typeface="Wingdings" pitchFamily="2" charset="2"/>
              <a:buChar char="§"/>
            </a:pPr>
            <a:r>
              <a:rPr lang="en-US" sz="2100" dirty="0">
                <a:latin typeface="Cambria" pitchFamily="18" charset="0"/>
              </a:rPr>
              <a:t>Originally Mezzanine, then Senior</a:t>
            </a:r>
          </a:p>
          <a:p>
            <a:pPr marL="285750" lvl="1" indent="-285750">
              <a:spcBef>
                <a:spcPts val="300"/>
              </a:spcBef>
              <a:spcAft>
                <a:spcPts val="1200"/>
              </a:spcAft>
              <a:buClr>
                <a:srgbClr val="008000"/>
              </a:buClr>
              <a:buFont typeface="Wingdings" pitchFamily="2" charset="2"/>
              <a:buChar char="§"/>
            </a:pPr>
            <a:r>
              <a:rPr lang="en-US" sz="2100" dirty="0" smtClean="0">
                <a:latin typeface="Cambria" pitchFamily="18" charset="0"/>
              </a:rPr>
              <a:t>Limit </a:t>
            </a:r>
            <a:r>
              <a:rPr lang="en-US" sz="2100" dirty="0">
                <a:latin typeface="Cambria" pitchFamily="18" charset="0"/>
              </a:rPr>
              <a:t>of $300mm of equity</a:t>
            </a:r>
          </a:p>
          <a:p>
            <a:pPr marL="285750" lvl="1" indent="-285750">
              <a:spcBef>
                <a:spcPts val="300"/>
              </a:spcBef>
              <a:spcAft>
                <a:spcPts val="1200"/>
              </a:spcAft>
              <a:buClr>
                <a:srgbClr val="008000"/>
              </a:buClr>
              <a:buFont typeface="Wingdings" pitchFamily="2" charset="2"/>
              <a:buChar char="§"/>
            </a:pPr>
            <a:r>
              <a:rPr lang="en-US" sz="2100" dirty="0" smtClean="0">
                <a:latin typeface="Cambria" pitchFamily="18" charset="0"/>
              </a:rPr>
              <a:t>Strong </a:t>
            </a:r>
            <a:r>
              <a:rPr lang="en-US" sz="2100" dirty="0">
                <a:latin typeface="Cambria" pitchFamily="18" charset="0"/>
              </a:rPr>
              <a:t>Q1 2013 </a:t>
            </a:r>
            <a:r>
              <a:rPr lang="en-US" sz="2100" dirty="0" smtClean="0">
                <a:latin typeface="Cambria" pitchFamily="18" charset="0"/>
              </a:rPr>
              <a:t>(20%+ </a:t>
            </a:r>
            <a:r>
              <a:rPr lang="en-US" sz="2100" dirty="0">
                <a:latin typeface="Cambria" pitchFamily="18" charset="0"/>
              </a:rPr>
              <a:t>ROE) but less clear on franchise value</a:t>
            </a:r>
          </a:p>
          <a:p>
            <a:pPr marL="742950" lvl="1" indent="-285750">
              <a:spcAft>
                <a:spcPts val="200"/>
              </a:spcAft>
            </a:pPr>
            <a:endParaRPr lang="en-US" dirty="0" smtClean="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7</a:t>
            </a:fld>
            <a:endParaRPr lang="en-US"/>
          </a:p>
        </p:txBody>
      </p:sp>
    </p:spTree>
    <p:extLst>
      <p:ext uri="{BB962C8B-B14F-4D97-AF65-F5344CB8AC3E}">
        <p14:creationId xmlns="" xmlns:p14="http://schemas.microsoft.com/office/powerpoint/2010/main" val="676921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2819401"/>
            <a:ext cx="8153400" cy="609600"/>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7924800" cy="2492990"/>
          </a:xfrm>
          <a:prstGeom prst="rect">
            <a:avLst/>
          </a:prstGeom>
          <a:noFill/>
        </p:spPr>
        <p:txBody>
          <a:bodyPr wrap="square" rtlCol="0">
            <a:spAutoFit/>
          </a:bodyPr>
          <a:lstStyle/>
          <a:p>
            <a:pPr>
              <a:spcBef>
                <a:spcPts val="600"/>
              </a:spcBef>
              <a:spcAft>
                <a:spcPts val="1800"/>
              </a:spcAft>
              <a:buClr>
                <a:srgbClr val="008000"/>
              </a:buClr>
            </a:pPr>
            <a:r>
              <a:rPr lang="en-US" sz="2400" dirty="0" smtClean="0">
                <a:solidFill>
                  <a:schemeClr val="bg1">
                    <a:lumMod val="65000"/>
                  </a:schemeClr>
                </a:solidFill>
                <a:latin typeface="Cambria" pitchFamily="18" charset="0"/>
              </a:rPr>
              <a:t>What exactly is Redwood?!</a:t>
            </a:r>
          </a:p>
          <a:p>
            <a:pPr>
              <a:spcBef>
                <a:spcPts val="600"/>
              </a:spcBef>
              <a:spcAft>
                <a:spcPts val="1800"/>
              </a:spcAft>
              <a:buClr>
                <a:srgbClr val="008000"/>
              </a:buClr>
            </a:pPr>
            <a:r>
              <a:rPr lang="en-US" sz="2400" b="1" dirty="0" smtClean="0">
                <a:latin typeface="Cambria" pitchFamily="18" charset="0"/>
              </a:rPr>
              <a:t>Tax Advantaged Structure</a:t>
            </a:r>
          </a:p>
          <a:p>
            <a:pPr>
              <a:spcBef>
                <a:spcPts val="600"/>
              </a:spcBef>
              <a:spcAft>
                <a:spcPts val="1800"/>
              </a:spcAft>
              <a:buClr>
                <a:srgbClr val="008000"/>
              </a:buClr>
            </a:pPr>
            <a:r>
              <a:rPr lang="en-US" sz="2400" dirty="0" smtClean="0">
                <a:latin typeface="Cambria" pitchFamily="18" charset="0"/>
              </a:rPr>
              <a:t>Sequoia 2.0</a:t>
            </a:r>
          </a:p>
          <a:p>
            <a:pPr>
              <a:spcBef>
                <a:spcPts val="600"/>
              </a:spcBef>
              <a:spcAft>
                <a:spcPts val="1800"/>
              </a:spcAft>
              <a:buClr>
                <a:srgbClr val="008000"/>
              </a:buClr>
            </a:pPr>
            <a:r>
              <a:rPr lang="en-US" sz="2400" dirty="0" smtClean="0">
                <a:latin typeface="Cambria" pitchFamily="18" charset="0"/>
              </a:rPr>
              <a:t>Strong Risk Adjusted Returns/New Markets</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8</a:t>
            </a:fld>
            <a:endParaRPr lang="en-US"/>
          </a:p>
        </p:txBody>
      </p:sp>
    </p:spTree>
    <p:extLst>
      <p:ext uri="{BB962C8B-B14F-4D97-AF65-F5344CB8AC3E}">
        <p14:creationId xmlns="" xmlns:p14="http://schemas.microsoft.com/office/powerpoint/2010/main" val="36847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3"/>
            <a:ext cx="8260672" cy="810827"/>
          </a:xfrm>
        </p:spPr>
        <p:txBody>
          <a:bodyPr>
            <a:noAutofit/>
          </a:bodyPr>
          <a:lstStyle/>
          <a:p>
            <a:r>
              <a:rPr lang="en-US" sz="2700" b="1" cap="none" dirty="0" smtClean="0"/>
              <a:t>Pay Dividends / Avoid Taxes /</a:t>
            </a:r>
            <a:br>
              <a:rPr lang="en-US" sz="2700" b="1" cap="none" dirty="0" smtClean="0"/>
            </a:br>
            <a:r>
              <a:rPr lang="en-US" sz="2700" b="1" cap="none" dirty="0" smtClean="0"/>
              <a:t>Grow Book Value</a:t>
            </a:r>
            <a:endParaRPr lang="en-US" sz="2700" b="1" cap="none" dirty="0"/>
          </a:p>
        </p:txBody>
      </p:sp>
      <p:sp>
        <p:nvSpPr>
          <p:cNvPr id="6" name="TextBox 5"/>
          <p:cNvSpPr txBox="1"/>
          <p:nvPr/>
        </p:nvSpPr>
        <p:spPr>
          <a:xfrm>
            <a:off x="3276600" y="2351038"/>
            <a:ext cx="2362200" cy="118494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lvl="0"/>
            <a:r>
              <a:rPr lang="en-US" sz="600" dirty="0" smtClean="0">
                <a:solidFill>
                  <a:schemeClr val="tx1"/>
                </a:solidFill>
                <a:latin typeface="Cambria" pitchFamily="18" charset="0"/>
              </a:rPr>
              <a:t> </a:t>
            </a:r>
          </a:p>
          <a:p>
            <a:endParaRPr lang="en-US" sz="500" dirty="0" smtClean="0">
              <a:solidFill>
                <a:schemeClr val="tx1"/>
              </a:solidFill>
              <a:latin typeface="Cambria" pitchFamily="18" charset="0"/>
            </a:endParaRPr>
          </a:p>
          <a:p>
            <a:pPr marL="111125" indent="-111125">
              <a:buFont typeface="Arial" pitchFamily="34" charset="0"/>
              <a:buChar char="•"/>
            </a:pPr>
            <a:r>
              <a:rPr lang="en-US" sz="1400" dirty="0" smtClean="0">
                <a:solidFill>
                  <a:schemeClr val="tx1"/>
                </a:solidFill>
                <a:latin typeface="Cambria" pitchFamily="18" charset="0"/>
              </a:rPr>
              <a:t> RMBS </a:t>
            </a:r>
            <a:r>
              <a:rPr lang="en-US" sz="1400" dirty="0">
                <a:solidFill>
                  <a:schemeClr val="tx1"/>
                </a:solidFill>
                <a:latin typeface="Cambria" pitchFamily="18" charset="0"/>
              </a:rPr>
              <a:t>– Sequoia</a:t>
            </a:r>
          </a:p>
          <a:p>
            <a:pPr marL="111125" indent="-111125">
              <a:buFont typeface="Arial" pitchFamily="34" charset="0"/>
              <a:buChar char="•"/>
            </a:pPr>
            <a:r>
              <a:rPr lang="en-US" sz="1400" dirty="0">
                <a:solidFill>
                  <a:schemeClr val="tx1"/>
                </a:solidFill>
                <a:latin typeface="Cambria" pitchFamily="18" charset="0"/>
              </a:rPr>
              <a:t> RMBS – Third Party</a:t>
            </a:r>
          </a:p>
          <a:p>
            <a:pPr marL="111125" indent="-111125">
              <a:buFont typeface="Arial" pitchFamily="34" charset="0"/>
              <a:buChar char="•"/>
            </a:pPr>
            <a:r>
              <a:rPr lang="en-US" sz="1400" dirty="0">
                <a:solidFill>
                  <a:schemeClr val="tx1"/>
                </a:solidFill>
                <a:latin typeface="Cambria" pitchFamily="18" charset="0"/>
              </a:rPr>
              <a:t> Commercial Loans</a:t>
            </a:r>
          </a:p>
          <a:p>
            <a:endParaRPr lang="en-US" dirty="0"/>
          </a:p>
        </p:txBody>
      </p:sp>
      <p:sp>
        <p:nvSpPr>
          <p:cNvPr id="10" name="TextBox 9"/>
          <p:cNvSpPr txBox="1"/>
          <p:nvPr/>
        </p:nvSpPr>
        <p:spPr>
          <a:xfrm>
            <a:off x="838200" y="4670048"/>
            <a:ext cx="2590800" cy="110799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marL="111125" lvl="0" indent="-111125">
              <a:buFont typeface="Arial" pitchFamily="34" charset="0"/>
              <a:buChar char="•"/>
            </a:pPr>
            <a:endParaRPr lang="en-US" sz="600" dirty="0" smtClean="0">
              <a:solidFill>
                <a:schemeClr val="tx1"/>
              </a:solidFill>
              <a:latin typeface="Cambria" pitchFamily="18" charset="0"/>
            </a:endParaRPr>
          </a:p>
          <a:p>
            <a:pPr marL="173038" lvl="0" indent="-173038">
              <a:buFont typeface="Arial" pitchFamily="34" charset="0"/>
              <a:buChar char="•"/>
            </a:pPr>
            <a:r>
              <a:rPr lang="en-US" sz="1400" dirty="0">
                <a:solidFill>
                  <a:schemeClr val="tx1"/>
                </a:solidFill>
                <a:latin typeface="Cambria" pitchFamily="18" charset="0"/>
              </a:rPr>
              <a:t>Loan acquisition and sales</a:t>
            </a:r>
          </a:p>
          <a:p>
            <a:pPr marL="173038" lvl="0" indent="-173038">
              <a:buFont typeface="Arial" pitchFamily="34" charset="0"/>
              <a:buChar char="•"/>
            </a:pPr>
            <a:r>
              <a:rPr lang="en-US" sz="1400" dirty="0" smtClean="0">
                <a:solidFill>
                  <a:schemeClr val="tx1"/>
                </a:solidFill>
                <a:latin typeface="Cambria" pitchFamily="18" charset="0"/>
              </a:rPr>
              <a:t>Sequoia Securitizations</a:t>
            </a:r>
            <a:endParaRPr lang="en-US" sz="1400" dirty="0">
              <a:solidFill>
                <a:schemeClr val="tx1"/>
              </a:solidFill>
              <a:latin typeface="Cambria" pitchFamily="18" charset="0"/>
            </a:endParaRPr>
          </a:p>
          <a:p>
            <a:pPr marL="173038" lvl="0" indent="-173038">
              <a:buFont typeface="Arial" pitchFamily="34" charset="0"/>
              <a:buChar char="•"/>
            </a:pPr>
            <a:r>
              <a:rPr lang="en-US" sz="1400" dirty="0" smtClean="0">
                <a:solidFill>
                  <a:schemeClr val="tx1"/>
                </a:solidFill>
                <a:latin typeface="Cambria" pitchFamily="18" charset="0"/>
              </a:rPr>
              <a:t>MSRs (Mortgage Servicing Rights)</a:t>
            </a:r>
          </a:p>
          <a:p>
            <a:pPr lvl="0"/>
            <a:endParaRPr lang="en-US" sz="400" dirty="0">
              <a:solidFill>
                <a:schemeClr val="tx1"/>
              </a:solidFill>
              <a:latin typeface="Cambria" pitchFamily="18" charset="0"/>
            </a:endParaRPr>
          </a:p>
        </p:txBody>
      </p:sp>
      <p:sp>
        <p:nvSpPr>
          <p:cNvPr id="13" name="TextBox 12"/>
          <p:cNvSpPr txBox="1"/>
          <p:nvPr/>
        </p:nvSpPr>
        <p:spPr>
          <a:xfrm>
            <a:off x="3276600" y="1676400"/>
            <a:ext cx="2362200" cy="677108"/>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r>
              <a:rPr lang="en-US" sz="1700" dirty="0" smtClean="0">
                <a:solidFill>
                  <a:schemeClr val="tx1"/>
                </a:solidFill>
                <a:latin typeface="Cambria" pitchFamily="18" charset="0"/>
              </a:rPr>
              <a:t>REIT</a:t>
            </a:r>
          </a:p>
          <a:p>
            <a:pPr lvl="0" algn="ctr"/>
            <a:r>
              <a:rPr lang="en-US" sz="1700" dirty="0" smtClean="0">
                <a:solidFill>
                  <a:srgbClr val="0070C0"/>
                </a:solidFill>
                <a:latin typeface="Cambria" pitchFamily="18" charset="0"/>
              </a:rPr>
              <a:t> </a:t>
            </a:r>
            <a:r>
              <a:rPr lang="en-US" sz="1500" dirty="0" smtClean="0">
                <a:solidFill>
                  <a:srgbClr val="0070C0"/>
                </a:solidFill>
                <a:latin typeface="Cambria" pitchFamily="18" charset="0"/>
              </a:rPr>
              <a:t>(Investment Portfolio)</a:t>
            </a:r>
          </a:p>
          <a:p>
            <a:pPr lvl="0" algn="ctr"/>
            <a:endParaRPr lang="en-US" sz="400" dirty="0">
              <a:solidFill>
                <a:schemeClr val="tx1"/>
              </a:solidFill>
              <a:latin typeface="Cambria" pitchFamily="18" charset="0"/>
            </a:endParaRPr>
          </a:p>
        </p:txBody>
      </p:sp>
      <p:sp>
        <p:nvSpPr>
          <p:cNvPr id="14" name="TextBox 13"/>
          <p:cNvSpPr txBox="1"/>
          <p:nvPr/>
        </p:nvSpPr>
        <p:spPr>
          <a:xfrm>
            <a:off x="838200" y="3733800"/>
            <a:ext cx="2590800" cy="90794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lvl="0" algn="ctr"/>
            <a:r>
              <a:rPr lang="en-US" sz="1700" dirty="0" smtClean="0">
                <a:solidFill>
                  <a:schemeClr val="tx1"/>
                </a:solidFill>
                <a:latin typeface="Cambria" pitchFamily="18" charset="0"/>
              </a:rPr>
              <a:t>Taxable Subsidiary</a:t>
            </a:r>
          </a:p>
          <a:p>
            <a:pPr lvl="0" algn="ctr"/>
            <a:r>
              <a:rPr lang="en-US" sz="1500" dirty="0" smtClean="0">
                <a:solidFill>
                  <a:srgbClr val="0070C0"/>
                </a:solidFill>
                <a:latin typeface="Cambria" pitchFamily="18" charset="0"/>
              </a:rPr>
              <a:t>(Residential Mortgage Banking</a:t>
            </a:r>
            <a:r>
              <a:rPr lang="en-US" sz="1300" dirty="0" smtClean="0">
                <a:solidFill>
                  <a:srgbClr val="0070C0"/>
                </a:solidFill>
              </a:rPr>
              <a:t>)</a:t>
            </a:r>
          </a:p>
          <a:p>
            <a:pPr lvl="0" algn="ctr"/>
            <a:endParaRPr lang="en-US" sz="400" dirty="0">
              <a:solidFill>
                <a:srgbClr val="0070C0"/>
              </a:solidFill>
              <a:latin typeface="Cambria" pitchFamily="18" charset="0"/>
            </a:endParaRPr>
          </a:p>
        </p:txBody>
      </p:sp>
      <p:sp>
        <p:nvSpPr>
          <p:cNvPr id="19" name="TextBox 18"/>
          <p:cNvSpPr txBox="1"/>
          <p:nvPr/>
        </p:nvSpPr>
        <p:spPr>
          <a:xfrm>
            <a:off x="5562600" y="4648200"/>
            <a:ext cx="2590800" cy="109260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lvl="0"/>
            <a:endParaRPr lang="en-US" sz="800" dirty="0" smtClean="0">
              <a:solidFill>
                <a:schemeClr val="tx1"/>
              </a:solidFill>
              <a:latin typeface="Cambria" pitchFamily="18" charset="0"/>
            </a:endParaRPr>
          </a:p>
          <a:p>
            <a:pPr lvl="0"/>
            <a:endParaRPr lang="en-US" sz="600" dirty="0">
              <a:solidFill>
                <a:schemeClr val="tx1"/>
              </a:solidFill>
              <a:latin typeface="Cambria" pitchFamily="18" charset="0"/>
            </a:endParaRPr>
          </a:p>
          <a:p>
            <a:pPr marL="173038" lvl="0" indent="-173038">
              <a:buFont typeface="Arial" pitchFamily="34" charset="0"/>
              <a:buChar char="•"/>
            </a:pPr>
            <a:r>
              <a:rPr lang="en-US" sz="1400" dirty="0" smtClean="0">
                <a:solidFill>
                  <a:schemeClr val="tx1"/>
                </a:solidFill>
                <a:latin typeface="Cambria" pitchFamily="18" charset="0"/>
              </a:rPr>
              <a:t>Loan origination and sales</a:t>
            </a:r>
          </a:p>
          <a:p>
            <a:pPr lvl="0"/>
            <a:endParaRPr lang="en-US" sz="1300" dirty="0" smtClean="0">
              <a:solidFill>
                <a:schemeClr val="tx1"/>
              </a:solidFill>
              <a:latin typeface="Cambria" pitchFamily="18" charset="0"/>
            </a:endParaRPr>
          </a:p>
          <a:p>
            <a:pPr lvl="0"/>
            <a:endParaRPr lang="en-US" sz="1300" dirty="0">
              <a:solidFill>
                <a:schemeClr val="tx1"/>
              </a:solidFill>
              <a:latin typeface="Cambria" pitchFamily="18" charset="0"/>
            </a:endParaRPr>
          </a:p>
          <a:p>
            <a:pPr lvl="0"/>
            <a:endParaRPr lang="en-US" sz="700" dirty="0" smtClean="0">
              <a:solidFill>
                <a:schemeClr val="tx1"/>
              </a:solidFill>
              <a:latin typeface="Cambria" pitchFamily="18" charset="0"/>
            </a:endParaRPr>
          </a:p>
          <a:p>
            <a:endParaRPr lang="en-US" sz="400" dirty="0">
              <a:latin typeface="Cambria" pitchFamily="18" charset="0"/>
            </a:endParaRPr>
          </a:p>
        </p:txBody>
      </p:sp>
      <p:sp>
        <p:nvSpPr>
          <p:cNvPr id="20" name="TextBox 19"/>
          <p:cNvSpPr txBox="1"/>
          <p:nvPr/>
        </p:nvSpPr>
        <p:spPr>
          <a:xfrm>
            <a:off x="5562600" y="3733800"/>
            <a:ext cx="2590800" cy="90794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700" dirty="0" smtClean="0">
                <a:solidFill>
                  <a:schemeClr val="tx1"/>
                </a:solidFill>
                <a:latin typeface="Cambria" pitchFamily="18" charset="0"/>
              </a:rPr>
              <a:t>Taxable Subsidiary</a:t>
            </a:r>
          </a:p>
          <a:p>
            <a:pPr algn="ctr"/>
            <a:r>
              <a:rPr lang="en-US" sz="1500" dirty="0" smtClean="0">
                <a:solidFill>
                  <a:srgbClr val="0070C0"/>
                </a:solidFill>
                <a:latin typeface="Cambria" pitchFamily="18" charset="0"/>
              </a:rPr>
              <a:t>(Commercial Mortgage Banking)</a:t>
            </a:r>
            <a:endParaRPr lang="en-US" sz="1500" dirty="0">
              <a:solidFill>
                <a:srgbClr val="0070C0"/>
              </a:solidFill>
              <a:latin typeface="Cambria" pitchFamily="18" charset="0"/>
            </a:endParaRPr>
          </a:p>
          <a:p>
            <a:pPr lvl="0" algn="ctr"/>
            <a:endParaRPr lang="en-US" sz="400" dirty="0">
              <a:solidFill>
                <a:schemeClr val="tx1"/>
              </a:solidFill>
              <a:latin typeface="Cambria" pitchFamily="18" charset="0"/>
            </a:endParaRPr>
          </a:p>
        </p:txBody>
      </p:sp>
      <p:sp>
        <p:nvSpPr>
          <p:cNvPr id="5" name="Date Placeholder 4"/>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smtClean="0"/>
              <a:t>VALUEx Vail 2013</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9</a:t>
            </a:fld>
            <a:endParaRPr lang="en-US"/>
          </a:p>
        </p:txBody>
      </p:sp>
    </p:spTree>
    <p:extLst>
      <p:ext uri="{BB962C8B-B14F-4D97-AF65-F5344CB8AC3E}">
        <p14:creationId xmlns="" xmlns:p14="http://schemas.microsoft.com/office/powerpoint/2010/main" val="5263151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6599</TotalTime>
  <Words>4167</Words>
  <Application>Microsoft Office PowerPoint</Application>
  <PresentationFormat>On-screen Show (4:3)</PresentationFormat>
  <Paragraphs>1654</Paragraphs>
  <Slides>45</Slides>
  <Notes>43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Apothecary</vt:lpstr>
      <vt:lpstr>Macro-Enabled Worksheet</vt:lpstr>
      <vt:lpstr>Worksheet</vt:lpstr>
      <vt:lpstr>Redwood trust</vt:lpstr>
      <vt:lpstr>Guide</vt:lpstr>
      <vt:lpstr>Redwood Trust (RWT)</vt:lpstr>
      <vt:lpstr>Many Comparables…With Vastly Different Models</vt:lpstr>
      <vt:lpstr>Accounting Masks Lower Leverage</vt:lpstr>
      <vt:lpstr>Recent History </vt:lpstr>
      <vt:lpstr>Commercial Summary</vt:lpstr>
      <vt:lpstr>Guide</vt:lpstr>
      <vt:lpstr>Pay Dividends / Avoid Taxes / Grow Book Value</vt:lpstr>
      <vt:lpstr>Guide</vt:lpstr>
      <vt:lpstr>30 Year Jumbo Less 30 Year Conforming</vt:lpstr>
      <vt:lpstr>Government Guaranteeing ~ 90% of New Mortgages </vt:lpstr>
      <vt:lpstr>Further securitizations: Attract loans/attract AAA</vt:lpstr>
      <vt:lpstr>Jumbo Underwriting:  Accelerating but  well below prior levels…</vt:lpstr>
      <vt:lpstr>But securitization volume remains anemic…</vt:lpstr>
      <vt:lpstr>Conforming Loan Fees Lowered …World Didn’t End</vt:lpstr>
      <vt:lpstr>And Guarantee (G Fees) Fees Increasing…</vt:lpstr>
      <vt:lpstr>Redwood Activity Increasing…</vt:lpstr>
      <vt:lpstr>Redwood Activity Increasing…</vt:lpstr>
      <vt:lpstr>Need for Jumbo</vt:lpstr>
      <vt:lpstr>Loans/Securitizations:  Advantage RWT</vt:lpstr>
      <vt:lpstr>Guide</vt:lpstr>
      <vt:lpstr>2009-2013 – Choppy But Progressing</vt:lpstr>
      <vt:lpstr>Strong Risk Adjusted Returns</vt:lpstr>
      <vt:lpstr>Structure of Recent Securitization –$8 Billion</vt:lpstr>
      <vt:lpstr>Simplified Return on Investments1</vt:lpstr>
      <vt:lpstr>Sequoia Magic Formula:   Rich people=better credit risk</vt:lpstr>
      <vt:lpstr>12%...Not Awful</vt:lpstr>
      <vt:lpstr>Cumulative Return Upside/Downside</vt:lpstr>
      <vt:lpstr>New Markets</vt:lpstr>
      <vt:lpstr>RISKS</vt:lpstr>
      <vt:lpstr>Redwood trust (rwt)</vt:lpstr>
      <vt:lpstr>Disclosures</vt:lpstr>
      <vt:lpstr>Disclosures </vt:lpstr>
      <vt:lpstr>REDWOOD TRUST (RWT)</vt:lpstr>
      <vt:lpstr>Mortgage Originations:   Historical Purchase vs. Refinance</vt:lpstr>
      <vt:lpstr>Agency vs. Non-Agency</vt:lpstr>
      <vt:lpstr>Residential Security Summary</vt:lpstr>
      <vt:lpstr>Residential Security Summary</vt:lpstr>
      <vt:lpstr>RWT Jumbo Share Increasing…</vt:lpstr>
      <vt:lpstr>APPENDIX</vt:lpstr>
      <vt:lpstr>APPENDIX</vt:lpstr>
      <vt:lpstr>Commercial Loan Details</vt:lpstr>
      <vt:lpstr>Geographic Breakdown of   Commercial Loan Portfolio</vt:lpstr>
      <vt:lpstr>Tax Advantaged Structure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Redwood trust</dc:title>
  <dc:creator>Rejane Brito</dc:creator>
  <cp:lastModifiedBy>patrick</cp:lastModifiedBy>
  <cp:revision>275</cp:revision>
  <dcterms:created xsi:type="dcterms:W3CDTF">2013-06-11T04:34:15Z</dcterms:created>
  <dcterms:modified xsi:type="dcterms:W3CDTF">2013-06-24T22:36:57Z</dcterms:modified>
</cp:coreProperties>
</file>