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78" r:id="rId3"/>
    <p:sldId id="311" r:id="rId4"/>
    <p:sldId id="310" r:id="rId5"/>
    <p:sldId id="308" r:id="rId6"/>
    <p:sldId id="309" r:id="rId7"/>
    <p:sldId id="261" r:id="rId8"/>
    <p:sldId id="279" r:id="rId9"/>
    <p:sldId id="305" r:id="rId10"/>
    <p:sldId id="280" r:id="rId11"/>
    <p:sldId id="304" r:id="rId12"/>
    <p:sldId id="277" r:id="rId13"/>
    <p:sldId id="292" r:id="rId14"/>
    <p:sldId id="264" r:id="rId15"/>
    <p:sldId id="307" r:id="rId16"/>
    <p:sldId id="306" r:id="rId17"/>
    <p:sldId id="259" r:id="rId18"/>
    <p:sldId id="273" r:id="rId19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85AB1-7AE9-4BC6-A72C-74C4B3BBE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A5E43-9F1D-45C4-BAF1-89028690318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06E5C-0166-4258-A365-F08022F7BBD9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35137-F52D-4CB7-9D0F-57D8B3AE8E66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A3E99-6452-4416-A3D1-A82DE0C86407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188D4-013E-4EC5-9226-AC577D621E8E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5D2B2-6E57-42CA-B32C-B4CA8C5727FF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5D2B2-6E57-42CA-B32C-B4CA8C5727FF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7BB88-A187-454E-ABE6-2DE89B829316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1BF9F-DC41-4DBD-98C1-BF8DF5D9B6E3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06D6E-45D0-4878-A532-DA5EAD521AC4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A7FC0-961D-469C-91F7-3FE311C8D2D5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A7FC0-961D-469C-91F7-3FE311C8D2D5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A7FC0-961D-469C-91F7-3FE311C8D2D5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A7FC0-961D-469C-91F7-3FE311C8D2D5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A7FC0-961D-469C-91F7-3FE311C8D2D5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2B61A-94AA-4300-9568-58184EBD8596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4D106-EE35-469B-8FBF-F46A63BC0601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A7FC0-961D-469C-91F7-3FE311C8D2D5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0960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A10EA-8A20-45CA-B757-012805238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FE16B-0D86-4BCA-9D03-BA7E133BE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C871-09EA-4D95-A721-6C93DACBC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A5FA4-C7B7-445C-86D3-81A88452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7F50-EC70-46C4-B86F-4E2396A0E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E125-3C6E-4C39-A601-D25C0650D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4B438-0255-4964-9423-471973DE5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1F14-2B0A-4851-86EB-46D2D823C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FF503-5623-4A1A-904A-1CF66D4F0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9582D-3D7A-4E94-9C3C-A472F173D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A87A-A477-470A-8395-C0C53A10D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000" b="1">
                <a:latin typeface="+mj-lt"/>
              </a:defRPr>
            </a:lvl1pPr>
          </a:lstStyle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8A0B8958-2B06-4F38-9D2C-E33C19134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5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561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6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projects.washingtonpost.com/staff/email/allan+sloa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dirty="0" smtClean="0"/>
              <a:t>The Prince Henry Navigator I, II, and III </a:t>
            </a:r>
            <a:r>
              <a:rPr lang="en-US" sz="4600" dirty="0" smtClean="0"/>
              <a:t>ValueX</a:t>
            </a:r>
            <a:r>
              <a:rPr lang="en-US" sz="4600" dirty="0" smtClean="0"/>
              <a:t> Vail Presentation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June </a:t>
            </a:r>
            <a:r>
              <a:rPr lang="en-US" dirty="0" smtClean="0"/>
              <a:t>16, </a:t>
            </a:r>
            <a:r>
              <a:rPr lang="en-US" dirty="0" smtClean="0"/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4086C-AD77-4B13-BFB4-57DAC41B4CE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</p:txBody>
      </p:sp>
      <p:pic>
        <p:nvPicPr>
          <p:cNvPr id="7173" name="Picture 6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621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http://media3.washingtonpost.com/wp-srv/article/images/font_resize_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http://media3.washingtonpost.com/wp-srv/article/images/font_resize_mediu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43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http://media3.washingtonpost.com/wp-srv/article/images/font_resize_larg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4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http://media3.washingtonpost.com/wp-srv/article/images/icon_sav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80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 descr="http://www.washingtonpost.com/wp-srv/article/comments/images/comment_ico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http://www.washingtonpost.com/wp-srv/images/open_12x1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http://www.washingtonpost.com/wp-srv/article/comments/images/comment_policy_close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4" descr="http://media3.washingtonpost.com/wp-srv/images/logo_sphere_powered101x13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620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 dirty="0"/>
              <a:t>By </a:t>
            </a:r>
            <a:r>
              <a:rPr lang="en-US" sz="1000" dirty="0">
                <a:hlinkClick r:id="rId12" tooltip="Send an e-mail to Allan Sloan"/>
              </a:rPr>
              <a:t>Allan Sloan</a:t>
            </a:r>
            <a:endParaRPr lang="en-US" dirty="0"/>
          </a:p>
        </p:txBody>
      </p:sp>
      <p:sp>
        <p:nvSpPr>
          <p:cNvPr id="7183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742A9-64D8-458F-8899-B8BDA0A66EF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19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dirty="0"/>
              <a:t>7) A very interesting chart that sure puts this year in perspective:</a:t>
            </a:r>
            <a:endParaRPr lang="en-US" sz="900" dirty="0"/>
          </a:p>
          <a:p>
            <a:pPr eaLnBrk="0" hangingPunct="0"/>
            <a:r>
              <a:rPr lang="en-US" dirty="0"/>
              <a:t>  </a:t>
            </a:r>
            <a:endParaRPr lang="en-US" sz="61400" dirty="0"/>
          </a:p>
        </p:txBody>
      </p:sp>
      <p:sp>
        <p:nvSpPr>
          <p:cNvPr id="8198" name="AutoShape 7" descr="aoladp://MA21761885-0001/S&amp;Preturnbyyearchart.jpg"/>
          <p:cNvSpPr>
            <a:spLocks noChangeAspect="1" noChangeArrowheads="1"/>
          </p:cNvSpPr>
          <p:nvPr/>
        </p:nvSpPr>
        <p:spPr bwMode="auto">
          <a:xfrm>
            <a:off x="63500" y="-30163"/>
            <a:ext cx="6896100" cy="97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dirty="0"/>
              <a:t>7) A very interesting chart that sure puts this year in perspective:</a:t>
            </a:r>
            <a:endParaRPr lang="en-US" sz="900" dirty="0"/>
          </a:p>
          <a:p>
            <a:pPr eaLnBrk="0" hangingPunct="0"/>
            <a:r>
              <a:rPr lang="en-US" dirty="0"/>
              <a:t>  </a:t>
            </a:r>
            <a:endParaRPr lang="en-US" sz="61400" dirty="0"/>
          </a:p>
        </p:txBody>
      </p:sp>
      <p:sp>
        <p:nvSpPr>
          <p:cNvPr id="8200" name="AutoShape 9" descr="aoladp://MA21761885-0001/S&amp;Preturnbyyearchart.jpg"/>
          <p:cNvSpPr>
            <a:spLocks noChangeAspect="1" noChangeArrowheads="1"/>
          </p:cNvSpPr>
          <p:nvPr/>
        </p:nvSpPr>
        <p:spPr bwMode="auto">
          <a:xfrm>
            <a:off x="63500" y="-30163"/>
            <a:ext cx="6896100" cy="97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201" name="Picture 10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228600"/>
            <a:ext cx="4267200" cy="6035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81375-0EFC-40A9-BFF9-B018D82CFA6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Munger</a:t>
            </a:r>
            <a:r>
              <a:rPr lang="en-US" sz="3800" dirty="0" smtClean="0"/>
              <a:t> “Invert, Always Invert.” So, How To Destroy Capital?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sz="2900" dirty="0" smtClean="0"/>
              <a:t>Invest in hyper efficient markets where we have little or no edge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900" dirty="0" smtClean="0"/>
              <a:t>Invest with same time frame as most others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900" dirty="0" smtClean="0"/>
              <a:t>Invest with people who have no Edge: “why are we getting so </a:t>
            </a:r>
            <a:r>
              <a:rPr lang="en-US" sz="2900" dirty="0" smtClean="0"/>
              <a:t>lucky?”</a:t>
            </a:r>
            <a:endParaRPr lang="en-US" sz="29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900" dirty="0" smtClean="0"/>
              <a:t>Invest with people whose incentives do not align with our own</a:t>
            </a:r>
            <a:r>
              <a:rPr lang="en-US" sz="2900" dirty="0" smtClean="0"/>
              <a:t>:</a:t>
            </a:r>
          </a:p>
          <a:p>
            <a:pPr marL="411163" indent="-419100" eaLnBrk="1" hangingPunct="1">
              <a:lnSpc>
                <a:spcPct val="90000"/>
              </a:lnSpc>
            </a:pPr>
            <a:r>
              <a:rPr lang="en-US" sz="2900" dirty="0" smtClean="0"/>
              <a:t>No </a:t>
            </a:r>
            <a:r>
              <a:rPr lang="en-US" sz="2900" dirty="0" smtClean="0"/>
              <a:t>exposure to the </a:t>
            </a:r>
            <a:r>
              <a:rPr lang="en-US" sz="2900" dirty="0" smtClean="0"/>
              <a:t>downside</a:t>
            </a:r>
          </a:p>
          <a:p>
            <a:pPr marL="411163" indent="-419100" eaLnBrk="1" hangingPunct="1">
              <a:lnSpc>
                <a:spcPct val="90000"/>
              </a:lnSpc>
            </a:pPr>
            <a:r>
              <a:rPr lang="en-US" sz="2900" dirty="0" smtClean="0"/>
              <a:t>Agents </a:t>
            </a:r>
            <a:r>
              <a:rPr lang="en-US" sz="2900" dirty="0" smtClean="0"/>
              <a:t>collecting non-success based </a:t>
            </a:r>
            <a:r>
              <a:rPr lang="en-US" sz="2900" dirty="0" smtClean="0"/>
              <a:t>fees</a:t>
            </a:r>
          </a:p>
          <a:p>
            <a:pPr marL="411163" indent="-419100" eaLnBrk="1" hangingPunct="1">
              <a:lnSpc>
                <a:spcPct val="90000"/>
              </a:lnSpc>
            </a:pPr>
            <a:r>
              <a:rPr lang="en-US" sz="2900" dirty="0" smtClean="0"/>
              <a:t>Agents </a:t>
            </a:r>
            <a:r>
              <a:rPr lang="en-US" sz="2900" dirty="0" smtClean="0"/>
              <a:t>collecting fees prior to principal i.e. hedge funds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900" dirty="0" smtClean="0"/>
          </a:p>
          <a:p>
            <a:pPr marL="571500" indent="-571500" eaLnBrk="1" hangingPunct="1">
              <a:lnSpc>
                <a:spcPct val="90000"/>
              </a:lnSpc>
            </a:pPr>
            <a:endParaRPr lang="en-US" sz="2900" dirty="0" smtClean="0"/>
          </a:p>
          <a:p>
            <a:pPr marL="571500" indent="-571500" eaLnBrk="1" hangingPunct="1">
              <a:lnSpc>
                <a:spcPct val="90000"/>
              </a:lnSpc>
            </a:pPr>
            <a:endParaRPr lang="en-US" sz="2900" dirty="0" smtClean="0"/>
          </a:p>
          <a:p>
            <a:pPr marL="571500" indent="-571500" eaLnBrk="1" hangingPunct="1">
              <a:lnSpc>
                <a:spcPct val="90000"/>
              </a:lnSpc>
            </a:pPr>
            <a:endParaRPr lang="en-US" sz="29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EBF87-20B7-421C-A533-0B9585ADFA3E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Munger</a:t>
            </a:r>
            <a:r>
              <a:rPr lang="en-US" sz="2800" dirty="0" smtClean="0"/>
              <a:t> Again “More Accepted To Fail Conventionally Than To Succeed Unconventionally”?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sz="2900" dirty="0" smtClean="0"/>
              <a:t>Harvard Management Case</a:t>
            </a:r>
          </a:p>
          <a:p>
            <a:pPr marL="571500" indent="-571500" eaLnBrk="1" hangingPunct="1"/>
            <a:r>
              <a:rPr lang="en-US" sz="2900" dirty="0" smtClean="0"/>
              <a:t>Cui Bono?  Who Benefits?</a:t>
            </a:r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0675C-7CA5-4E0E-81A3-BFDC1BBBA6A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Threads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0475"/>
            <a:ext cx="8229600" cy="5140325"/>
          </a:xfrm>
        </p:spPr>
        <p:txBody>
          <a:bodyPr/>
          <a:lstStyle/>
          <a:p>
            <a:pPr eaLnBrk="1" hangingPunct="1"/>
            <a:r>
              <a:rPr lang="en-US" sz="2500" dirty="0" smtClean="0"/>
              <a:t>L-T orientation: years not days, months, or quarters</a:t>
            </a:r>
          </a:p>
          <a:p>
            <a:pPr eaLnBrk="1" hangingPunct="1"/>
            <a:r>
              <a:rPr lang="en-US" sz="2500" dirty="0" smtClean="0"/>
              <a:t>Large percentage of personal net worth invested in fund</a:t>
            </a:r>
          </a:p>
          <a:p>
            <a:pPr eaLnBrk="1" hangingPunct="1"/>
            <a:r>
              <a:rPr lang="en-US" sz="2500" dirty="0" smtClean="0"/>
              <a:t>Comfort with making mistakes: 2 types of investors</a:t>
            </a:r>
            <a:r>
              <a:rPr lang="en-US" sz="2500" dirty="0" smtClean="0"/>
              <a:t>:</a:t>
            </a:r>
          </a:p>
          <a:p>
            <a:pPr eaLnBrk="1" hangingPunct="1"/>
            <a:r>
              <a:rPr lang="en-US" sz="2800" dirty="0" smtClean="0"/>
              <a:t>Investors </a:t>
            </a:r>
            <a:r>
              <a:rPr lang="en-US" sz="2800" dirty="0" smtClean="0"/>
              <a:t>who have made </a:t>
            </a:r>
            <a:r>
              <a:rPr lang="en-US" sz="2800" dirty="0" smtClean="0"/>
              <a:t>mistakes</a:t>
            </a:r>
          </a:p>
          <a:p>
            <a:pPr eaLnBrk="1" hangingPunct="1"/>
            <a:r>
              <a:rPr lang="en-US" sz="2800" dirty="0" smtClean="0"/>
              <a:t>Liars</a:t>
            </a:r>
            <a:endParaRPr lang="en-US" sz="2800" dirty="0" smtClean="0"/>
          </a:p>
          <a:p>
            <a:pPr eaLnBrk="1" hangingPunct="1"/>
            <a:r>
              <a:rPr lang="en-US" sz="2500" dirty="0" smtClean="0"/>
              <a:t>Focus on weighted average batting average</a:t>
            </a:r>
          </a:p>
          <a:p>
            <a:pPr eaLnBrk="1" hangingPunct="1"/>
            <a:r>
              <a:rPr lang="en-US" sz="2500" dirty="0" smtClean="0"/>
              <a:t>Process above results</a:t>
            </a:r>
          </a:p>
          <a:p>
            <a:pPr eaLnBrk="1" hangingPunct="1"/>
            <a:endParaRPr lang="en-US" sz="2500" dirty="0" smtClean="0"/>
          </a:p>
          <a:p>
            <a:pPr eaLnBrk="1" hangingPunct="1"/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0675C-7CA5-4E0E-81A3-BFDC1BBBA6A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Churchill’s Advice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0475"/>
            <a:ext cx="8229600" cy="51403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“However </a:t>
            </a:r>
            <a:r>
              <a:rPr lang="en-US" sz="3600" dirty="0"/>
              <a:t>beautiful the strategy, you should occasionally look at the </a:t>
            </a:r>
            <a:r>
              <a:rPr lang="en-US" sz="3600" dirty="0" smtClean="0"/>
              <a:t>results.”</a:t>
            </a:r>
          </a:p>
          <a:p>
            <a:pPr eaLnBrk="1" hangingPunct="1"/>
            <a:r>
              <a:rPr lang="en-US" sz="3600" dirty="0"/>
              <a:t> </a:t>
            </a:r>
            <a:r>
              <a:rPr lang="en-US" sz="3600" dirty="0" smtClean="0"/>
              <a:t>3 Criteria for Navigator Funds</a:t>
            </a:r>
            <a:r>
              <a:rPr lang="en-US" sz="3600" dirty="0" smtClean="0"/>
              <a:t>:</a:t>
            </a:r>
          </a:p>
          <a:p>
            <a:pPr eaLnBrk="1" hangingPunct="1"/>
            <a:r>
              <a:rPr lang="en-US" sz="3600" dirty="0" smtClean="0"/>
              <a:t> </a:t>
            </a:r>
            <a:r>
              <a:rPr lang="en-US" sz="3600" dirty="0" smtClean="0"/>
              <a:t>Preserve </a:t>
            </a:r>
            <a:r>
              <a:rPr lang="en-US" sz="3600" dirty="0" smtClean="0"/>
              <a:t>Capital: Yes</a:t>
            </a:r>
          </a:p>
          <a:p>
            <a:pPr eaLnBrk="1" hangingPunct="1"/>
            <a:r>
              <a:rPr lang="en-US" sz="3600" dirty="0" smtClean="0"/>
              <a:t> </a:t>
            </a:r>
            <a:r>
              <a:rPr lang="en-US" sz="3600" dirty="0" smtClean="0"/>
              <a:t>Beat The </a:t>
            </a:r>
            <a:r>
              <a:rPr lang="en-US" sz="3600" dirty="0" smtClean="0"/>
              <a:t>Indexes: Yes, S&amp;P by 16%</a:t>
            </a:r>
          </a:p>
          <a:p>
            <a:pPr eaLnBrk="1" hangingPunct="1"/>
            <a:r>
              <a:rPr lang="en-US" sz="3600" dirty="0" smtClean="0"/>
              <a:t> </a:t>
            </a:r>
            <a:r>
              <a:rPr lang="en-US" sz="3600" dirty="0" smtClean="0"/>
              <a:t>Compound North of 13% Per </a:t>
            </a:r>
            <a:r>
              <a:rPr lang="en-US" sz="3600" dirty="0" smtClean="0"/>
              <a:t>Annum: Not Yet</a:t>
            </a:r>
            <a:endParaRPr lang="en-US" sz="3600" dirty="0" smtClean="0"/>
          </a:p>
          <a:p>
            <a:pPr eaLnBrk="1" hangingPunct="1"/>
            <a:endParaRPr lang="en-US" sz="2500" dirty="0" smtClean="0"/>
          </a:p>
          <a:p>
            <a:pPr eaLnBrk="1" hangingPunct="1"/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8415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35251-EED7-4089-AB0E-30EC167CDB53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Another Sanity Check: Prince Henry Cui Bono Fund 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900" dirty="0" smtClean="0"/>
              <a:t>0 % Management Fee</a:t>
            </a:r>
          </a:p>
          <a:p>
            <a:pPr eaLnBrk="1" hangingPunct="1"/>
            <a:r>
              <a:rPr lang="en-US" sz="2900" dirty="0" smtClean="0"/>
              <a:t>6% Preferred Return</a:t>
            </a:r>
          </a:p>
          <a:p>
            <a:pPr eaLnBrk="1" hangingPunct="1"/>
            <a:r>
              <a:rPr lang="en-US" sz="2900" dirty="0" smtClean="0"/>
              <a:t>25% Incentive Fee: 15% to Manager, 10% to Navigator</a:t>
            </a:r>
          </a:p>
          <a:p>
            <a:pPr eaLnBrk="1" hangingPunct="1"/>
            <a:r>
              <a:rPr lang="en-US" sz="2900" dirty="0" smtClean="0"/>
              <a:t>Navigator Takes 1</a:t>
            </a:r>
            <a:r>
              <a:rPr lang="en-US" sz="2900" baseline="30000" dirty="0" smtClean="0"/>
              <a:t>st</a:t>
            </a:r>
            <a:r>
              <a:rPr lang="en-US" sz="2900" dirty="0" smtClean="0"/>
              <a:t> $1 Million of Losses</a:t>
            </a:r>
          </a:p>
          <a:p>
            <a:pPr eaLnBrk="1" hangingPunct="1"/>
            <a:r>
              <a:rPr lang="en-US" sz="2900" dirty="0" smtClean="0"/>
              <a:t>5 Year Commitment Period</a:t>
            </a:r>
          </a:p>
          <a:p>
            <a:pPr eaLnBrk="1" hangingPunct="1"/>
            <a:r>
              <a:rPr lang="en-US" sz="2900" dirty="0" smtClean="0"/>
              <a:t>All Managers “Invested” In Each Other Via Fund</a:t>
            </a:r>
            <a:endParaRPr lang="en-US" sz="25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900" dirty="0" smtClean="0"/>
              <a:t>	</a:t>
            </a:r>
          </a:p>
          <a:p>
            <a:pPr eaLnBrk="1" hangingPunct="1"/>
            <a:endParaRPr lang="en-US" sz="2900" dirty="0" smtClean="0"/>
          </a:p>
          <a:p>
            <a:pPr eaLnBrk="1" hangingPunct="1"/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6260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CC554-33D3-4945-954A-0532EA8D533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Animal Orchestra</a:t>
            </a:r>
          </a:p>
        </p:txBody>
      </p:sp>
      <p:pic>
        <p:nvPicPr>
          <p:cNvPr id="13317" name="Picture 4" descr="Animalorchestr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2B96F-13D1-4064-BB2A-41BDA7D35602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  <a:p>
            <a:pPr eaLnBrk="1" hangingPunct="1"/>
            <a:r>
              <a:rPr lang="en-US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8E53-8950-4CDA-8F50-2A9A9748283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With Apologies to Jared Diamond and </a:t>
            </a:r>
            <a:r>
              <a:rPr lang="en-US" sz="3800" dirty="0" smtClean="0"/>
              <a:t>Yali</a:t>
            </a:r>
            <a:endParaRPr lang="en-US" sz="3800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229600" cy="453072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5400" dirty="0" smtClean="0"/>
              <a:t>“</a:t>
            </a:r>
            <a:r>
              <a:rPr lang="en-US" sz="5400" dirty="0" smtClean="0"/>
              <a:t>Vitaliy’s</a:t>
            </a:r>
            <a:r>
              <a:rPr lang="en-US" sz="5400" dirty="0" smtClean="0"/>
              <a:t> Question.”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8E53-8950-4CDA-8F50-2A9A9748283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Today’s Guarantee: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229600" cy="453072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5400" dirty="0" smtClean="0"/>
              <a:t>“How To Get Fired As An Endowment Manager.”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31637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8E53-8950-4CDA-8F50-2A9A9748283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The Pitfalls of Investment </a:t>
            </a:r>
            <a:r>
              <a:rPr lang="en-US" sz="3800" dirty="0" smtClean="0"/>
              <a:t>Bureaucracy: </a:t>
            </a:r>
            <a:r>
              <a:rPr lang="en-US" sz="3800" dirty="0" smtClean="0"/>
              <a:t>Credit To Howard Marx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 smtClean="0"/>
              <a:t>“Active </a:t>
            </a:r>
            <a:r>
              <a:rPr lang="en-US" sz="3600" i="1" dirty="0"/>
              <a:t>management strategies demand </a:t>
            </a:r>
            <a:r>
              <a:rPr lang="en-US" sz="3600" i="1" dirty="0"/>
              <a:t>uninstitutional</a:t>
            </a:r>
            <a:r>
              <a:rPr lang="en-US" sz="3600" i="1" dirty="0"/>
              <a:t> behavior </a:t>
            </a:r>
            <a:r>
              <a:rPr lang="en-US" sz="3600" i="1" dirty="0" smtClean="0"/>
              <a:t>from  </a:t>
            </a:r>
            <a:r>
              <a:rPr lang="en-US" sz="3600" i="1" dirty="0" smtClean="0"/>
              <a:t>institutions</a:t>
            </a:r>
            <a:r>
              <a:rPr lang="en-US" sz="3600" i="1" dirty="0"/>
              <a:t>, creating a paradox that </a:t>
            </a:r>
            <a:r>
              <a:rPr lang="en-US" sz="3600" i="1" dirty="0" smtClean="0"/>
              <a:t>                    few </a:t>
            </a:r>
            <a:r>
              <a:rPr lang="en-US" sz="3600" i="1" dirty="0"/>
              <a:t>can unravel</a:t>
            </a:r>
            <a:r>
              <a:rPr lang="en-US" sz="3600" i="1" dirty="0" smtClean="0"/>
              <a:t>.”</a:t>
            </a:r>
            <a:r>
              <a:rPr lang="en-US" sz="3600" dirty="0" smtClean="0"/>
              <a:t> </a:t>
            </a:r>
            <a:r>
              <a:rPr lang="en-US" sz="3600" dirty="0"/>
              <a:t>David </a:t>
            </a:r>
            <a:r>
              <a:rPr lang="en-US" sz="3600" dirty="0" smtClean="0"/>
              <a:t>Swensen</a:t>
            </a:r>
            <a:endParaRPr lang="en-US" sz="3600" dirty="0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27803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8E53-8950-4CDA-8F50-2A9A9748283B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One of </a:t>
            </a:r>
            <a:r>
              <a:rPr lang="en-US" sz="3800" dirty="0" smtClean="0"/>
              <a:t>Munger’s</a:t>
            </a:r>
            <a:r>
              <a:rPr lang="en-US" sz="3800" dirty="0" smtClean="0"/>
              <a:t> (Two) Most Helpful Lessons For Me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 smtClean="0"/>
              <a:t>“I </a:t>
            </a:r>
            <a:r>
              <a:rPr lang="en-US" sz="3600" i="1" dirty="0"/>
              <a:t>think I've been in the top 5% of my age cohort all my life in understanding the power of incentives, and all my life I've underestimated it</a:t>
            </a:r>
            <a:r>
              <a:rPr lang="en-US" sz="3600" i="1" dirty="0" smtClean="0"/>
              <a:t>.” </a:t>
            </a:r>
            <a:r>
              <a:rPr lang="en-US" sz="3200" dirty="0" smtClean="0"/>
              <a:t>Charlie </a:t>
            </a:r>
            <a:r>
              <a:rPr lang="en-US" sz="3200" dirty="0" smtClean="0"/>
              <a:t>Munger</a:t>
            </a:r>
            <a:endParaRPr lang="en-US" sz="3200" dirty="0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1000" dirty="0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1000" dirty="0" smtClean="0"/>
          </a:p>
          <a:p>
            <a:pPr marL="571500" indent="-571500" eaLnBrk="1" hangingPunct="1"/>
            <a:endParaRPr lang="en-US" sz="1000" dirty="0" smtClean="0"/>
          </a:p>
          <a:p>
            <a:pPr marL="571500" indent="-571500" eaLnBrk="1" hangingPunct="1"/>
            <a:endParaRPr lang="en-US" sz="10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7818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8E53-8950-4CDA-8F50-2A9A9748283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Request: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229600" cy="453072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5400" dirty="0" smtClean="0"/>
              <a:t>“Devil’s Advocacy”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r>
              <a:rPr lang="en-US" sz="2900" dirty="0" smtClean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334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D7F5-A0FC-4D24-BB1D-832B2B5B6CA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</p:txBody>
      </p:sp>
      <p:sp>
        <p:nvSpPr>
          <p:cNvPr id="410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2875F-E2C3-4480-BB6F-6D660CCC0A8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3072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</p:txBody>
      </p:sp>
      <p:pic>
        <p:nvPicPr>
          <p:cNvPr id="5125" name="Picture 7" descr="http://upload.wikimedia.org/wikipedia/commons/b/b6/Bobby_Bow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-14288"/>
            <a:ext cx="8229600" cy="1150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www.princehenrygroup.com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8E53-8950-4CDA-8F50-2A9A9748283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Coach </a:t>
            </a:r>
            <a:r>
              <a:rPr lang="en-US" sz="3800" dirty="0" smtClean="0"/>
              <a:t>Wooden’s</a:t>
            </a:r>
            <a:r>
              <a:rPr lang="en-US" sz="3800" dirty="0" smtClean="0"/>
              <a:t> Secret #1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229600" cy="453072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5400" dirty="0" smtClean="0"/>
              <a:t>“THE TEAM WITH THE BEST PLAYERS ALMOST ALWAYS WINS.”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  <a:p>
            <a:pPr marL="571500" indent="-571500" eaLnBrk="1" hangingPunct="1"/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20559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8004</TotalTime>
  <Words>487</Words>
  <Application>Microsoft Office PowerPoint</Application>
  <PresentationFormat>On-screen Show (4:3)</PresentationFormat>
  <Paragraphs>143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Edge</vt:lpstr>
      <vt:lpstr>The Prince Henry Navigator I, II, and III ValueX Vail Presentation</vt:lpstr>
      <vt:lpstr>With Apologies to Jared Diamond and Yali</vt:lpstr>
      <vt:lpstr>Today’s Guarantee:</vt:lpstr>
      <vt:lpstr>The Pitfalls of Investment Bureaucracy: Credit To Howard Marx</vt:lpstr>
      <vt:lpstr>One of Munger’s (Two) Most Helpful Lessons For Me</vt:lpstr>
      <vt:lpstr>Request:</vt:lpstr>
      <vt:lpstr>PowerPoint Presentation</vt:lpstr>
      <vt:lpstr>PowerPoint Presentation</vt:lpstr>
      <vt:lpstr>Coach Wooden’s Secret #1</vt:lpstr>
      <vt:lpstr>PowerPoint Presentation</vt:lpstr>
      <vt:lpstr>PowerPoint Presentation</vt:lpstr>
      <vt:lpstr>Munger “Invert, Always Invert.” So, How To Destroy Capital? </vt:lpstr>
      <vt:lpstr>Munger Again “More Accepted To Fail Conventionally Than To Succeed Unconventionally”? </vt:lpstr>
      <vt:lpstr>Common Threads</vt:lpstr>
      <vt:lpstr>Churchill’s Advice</vt:lpstr>
      <vt:lpstr>Another Sanity Check: Prince Henry Cui Bono Fund </vt:lpstr>
      <vt:lpstr>Animal Orchestra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 Henry Navigator I and II Investor Day</dc:title>
  <dc:creator>Dan</dc:creator>
  <cp:lastModifiedBy>Dan</cp:lastModifiedBy>
  <cp:revision>210</cp:revision>
  <dcterms:created xsi:type="dcterms:W3CDTF">2008-02-24T01:46:54Z</dcterms:created>
  <dcterms:modified xsi:type="dcterms:W3CDTF">2011-06-16T22:02:06Z</dcterms:modified>
</cp:coreProperties>
</file>